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sldIdLst>
    <p:sldId id="256" r:id="rId3"/>
    <p:sldId id="330" r:id="rId5"/>
    <p:sldId id="334" r:id="rId6"/>
    <p:sldId id="372" r:id="rId7"/>
    <p:sldId id="382" r:id="rId8"/>
    <p:sldId id="381" r:id="rId9"/>
    <p:sldId id="380" r:id="rId10"/>
    <p:sldId id="379" r:id="rId11"/>
    <p:sldId id="378" r:id="rId12"/>
    <p:sldId id="377" r:id="rId13"/>
    <p:sldId id="376" r:id="rId14"/>
    <p:sldId id="375" r:id="rId15"/>
    <p:sldId id="374" r:id="rId16"/>
    <p:sldId id="345" r:id="rId17"/>
    <p:sldId id="368" r:id="rId18"/>
    <p:sldId id="370" r:id="rId19"/>
    <p:sldId id="369" r:id="rId20"/>
    <p:sldId id="344" r:id="rId21"/>
    <p:sldId id="359" r:id="rId22"/>
    <p:sldId id="365" r:id="rId23"/>
    <p:sldId id="358" r:id="rId24"/>
    <p:sldId id="348" r:id="rId25"/>
    <p:sldId id="360" r:id="rId26"/>
    <p:sldId id="30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0274D"/>
    <a:srgbClr val="CCEB31"/>
    <a:srgbClr val="A0BC12"/>
    <a:srgbClr val="F6F640"/>
    <a:srgbClr val="0069BF"/>
    <a:srgbClr val="1A75B4"/>
    <a:srgbClr val="C2E416"/>
    <a:srgbClr val="A4FA3C"/>
    <a:srgbClr val="8C8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79351" autoAdjust="0"/>
  </p:normalViewPr>
  <p:slideViewPr>
    <p:cSldViewPr snapToGrid="0">
      <p:cViewPr varScale="1">
        <p:scale>
          <a:sx n="70" d="100"/>
          <a:sy n="70" d="100"/>
        </p:scale>
        <p:origin x="-61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274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FAA58A-4845-4D36-9C9F-EFCE8EC85F1B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12EBDBB-588D-45D7-ABD4-9268ED3B419E}">
      <dgm:prSet phldrT="[文字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zh-TW" altLang="en-US" sz="2400" dirty="0">
            <a:solidFill>
              <a:schemeClr val="bg1"/>
            </a:solidFill>
          </a:endParaRPr>
        </a:p>
      </dgm:t>
    </dgm:pt>
    <dgm:pt modelId="{88A80DB0-614E-425D-B892-A88210D03B32}" cxnId="{6012FEAA-7F18-4190-BB83-2625EB383E58}" type="parTrans">
      <dgm:prSet/>
      <dgm:spPr/>
      <dgm:t>
        <a:bodyPr/>
        <a:lstStyle/>
        <a:p>
          <a:endParaRPr lang="zh-TW" altLang="en-US"/>
        </a:p>
      </dgm:t>
    </dgm:pt>
    <dgm:pt modelId="{FA252059-C1A9-438E-A922-405DEE802CFA}" cxnId="{6012FEAA-7F18-4190-BB83-2625EB383E58}" type="sibTrans">
      <dgm:prSet/>
      <dgm:spPr/>
      <dgm:t>
        <a:bodyPr/>
        <a:lstStyle/>
        <a:p>
          <a:endParaRPr lang="zh-TW" altLang="en-US"/>
        </a:p>
      </dgm:t>
    </dgm:pt>
    <dgm:pt modelId="{6CD0B80D-5FC2-4806-BF49-703DA39E6808}" type="pres">
      <dgm:prSet presAssocID="{A4FAA58A-4845-4D36-9C9F-EFCE8EC85F1B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1389F43-19D2-45B8-AAB4-6A21A4896ACA}" type="pres">
      <dgm:prSet presAssocID="{A4FAA58A-4845-4D36-9C9F-EFCE8EC85F1B}" presName="comp1" presStyleCnt="0"/>
      <dgm:spPr/>
    </dgm:pt>
    <dgm:pt modelId="{15343125-F85D-4113-8BE1-54835CA1DD9D}" type="pres">
      <dgm:prSet presAssocID="{A4FAA58A-4845-4D36-9C9F-EFCE8EC85F1B}" presName="circle1" presStyleLbl="node1" presStyleIdx="0" presStyleCnt="1" custLinFactNeighborX="91788" custLinFactNeighborY="-4345"/>
      <dgm:spPr/>
      <dgm:t>
        <a:bodyPr/>
        <a:lstStyle/>
        <a:p>
          <a:endParaRPr lang="zh-TW" altLang="en-US"/>
        </a:p>
      </dgm:t>
    </dgm:pt>
    <dgm:pt modelId="{E9D0EF3B-95A9-4EF2-A62B-8B545A7A6441}" type="pres">
      <dgm:prSet presAssocID="{A4FAA58A-4845-4D36-9C9F-EFCE8EC85F1B}" presName="c1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012FEAA-7F18-4190-BB83-2625EB383E58}" srcId="{A4FAA58A-4845-4D36-9C9F-EFCE8EC85F1B}" destId="{F12EBDBB-588D-45D7-ABD4-9268ED3B419E}" srcOrd="0" destOrd="0" parTransId="{88A80DB0-614E-425D-B892-A88210D03B32}" sibTransId="{FA252059-C1A9-438E-A922-405DEE802CFA}"/>
    <dgm:cxn modelId="{D760D950-91C4-4D15-864E-FBFCEF1F614C}" type="presOf" srcId="{F12EBDBB-588D-45D7-ABD4-9268ED3B419E}" destId="{E9D0EF3B-95A9-4EF2-A62B-8B545A7A6441}" srcOrd="1" destOrd="0" presId="urn:microsoft.com/office/officeart/2005/8/layout/venn2"/>
    <dgm:cxn modelId="{D2496C6A-E77F-4BD7-ABF6-45F50F7616E2}" type="presOf" srcId="{A4FAA58A-4845-4D36-9C9F-EFCE8EC85F1B}" destId="{6CD0B80D-5FC2-4806-BF49-703DA39E6808}" srcOrd="0" destOrd="0" presId="urn:microsoft.com/office/officeart/2005/8/layout/venn2"/>
    <dgm:cxn modelId="{A93578B5-1ECD-4F6B-B7F0-2DD1D50AD0A9}" type="presOf" srcId="{F12EBDBB-588D-45D7-ABD4-9268ED3B419E}" destId="{15343125-F85D-4113-8BE1-54835CA1DD9D}" srcOrd="0" destOrd="0" presId="urn:microsoft.com/office/officeart/2005/8/layout/venn2"/>
    <dgm:cxn modelId="{5B6C562C-D9FE-47B4-9801-11B9C5E93B7B}" type="presParOf" srcId="{6CD0B80D-5FC2-4806-BF49-703DA39E6808}" destId="{A1389F43-19D2-45B8-AAB4-6A21A4896ACA}" srcOrd="0" destOrd="0" presId="urn:microsoft.com/office/officeart/2005/8/layout/venn2"/>
    <dgm:cxn modelId="{F3C6D659-1DC8-48D6-B39D-BB504610652D}" type="presParOf" srcId="{A1389F43-19D2-45B8-AAB4-6A21A4896ACA}" destId="{15343125-F85D-4113-8BE1-54835CA1DD9D}" srcOrd="0" destOrd="0" presId="urn:microsoft.com/office/officeart/2005/8/layout/venn2"/>
    <dgm:cxn modelId="{492E865F-A0DC-4516-B9E4-38CFBD66690A}" type="presParOf" srcId="{A1389F43-19D2-45B8-AAB4-6A21A4896ACA}" destId="{E9D0EF3B-95A9-4EF2-A62B-8B545A7A644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8A81B1-31A5-4DB0-BEE6-20742A0DC420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91F92815-EB9A-407D-BC7B-A92AEEF6B5DB}">
      <dgm:prSet phldrT="[文字]" custT="1"/>
      <dgm:spPr>
        <a:solidFill>
          <a:schemeClr val="accent4">
            <a:lumMod val="20000"/>
            <a:lumOff val="80000"/>
            <a:alpha val="50000"/>
          </a:schemeClr>
        </a:solidFill>
      </dgm:spPr>
      <dgm:t>
        <a:bodyPr/>
        <a:lstStyle/>
        <a:p>
          <a:r>
            <a:rPr lang="zh-CN" altLang="en-US" sz="1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rPr>
            <a:t>一般化学品</a:t>
          </a:r>
          <a:endParaRPr lang="zh-TW" altLang="en-US" sz="1800" dirty="0">
            <a:latin typeface="Arial Unicode MS" panose="020B0604020202020204" pitchFamily="34" charset="-120"/>
            <a:ea typeface="Arial Unicode MS" panose="020B0604020202020204" pitchFamily="34" charset="-120"/>
            <a:cs typeface="Arial Unicode MS" panose="020B0604020202020204" pitchFamily="34" charset="-120"/>
          </a:endParaRPr>
        </a:p>
      </dgm:t>
    </dgm:pt>
    <dgm:pt modelId="{EDA23D4E-9112-4ADE-AECE-5491DB674F67}" cxnId="{656F4DB0-D853-4739-9716-A6DC0A62CB3E}" type="parTrans">
      <dgm:prSet/>
      <dgm:spPr/>
      <dgm:t>
        <a:bodyPr/>
        <a:lstStyle/>
        <a:p>
          <a:endParaRPr lang="zh-TW" altLang="en-US"/>
        </a:p>
      </dgm:t>
    </dgm:pt>
    <dgm:pt modelId="{DA088854-3B36-4BAB-A390-0D2175910CDE}" cxnId="{656F4DB0-D853-4739-9716-A6DC0A62CB3E}" type="sibTrans">
      <dgm:prSet/>
      <dgm:spPr/>
      <dgm:t>
        <a:bodyPr/>
        <a:lstStyle/>
        <a:p>
          <a:endParaRPr lang="zh-TW" altLang="en-US"/>
        </a:p>
      </dgm:t>
    </dgm:pt>
    <dgm:pt modelId="{8540570E-7629-4542-8482-A11626D7B372}" type="pres">
      <dgm:prSet presAssocID="{7F8A81B1-31A5-4DB0-BEE6-20742A0DC420}" presName="compositeShape" presStyleCnt="0">
        <dgm:presLayoutVars>
          <dgm:chMax val="7"/>
          <dgm:dir/>
          <dgm:resizeHandles val="exact"/>
        </dgm:presLayoutVars>
      </dgm:prSet>
      <dgm:spPr/>
    </dgm:pt>
    <dgm:pt modelId="{2929CAB3-4712-43CC-B8DA-D8C8BA289074}" type="pres">
      <dgm:prSet presAssocID="{91F92815-EB9A-407D-BC7B-A92AEEF6B5DB}" presName="circ1TxSh" presStyleLbl="vennNode1" presStyleIdx="0" presStyleCnt="1" custScaleX="100777" custScaleY="68548"/>
      <dgm:spPr/>
      <dgm:t>
        <a:bodyPr/>
        <a:lstStyle/>
        <a:p>
          <a:endParaRPr lang="zh-TW" altLang="en-US"/>
        </a:p>
      </dgm:t>
    </dgm:pt>
  </dgm:ptLst>
  <dgm:cxnLst>
    <dgm:cxn modelId="{4D99FAE3-31FC-4166-8532-FF00AC1CEAD7}" type="presOf" srcId="{91F92815-EB9A-407D-BC7B-A92AEEF6B5DB}" destId="{2929CAB3-4712-43CC-B8DA-D8C8BA289074}" srcOrd="0" destOrd="0" presId="urn:microsoft.com/office/officeart/2005/8/layout/venn1"/>
    <dgm:cxn modelId="{656F4DB0-D853-4739-9716-A6DC0A62CB3E}" srcId="{7F8A81B1-31A5-4DB0-BEE6-20742A0DC420}" destId="{91F92815-EB9A-407D-BC7B-A92AEEF6B5DB}" srcOrd="0" destOrd="0" parTransId="{EDA23D4E-9112-4ADE-AECE-5491DB674F67}" sibTransId="{DA088854-3B36-4BAB-A390-0D2175910CDE}"/>
    <dgm:cxn modelId="{BF834B38-53E3-4B85-9EF1-509D7069512E}" type="presOf" srcId="{7F8A81B1-31A5-4DB0-BEE6-20742A0DC420}" destId="{8540570E-7629-4542-8482-A11626D7B372}" srcOrd="0" destOrd="0" presId="urn:microsoft.com/office/officeart/2005/8/layout/venn1"/>
    <dgm:cxn modelId="{1789002F-0481-4958-84BA-95DE38181EAE}" type="presParOf" srcId="{8540570E-7629-4542-8482-A11626D7B372}" destId="{2929CAB3-4712-43CC-B8DA-D8C8BA289074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4C1E1C-EE7D-41BD-9830-D35534EF7EC5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11E21EB-4602-4B28-A2C4-E8D891EDE64B}">
      <dgm:prSet phldrT="[文字]" custT="1"/>
      <dgm:spPr/>
      <dgm:t>
        <a:bodyPr/>
        <a:lstStyle/>
        <a:p>
          <a:r>
            <a:rPr lang="zh-CN" altLang="en-US" sz="1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rPr>
            <a:t>易燃</a:t>
          </a:r>
          <a:endParaRPr lang="zh-TW" altLang="en-US" sz="1800" dirty="0">
            <a:latin typeface="Arial Unicode MS" panose="020B0604020202020204" pitchFamily="34" charset="-120"/>
            <a:ea typeface="Arial Unicode MS" panose="020B0604020202020204" pitchFamily="34" charset="-120"/>
            <a:cs typeface="Arial Unicode MS" panose="020B0604020202020204" pitchFamily="34" charset="-120"/>
          </a:endParaRPr>
        </a:p>
      </dgm:t>
    </dgm:pt>
    <dgm:pt modelId="{68ED33F2-2737-4B11-9611-1B198CAD0040}" cxnId="{F2D47C4D-1038-43EB-80D3-FD0653C3BCE7}" type="parTrans">
      <dgm:prSet/>
      <dgm:spPr/>
      <dgm:t>
        <a:bodyPr/>
        <a:lstStyle/>
        <a:p>
          <a:endParaRPr lang="zh-TW" altLang="en-US"/>
        </a:p>
      </dgm:t>
    </dgm:pt>
    <dgm:pt modelId="{B83E1200-56B2-405F-9321-828A71882ECD}" cxnId="{F2D47C4D-1038-43EB-80D3-FD0653C3BCE7}" type="sibTrans">
      <dgm:prSet/>
      <dgm:spPr/>
      <dgm:t>
        <a:bodyPr/>
        <a:lstStyle/>
        <a:p>
          <a:endParaRPr lang="zh-TW" altLang="en-US"/>
        </a:p>
      </dgm:t>
    </dgm:pt>
    <dgm:pt modelId="{F6104E55-41B5-46CD-BEE3-0F4746E62B0F}">
      <dgm:prSet phldrT="[文字]" custT="1"/>
      <dgm:spPr/>
      <dgm:t>
        <a:bodyPr/>
        <a:lstStyle/>
        <a:p>
          <a:r>
            <a:rPr lang="zh-CN" altLang="en-US" sz="1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rPr>
            <a:t>腐蚀性</a:t>
          </a:r>
          <a:endParaRPr lang="zh-TW" altLang="en-US" sz="1800" dirty="0">
            <a:latin typeface="Arial Unicode MS" panose="020B0604020202020204" pitchFamily="34" charset="-120"/>
            <a:ea typeface="Arial Unicode MS" panose="020B0604020202020204" pitchFamily="34" charset="-120"/>
            <a:cs typeface="Arial Unicode MS" panose="020B0604020202020204" pitchFamily="34" charset="-120"/>
          </a:endParaRPr>
        </a:p>
      </dgm:t>
    </dgm:pt>
    <dgm:pt modelId="{72895F9E-6EAD-41FD-9C0A-6EB762CA4B1B}" cxnId="{74D83B56-2B05-4E76-8753-65995D8B8ACD}" type="parTrans">
      <dgm:prSet/>
      <dgm:spPr/>
      <dgm:t>
        <a:bodyPr/>
        <a:lstStyle/>
        <a:p>
          <a:endParaRPr lang="zh-TW" altLang="en-US"/>
        </a:p>
      </dgm:t>
    </dgm:pt>
    <dgm:pt modelId="{CFB4DC7E-32FA-4280-A5A7-22728A02F0EC}" cxnId="{74D83B56-2B05-4E76-8753-65995D8B8ACD}" type="sibTrans">
      <dgm:prSet/>
      <dgm:spPr/>
      <dgm:t>
        <a:bodyPr/>
        <a:lstStyle/>
        <a:p>
          <a:endParaRPr lang="zh-TW" altLang="en-US"/>
        </a:p>
      </dgm:t>
    </dgm:pt>
    <dgm:pt modelId="{78FD4667-8B71-4B49-BC03-D0A644DBB34C}">
      <dgm:prSet phldrT="[文字]" custT="1"/>
      <dgm:spPr/>
      <dgm:t>
        <a:bodyPr/>
        <a:lstStyle/>
        <a:p>
          <a:r>
            <a:rPr lang="zh-CN" altLang="en-US" sz="1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rPr>
            <a:t>易制毒</a:t>
          </a:r>
          <a:endParaRPr lang="zh-TW" altLang="en-US" sz="1800" dirty="0">
            <a:latin typeface="Arial Unicode MS" panose="020B0604020202020204" pitchFamily="34" charset="-120"/>
            <a:ea typeface="Arial Unicode MS" panose="020B0604020202020204" pitchFamily="34" charset="-120"/>
            <a:cs typeface="Arial Unicode MS" panose="020B0604020202020204" pitchFamily="34" charset="-120"/>
          </a:endParaRPr>
        </a:p>
      </dgm:t>
    </dgm:pt>
    <dgm:pt modelId="{1F09606B-D70E-45AE-ABFB-880A5F1E08A8}" cxnId="{CAE9702B-E61D-4992-B8E0-8BDBB1FFDB54}" type="parTrans">
      <dgm:prSet/>
      <dgm:spPr/>
      <dgm:t>
        <a:bodyPr/>
        <a:lstStyle/>
        <a:p>
          <a:endParaRPr lang="zh-TW" altLang="en-US"/>
        </a:p>
      </dgm:t>
    </dgm:pt>
    <dgm:pt modelId="{AF99CFAB-E60B-43DE-9ED7-4604683057BD}" cxnId="{CAE9702B-E61D-4992-B8E0-8BDBB1FFDB54}" type="sibTrans">
      <dgm:prSet/>
      <dgm:spPr/>
      <dgm:t>
        <a:bodyPr/>
        <a:lstStyle/>
        <a:p>
          <a:endParaRPr lang="zh-TW" altLang="en-US"/>
        </a:p>
      </dgm:t>
    </dgm:pt>
    <dgm:pt modelId="{61512235-3960-4D6F-921E-F964180BAD7F}">
      <dgm:prSet phldrT="[文字]" custT="1"/>
      <dgm:spPr/>
      <dgm:t>
        <a:bodyPr/>
        <a:lstStyle/>
        <a:p>
          <a:r>
            <a:rPr lang="zh-CN" altLang="en-US" sz="1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rPr>
            <a:t>易制爆</a:t>
          </a:r>
          <a:endParaRPr lang="zh-TW" altLang="en-US" sz="1800" dirty="0">
            <a:latin typeface="Arial Unicode MS" panose="020B0604020202020204" pitchFamily="34" charset="-120"/>
            <a:ea typeface="Arial Unicode MS" panose="020B0604020202020204" pitchFamily="34" charset="-120"/>
            <a:cs typeface="Arial Unicode MS" panose="020B0604020202020204" pitchFamily="34" charset="-120"/>
          </a:endParaRPr>
        </a:p>
      </dgm:t>
    </dgm:pt>
    <dgm:pt modelId="{B7F7AD69-0CFC-405B-808D-C3B87CA54C1F}" cxnId="{A040C8D6-F06A-41CF-A4EB-656E783CE2DE}" type="parTrans">
      <dgm:prSet/>
      <dgm:spPr/>
      <dgm:t>
        <a:bodyPr/>
        <a:lstStyle/>
        <a:p>
          <a:endParaRPr lang="zh-TW" altLang="en-US"/>
        </a:p>
      </dgm:t>
    </dgm:pt>
    <dgm:pt modelId="{8A39C3B7-1615-462B-ACCD-38019A8F25EC}" cxnId="{A040C8D6-F06A-41CF-A4EB-656E783CE2DE}" type="sibTrans">
      <dgm:prSet/>
      <dgm:spPr/>
      <dgm:t>
        <a:bodyPr/>
        <a:lstStyle/>
        <a:p>
          <a:endParaRPr lang="zh-TW" altLang="en-US"/>
        </a:p>
      </dgm:t>
    </dgm:pt>
    <dgm:pt modelId="{C1B3A523-28F9-4789-92E7-EBCFF3E43DE0}" type="pres">
      <dgm:prSet presAssocID="{AD4C1E1C-EE7D-41BD-9830-D35534EF7EC5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4669247-435C-4724-8269-CA351FF9DC67}" type="pres">
      <dgm:prSet presAssocID="{911E21EB-4602-4B28-A2C4-E8D891EDE64B}" presName="circ1" presStyleLbl="vennNode1" presStyleIdx="0" presStyleCnt="4" custLinFactNeighborX="1135" custLinFactNeighborY="14326"/>
      <dgm:spPr/>
      <dgm:t>
        <a:bodyPr/>
        <a:lstStyle/>
        <a:p>
          <a:endParaRPr lang="zh-TW" altLang="en-US"/>
        </a:p>
      </dgm:t>
    </dgm:pt>
    <dgm:pt modelId="{576C8264-CD2E-4E59-B6EE-DB67453D38FD}" type="pres">
      <dgm:prSet presAssocID="{911E21EB-4602-4B28-A2C4-E8D891EDE64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421A716-A4F7-477F-82BB-E3715BC72BDE}" type="pres">
      <dgm:prSet presAssocID="{F6104E55-41B5-46CD-BEE3-0F4746E62B0F}" presName="circ2" presStyleLbl="vennNode1" presStyleIdx="1" presStyleCnt="4" custLinFactNeighborX="1135" custLinFactNeighborY="14326"/>
      <dgm:spPr/>
      <dgm:t>
        <a:bodyPr/>
        <a:lstStyle/>
        <a:p>
          <a:endParaRPr lang="zh-TW" altLang="en-US"/>
        </a:p>
      </dgm:t>
    </dgm:pt>
    <dgm:pt modelId="{2575152B-89CA-455B-B933-BB236B44E1B6}" type="pres">
      <dgm:prSet presAssocID="{F6104E55-41B5-46CD-BEE3-0F4746E62B0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1B2AEAE-4F7B-454A-88C3-8FF86C72F0F5}" type="pres">
      <dgm:prSet presAssocID="{78FD4667-8B71-4B49-BC03-D0A644DBB34C}" presName="circ3" presStyleLbl="vennNode1" presStyleIdx="2" presStyleCnt="4" custLinFactNeighborX="-567" custLinFactNeighborY="-5941"/>
      <dgm:spPr/>
      <dgm:t>
        <a:bodyPr/>
        <a:lstStyle/>
        <a:p>
          <a:endParaRPr lang="zh-TW" altLang="en-US"/>
        </a:p>
      </dgm:t>
    </dgm:pt>
    <dgm:pt modelId="{61AF855C-F163-4B31-9354-A47EBEA8768E}" type="pres">
      <dgm:prSet presAssocID="{78FD4667-8B71-4B49-BC03-D0A644DBB34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25CB8BA-C123-4C08-B2E0-5C87D80F72BB}" type="pres">
      <dgm:prSet presAssocID="{61512235-3960-4D6F-921E-F964180BAD7F}" presName="circ4" presStyleLbl="vennNode1" presStyleIdx="3" presStyleCnt="4" custLinFactNeighborX="765" custLinFactNeighborY="10643"/>
      <dgm:spPr/>
      <dgm:t>
        <a:bodyPr/>
        <a:lstStyle/>
        <a:p>
          <a:endParaRPr lang="zh-TW" altLang="en-US"/>
        </a:p>
      </dgm:t>
    </dgm:pt>
    <dgm:pt modelId="{5068FE2D-EB1F-488C-9FBF-2A6404926A35}" type="pres">
      <dgm:prSet presAssocID="{61512235-3960-4D6F-921E-F964180BAD7F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342813D-82A9-480F-92AF-4CF908D242A5}" type="presOf" srcId="{78FD4667-8B71-4B49-BC03-D0A644DBB34C}" destId="{61AF855C-F163-4B31-9354-A47EBEA8768E}" srcOrd="1" destOrd="0" presId="urn:microsoft.com/office/officeart/2005/8/layout/venn1"/>
    <dgm:cxn modelId="{74D83B56-2B05-4E76-8753-65995D8B8ACD}" srcId="{AD4C1E1C-EE7D-41BD-9830-D35534EF7EC5}" destId="{F6104E55-41B5-46CD-BEE3-0F4746E62B0F}" srcOrd="1" destOrd="0" parTransId="{72895F9E-6EAD-41FD-9C0A-6EB762CA4B1B}" sibTransId="{CFB4DC7E-32FA-4280-A5A7-22728A02F0EC}"/>
    <dgm:cxn modelId="{093B6464-4425-4A30-8677-2E05066550CA}" type="presOf" srcId="{911E21EB-4602-4B28-A2C4-E8D891EDE64B}" destId="{F4669247-435C-4724-8269-CA351FF9DC67}" srcOrd="0" destOrd="0" presId="urn:microsoft.com/office/officeart/2005/8/layout/venn1"/>
    <dgm:cxn modelId="{CAE9702B-E61D-4992-B8E0-8BDBB1FFDB54}" srcId="{AD4C1E1C-EE7D-41BD-9830-D35534EF7EC5}" destId="{78FD4667-8B71-4B49-BC03-D0A644DBB34C}" srcOrd="2" destOrd="0" parTransId="{1F09606B-D70E-45AE-ABFB-880A5F1E08A8}" sibTransId="{AF99CFAB-E60B-43DE-9ED7-4604683057BD}"/>
    <dgm:cxn modelId="{A040C8D6-F06A-41CF-A4EB-656E783CE2DE}" srcId="{AD4C1E1C-EE7D-41BD-9830-D35534EF7EC5}" destId="{61512235-3960-4D6F-921E-F964180BAD7F}" srcOrd="3" destOrd="0" parTransId="{B7F7AD69-0CFC-405B-808D-C3B87CA54C1F}" sibTransId="{8A39C3B7-1615-462B-ACCD-38019A8F25EC}"/>
    <dgm:cxn modelId="{B287BD54-61AD-47FA-990D-0F17D4FC3EA7}" type="presOf" srcId="{F6104E55-41B5-46CD-BEE3-0F4746E62B0F}" destId="{C421A716-A4F7-477F-82BB-E3715BC72BDE}" srcOrd="0" destOrd="0" presId="urn:microsoft.com/office/officeart/2005/8/layout/venn1"/>
    <dgm:cxn modelId="{9752FCCF-9463-42F9-B396-9FAA22D5BD8F}" type="presOf" srcId="{AD4C1E1C-EE7D-41BD-9830-D35534EF7EC5}" destId="{C1B3A523-28F9-4789-92E7-EBCFF3E43DE0}" srcOrd="0" destOrd="0" presId="urn:microsoft.com/office/officeart/2005/8/layout/venn1"/>
    <dgm:cxn modelId="{BEF371FB-99A9-4F99-991F-31F7CFDC552D}" type="presOf" srcId="{61512235-3960-4D6F-921E-F964180BAD7F}" destId="{325CB8BA-C123-4C08-B2E0-5C87D80F72BB}" srcOrd="0" destOrd="0" presId="urn:microsoft.com/office/officeart/2005/8/layout/venn1"/>
    <dgm:cxn modelId="{AA971B90-CA6A-4F08-9B82-B94445EF3975}" type="presOf" srcId="{78FD4667-8B71-4B49-BC03-D0A644DBB34C}" destId="{91B2AEAE-4F7B-454A-88C3-8FF86C72F0F5}" srcOrd="0" destOrd="0" presId="urn:microsoft.com/office/officeart/2005/8/layout/venn1"/>
    <dgm:cxn modelId="{D50E5239-B7D6-430A-8AA4-8CC7FE80E971}" type="presOf" srcId="{61512235-3960-4D6F-921E-F964180BAD7F}" destId="{5068FE2D-EB1F-488C-9FBF-2A6404926A35}" srcOrd="1" destOrd="0" presId="urn:microsoft.com/office/officeart/2005/8/layout/venn1"/>
    <dgm:cxn modelId="{1DA76CDC-3ACF-44F2-9DA9-132A38633859}" type="presOf" srcId="{F6104E55-41B5-46CD-BEE3-0F4746E62B0F}" destId="{2575152B-89CA-455B-B933-BB236B44E1B6}" srcOrd="1" destOrd="0" presId="urn:microsoft.com/office/officeart/2005/8/layout/venn1"/>
    <dgm:cxn modelId="{3AB572A1-E429-434D-8418-E88F3B10211D}" type="presOf" srcId="{911E21EB-4602-4B28-A2C4-E8D891EDE64B}" destId="{576C8264-CD2E-4E59-B6EE-DB67453D38FD}" srcOrd="1" destOrd="0" presId="urn:microsoft.com/office/officeart/2005/8/layout/venn1"/>
    <dgm:cxn modelId="{F2D47C4D-1038-43EB-80D3-FD0653C3BCE7}" srcId="{AD4C1E1C-EE7D-41BD-9830-D35534EF7EC5}" destId="{911E21EB-4602-4B28-A2C4-E8D891EDE64B}" srcOrd="0" destOrd="0" parTransId="{68ED33F2-2737-4B11-9611-1B198CAD0040}" sibTransId="{B83E1200-56B2-405F-9321-828A71882ECD}"/>
    <dgm:cxn modelId="{3718F659-AF75-4D9D-8DCA-8BF589F47752}" type="presParOf" srcId="{C1B3A523-28F9-4789-92E7-EBCFF3E43DE0}" destId="{F4669247-435C-4724-8269-CA351FF9DC67}" srcOrd="0" destOrd="0" presId="urn:microsoft.com/office/officeart/2005/8/layout/venn1"/>
    <dgm:cxn modelId="{F5D903EE-5E43-4D2D-A9C5-E9F90D518F2B}" type="presParOf" srcId="{C1B3A523-28F9-4789-92E7-EBCFF3E43DE0}" destId="{576C8264-CD2E-4E59-B6EE-DB67453D38FD}" srcOrd="1" destOrd="0" presId="urn:microsoft.com/office/officeart/2005/8/layout/venn1"/>
    <dgm:cxn modelId="{6585F642-86A9-491B-86AE-CA0F6FA5D419}" type="presParOf" srcId="{C1B3A523-28F9-4789-92E7-EBCFF3E43DE0}" destId="{C421A716-A4F7-477F-82BB-E3715BC72BDE}" srcOrd="2" destOrd="0" presId="urn:microsoft.com/office/officeart/2005/8/layout/venn1"/>
    <dgm:cxn modelId="{A14C0E93-B4D6-424C-9846-676AF5EDB348}" type="presParOf" srcId="{C1B3A523-28F9-4789-92E7-EBCFF3E43DE0}" destId="{2575152B-89CA-455B-B933-BB236B44E1B6}" srcOrd="3" destOrd="0" presId="urn:microsoft.com/office/officeart/2005/8/layout/venn1"/>
    <dgm:cxn modelId="{B6C18198-B4F6-4C46-A45A-83C67A820BBD}" type="presParOf" srcId="{C1B3A523-28F9-4789-92E7-EBCFF3E43DE0}" destId="{91B2AEAE-4F7B-454A-88C3-8FF86C72F0F5}" srcOrd="4" destOrd="0" presId="urn:microsoft.com/office/officeart/2005/8/layout/venn1"/>
    <dgm:cxn modelId="{EB8FDBA4-A19E-4B21-B0BB-A9DA81112904}" type="presParOf" srcId="{C1B3A523-28F9-4789-92E7-EBCFF3E43DE0}" destId="{61AF855C-F163-4B31-9354-A47EBEA8768E}" srcOrd="5" destOrd="0" presId="urn:microsoft.com/office/officeart/2005/8/layout/venn1"/>
    <dgm:cxn modelId="{4EB22173-30BC-47F6-A73F-F87C4FF297B2}" type="presParOf" srcId="{C1B3A523-28F9-4789-92E7-EBCFF3E43DE0}" destId="{325CB8BA-C123-4C08-B2E0-5C87D80F72BB}" srcOrd="6" destOrd="0" presId="urn:microsoft.com/office/officeart/2005/8/layout/venn1"/>
    <dgm:cxn modelId="{47FE5C71-3BC9-4DD7-A654-D43286B2B17F}" type="presParOf" srcId="{C1B3A523-28F9-4789-92E7-EBCFF3E43DE0}" destId="{5068FE2D-EB1F-488C-9FBF-2A6404926A35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3426014" cy="3426014"/>
        <a:chOff x="0" y="0"/>
        <a:chExt cx="3426014" cy="3426014"/>
      </a:xfrm>
    </dsp:grpSpPr>
    <dsp:sp modelId="{15343125-F85D-4113-8BE1-54835CA1DD9D}">
      <dsp:nvSpPr>
        <dsp:cNvPr id="3" name="椭圆 2"/>
        <dsp:cNvSpPr/>
      </dsp:nvSpPr>
      <dsp:spPr bwMode="white">
        <a:xfrm>
          <a:off x="2132107" y="0"/>
          <a:ext cx="3426014" cy="3426014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TW" altLang="en-US" sz="2400" dirty="0">
            <a:solidFill>
              <a:schemeClr val="bg1"/>
            </a:solidFill>
          </a:endParaRPr>
        </a:p>
      </dsp:txBody>
      <dsp:txXfrm>
        <a:off x="2132107" y="0"/>
        <a:ext cx="3426014" cy="34260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645930" cy="1645930"/>
        <a:chOff x="0" y="0"/>
        <a:chExt cx="1645930" cy="1645930"/>
      </a:xfrm>
    </dsp:grpSpPr>
    <dsp:sp modelId="{2929CAB3-4712-43CC-B8DA-D8C8BA289074}">
      <dsp:nvSpPr>
        <dsp:cNvPr id="3" name="椭圆 2"/>
        <dsp:cNvSpPr/>
      </dsp:nvSpPr>
      <dsp:spPr bwMode="white">
        <a:xfrm>
          <a:off x="307013" y="0"/>
          <a:ext cx="1645930" cy="1645930"/>
        </a:xfrm>
        <a:prstGeom prst="ellipse">
          <a:avLst/>
        </a:prstGeom>
        <a:solidFill>
          <a:schemeClr val="accent4">
            <a:lumMod val="20000"/>
            <a:lumOff val="80000"/>
            <a:alpha val="50000"/>
          </a:schemeClr>
        </a:solidFill>
      </dsp:spPr>
      <dsp:style>
        <a:lnRef idx="2">
          <a:schemeClr val="lt1"/>
        </a:lnRef>
        <a:fillRef idx="1">
          <a:schemeClr val="accent1">
            <a:alpha val="50000"/>
          </a:schemeClr>
        </a:fillRef>
        <a:effectRef idx="0">
          <a:scrgbClr r="0" g="0" b="0"/>
        </a:effectRef>
        <a:fontRef idx="minor">
          <a:schemeClr val="tx1"/>
        </a:fontRef>
      </dsp:style>
      <dsp:txBody>
        <a:bodyPr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rPr>
            <a:t>一般化学品</a:t>
          </a:r>
          <a:endParaRPr lang="zh-TW" altLang="en-US" sz="1800" dirty="0">
            <a:latin typeface="Arial Unicode MS" panose="020B0604020202020204" pitchFamily="34" charset="-120"/>
            <a:ea typeface="Arial Unicode MS" panose="020B0604020202020204" pitchFamily="34" charset="-120"/>
            <a:cs typeface="Arial Unicode MS" panose="020B0604020202020204" pitchFamily="34" charset="-120"/>
          </a:endParaRPr>
        </a:p>
      </dsp:txBody>
      <dsp:txXfrm>
        <a:off x="307013" y="0"/>
        <a:ext cx="1645930" cy="1645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695566" cy="2695566"/>
        <a:chOff x="0" y="0"/>
        <a:chExt cx="2695566" cy="2695566"/>
      </a:xfrm>
    </dsp:grpSpPr>
    <dsp:sp modelId="{F4669247-435C-4724-8269-CA351FF9DC67}">
      <dsp:nvSpPr>
        <dsp:cNvPr id="3" name="椭圆 2"/>
        <dsp:cNvSpPr/>
      </dsp:nvSpPr>
      <dsp:spPr bwMode="white">
        <a:xfrm>
          <a:off x="1163395" y="227762"/>
          <a:ext cx="1401694" cy="1401694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alpha val="50000"/>
          </a:schemeClr>
        </a:fillRef>
        <a:effectRef idx="0">
          <a:scrgbClr r="0" g="0" b="0"/>
        </a:effectRef>
        <a:fontRef idx="minor">
          <a:schemeClr val="tx1"/>
        </a:fontRef>
      </dsp:style>
      <dsp:txBody>
        <a:bodyPr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rPr>
            <a:t>易燃</a:t>
          </a:r>
          <a:endParaRPr lang="zh-TW" altLang="en-US" sz="1800" dirty="0">
            <a:solidFill>
              <a:schemeClr val="tx1"/>
            </a:solidFill>
            <a:latin typeface="Arial Unicode MS" panose="020B0604020202020204" pitchFamily="34" charset="-120"/>
            <a:ea typeface="Arial Unicode MS" panose="020B0604020202020204" pitchFamily="34" charset="-120"/>
            <a:cs typeface="Arial Unicode MS" panose="020B0604020202020204" pitchFamily="34" charset="-120"/>
          </a:endParaRPr>
        </a:p>
      </dsp:txBody>
      <dsp:txXfrm>
        <a:off x="1163395" y="227762"/>
        <a:ext cx="1401694" cy="1401694"/>
      </dsp:txXfrm>
    </dsp:sp>
    <dsp:sp modelId="{C421A716-A4F7-477F-82BB-E3715BC72BDE}">
      <dsp:nvSpPr>
        <dsp:cNvPr id="4" name="椭圆 3"/>
        <dsp:cNvSpPr/>
      </dsp:nvSpPr>
      <dsp:spPr bwMode="white">
        <a:xfrm>
          <a:off x="1783375" y="847743"/>
          <a:ext cx="1401694" cy="1401694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alpha val="50000"/>
          </a:schemeClr>
        </a:fillRef>
        <a:effectRef idx="0">
          <a:scrgbClr r="0" g="0" b="0"/>
        </a:effectRef>
        <a:fontRef idx="minor">
          <a:schemeClr val="tx1"/>
        </a:fontRef>
      </dsp:style>
      <dsp:txBody>
        <a:bodyPr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rPr>
            <a:t>腐蚀性</a:t>
          </a:r>
          <a:endParaRPr lang="zh-TW" altLang="en-US" sz="1800" dirty="0">
            <a:solidFill>
              <a:schemeClr val="tx1"/>
            </a:solidFill>
            <a:latin typeface="Arial Unicode MS" panose="020B0604020202020204" pitchFamily="34" charset="-120"/>
            <a:ea typeface="Arial Unicode MS" panose="020B0604020202020204" pitchFamily="34" charset="-120"/>
            <a:cs typeface="Arial Unicode MS" panose="020B0604020202020204" pitchFamily="34" charset="-120"/>
          </a:endParaRPr>
        </a:p>
      </dsp:txBody>
      <dsp:txXfrm>
        <a:off x="1783375" y="847743"/>
        <a:ext cx="1401694" cy="1401694"/>
      </dsp:txXfrm>
    </dsp:sp>
    <dsp:sp modelId="{91B2AEAE-4F7B-454A-88C3-8FF86C72F0F5}">
      <dsp:nvSpPr>
        <dsp:cNvPr id="5" name="椭圆 4"/>
        <dsp:cNvSpPr/>
      </dsp:nvSpPr>
      <dsp:spPr bwMode="white">
        <a:xfrm>
          <a:off x="1139538" y="1183641"/>
          <a:ext cx="1401694" cy="1401694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alpha val="50000"/>
          </a:schemeClr>
        </a:fillRef>
        <a:effectRef idx="0">
          <a:scrgbClr r="0" g="0" b="0"/>
        </a:effectRef>
        <a:fontRef idx="minor">
          <a:schemeClr val="tx1"/>
        </a:fontRef>
      </dsp:style>
      <dsp:txBody>
        <a:bodyPr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rPr>
            <a:t>易制毒</a:t>
          </a:r>
          <a:endParaRPr lang="zh-TW" altLang="en-US" sz="1800" dirty="0">
            <a:solidFill>
              <a:schemeClr val="tx1"/>
            </a:solidFill>
            <a:latin typeface="Arial Unicode MS" panose="020B0604020202020204" pitchFamily="34" charset="-120"/>
            <a:ea typeface="Arial Unicode MS" panose="020B0604020202020204" pitchFamily="34" charset="-120"/>
            <a:cs typeface="Arial Unicode MS" panose="020B0604020202020204" pitchFamily="34" charset="-120"/>
          </a:endParaRPr>
        </a:p>
      </dsp:txBody>
      <dsp:txXfrm>
        <a:off x="1139538" y="1183641"/>
        <a:ext cx="1401694" cy="1401694"/>
      </dsp:txXfrm>
    </dsp:sp>
    <dsp:sp modelId="{325CB8BA-C123-4C08-B2E0-5C87D80F72BB}">
      <dsp:nvSpPr>
        <dsp:cNvPr id="6" name="椭圆 5"/>
        <dsp:cNvSpPr/>
      </dsp:nvSpPr>
      <dsp:spPr bwMode="white">
        <a:xfrm>
          <a:off x="538229" y="796118"/>
          <a:ext cx="1401694" cy="1401694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alpha val="50000"/>
          </a:schemeClr>
        </a:fillRef>
        <a:effectRef idx="0">
          <a:scrgbClr r="0" g="0" b="0"/>
        </a:effectRef>
        <a:fontRef idx="minor">
          <a:schemeClr val="tx1"/>
        </a:fontRef>
      </dsp:style>
      <dsp:txBody>
        <a:bodyPr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rPr>
            <a:t>易制爆</a:t>
          </a:r>
          <a:endParaRPr lang="zh-TW" altLang="en-US" sz="1800" dirty="0">
            <a:solidFill>
              <a:schemeClr val="tx1"/>
            </a:solidFill>
            <a:latin typeface="Arial Unicode MS" panose="020B0604020202020204" pitchFamily="34" charset="-120"/>
            <a:ea typeface="Arial Unicode MS" panose="020B0604020202020204" pitchFamily="34" charset="-120"/>
            <a:cs typeface="Arial Unicode MS" panose="020B0604020202020204" pitchFamily="34" charset="-120"/>
          </a:endParaRPr>
        </a:p>
      </dsp:txBody>
      <dsp:txXfrm>
        <a:off x="538229" y="796118"/>
        <a:ext cx="1401694" cy="1401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E026E-5821-4914-88D2-30408802E0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8D247-7245-4E89-ABFF-FE914D202D3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8D247-7245-4E89-ABFF-FE914D202D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image" Target="../media/image2.emf"/><Relationship Id="rId3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4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组合 13"/>
          <p:cNvGrpSpPr/>
          <p:nvPr userDrawn="1"/>
        </p:nvGrpSpPr>
        <p:grpSpPr>
          <a:xfrm>
            <a:off x="195872" y="5053131"/>
            <a:ext cx="5146148" cy="807317"/>
            <a:chOff x="12666304" y="9218286"/>
            <a:chExt cx="11479713" cy="1800914"/>
          </a:xfrm>
        </p:grpSpPr>
        <p:sp>
          <p:nvSpPr>
            <p:cNvPr id="15" name="Oval 29"/>
            <p:cNvSpPr/>
            <p:nvPr/>
          </p:nvSpPr>
          <p:spPr>
            <a:xfrm>
              <a:off x="12666304" y="9218286"/>
              <a:ext cx="1800913" cy="1800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41"/>
            <p:cNvSpPr/>
            <p:nvPr/>
          </p:nvSpPr>
          <p:spPr>
            <a:xfrm>
              <a:off x="15086005" y="9218286"/>
              <a:ext cx="1800913" cy="18009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42"/>
            <p:cNvSpPr/>
            <p:nvPr/>
          </p:nvSpPr>
          <p:spPr>
            <a:xfrm>
              <a:off x="17505705" y="9218286"/>
              <a:ext cx="1800913" cy="18009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45"/>
            <p:cNvSpPr/>
            <p:nvPr/>
          </p:nvSpPr>
          <p:spPr>
            <a:xfrm>
              <a:off x="19925403" y="9218286"/>
              <a:ext cx="1800913" cy="18009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46"/>
            <p:cNvSpPr/>
            <p:nvPr/>
          </p:nvSpPr>
          <p:spPr>
            <a:xfrm>
              <a:off x="22345104" y="9218286"/>
              <a:ext cx="1800913" cy="18009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0" name="Group 48"/>
            <p:cNvGrpSpPr/>
            <p:nvPr/>
          </p:nvGrpSpPr>
          <p:grpSpPr>
            <a:xfrm>
              <a:off x="20411556" y="9665676"/>
              <a:ext cx="905522" cy="906114"/>
              <a:chOff x="2524463" y="4766967"/>
              <a:chExt cx="618725" cy="618888"/>
            </a:xfrm>
            <a:solidFill>
              <a:schemeClr val="bg1"/>
            </a:solidFill>
          </p:grpSpPr>
          <p:sp>
            <p:nvSpPr>
              <p:cNvPr id="39" name="Freeform 67"/>
              <p:cNvSpPr>
                <a:spLocks noChangeArrowheads="1"/>
              </p:cNvSpPr>
              <p:nvPr/>
            </p:nvSpPr>
            <p:spPr bwMode="auto">
              <a:xfrm>
                <a:off x="2704225" y="4779511"/>
                <a:ext cx="117056" cy="117086"/>
              </a:xfrm>
              <a:custGeom>
                <a:avLst/>
                <a:gdLst>
                  <a:gd name="T0" fmla="*/ 0 w 123"/>
                  <a:gd name="T1" fmla="*/ 122 h 123"/>
                  <a:gd name="T2" fmla="*/ 0 w 123"/>
                  <a:gd name="T3" fmla="*/ 122 h 123"/>
                  <a:gd name="T4" fmla="*/ 122 w 123"/>
                  <a:gd name="T5" fmla="*/ 122 h 123"/>
                  <a:gd name="T6" fmla="*/ 122 w 123"/>
                  <a:gd name="T7" fmla="*/ 0 h 123"/>
                  <a:gd name="T8" fmla="*/ 0 w 123"/>
                  <a:gd name="T9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3">
                    <a:moveTo>
                      <a:pt x="0" y="122"/>
                    </a:moveTo>
                    <a:lnTo>
                      <a:pt x="0" y="122"/>
                    </a:ln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8" y="0"/>
                      <a:pt x="26" y="54"/>
                      <a:pt x="0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68"/>
              <p:cNvSpPr>
                <a:spLocks noChangeArrowheads="1"/>
              </p:cNvSpPr>
              <p:nvPr/>
            </p:nvSpPr>
            <p:spPr bwMode="auto">
              <a:xfrm>
                <a:off x="2666603" y="4934235"/>
                <a:ext cx="154681" cy="129630"/>
              </a:xfrm>
              <a:custGeom>
                <a:avLst/>
                <a:gdLst>
                  <a:gd name="T0" fmla="*/ 163 w 164"/>
                  <a:gd name="T1" fmla="*/ 136 h 137"/>
                  <a:gd name="T2" fmla="*/ 163 w 164"/>
                  <a:gd name="T3" fmla="*/ 136 h 137"/>
                  <a:gd name="T4" fmla="*/ 163 w 164"/>
                  <a:gd name="T5" fmla="*/ 0 h 137"/>
                  <a:gd name="T6" fmla="*/ 27 w 164"/>
                  <a:gd name="T7" fmla="*/ 0 h 137"/>
                  <a:gd name="T8" fmla="*/ 0 w 164"/>
                  <a:gd name="T9" fmla="*/ 136 h 137"/>
                  <a:gd name="T10" fmla="*/ 163 w 164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37">
                    <a:moveTo>
                      <a:pt x="163" y="136"/>
                    </a:moveTo>
                    <a:lnTo>
                      <a:pt x="163" y="136"/>
                    </a:lnTo>
                    <a:cubicBezTo>
                      <a:pt x="163" y="0"/>
                      <a:pt x="163" y="0"/>
                      <a:pt x="16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3" y="40"/>
                      <a:pt x="0" y="82"/>
                      <a:pt x="0" y="136"/>
                    </a:cubicBezTo>
                    <a:lnTo>
                      <a:pt x="163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69"/>
              <p:cNvSpPr>
                <a:spLocks noChangeArrowheads="1"/>
              </p:cNvSpPr>
              <p:nvPr/>
            </p:nvSpPr>
            <p:spPr bwMode="auto">
              <a:xfrm>
                <a:off x="2850546" y="4779511"/>
                <a:ext cx="117056" cy="117086"/>
              </a:xfrm>
              <a:custGeom>
                <a:avLst/>
                <a:gdLst>
                  <a:gd name="T0" fmla="*/ 0 w 122"/>
                  <a:gd name="T1" fmla="*/ 0 h 123"/>
                  <a:gd name="T2" fmla="*/ 0 w 122"/>
                  <a:gd name="T3" fmla="*/ 0 h 123"/>
                  <a:gd name="T4" fmla="*/ 0 w 122"/>
                  <a:gd name="T5" fmla="*/ 122 h 123"/>
                  <a:gd name="T6" fmla="*/ 121 w 122"/>
                  <a:gd name="T7" fmla="*/ 122 h 123"/>
                  <a:gd name="T8" fmla="*/ 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22"/>
                      <a:pt x="0" y="122"/>
                      <a:pt x="0" y="122"/>
                    </a:cubicBezTo>
                    <a:cubicBezTo>
                      <a:pt x="121" y="122"/>
                      <a:pt x="121" y="122"/>
                      <a:pt x="121" y="122"/>
                    </a:cubicBezTo>
                    <a:cubicBezTo>
                      <a:pt x="95" y="54"/>
                      <a:pt x="4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0"/>
              <p:cNvSpPr>
                <a:spLocks noChangeArrowheads="1"/>
              </p:cNvSpPr>
              <p:nvPr/>
            </p:nvSpPr>
            <p:spPr bwMode="auto">
              <a:xfrm>
                <a:off x="2524463" y="5088955"/>
                <a:ext cx="142140" cy="142175"/>
              </a:xfrm>
              <a:custGeom>
                <a:avLst/>
                <a:gdLst>
                  <a:gd name="T0" fmla="*/ 122 w 151"/>
                  <a:gd name="T1" fmla="*/ 0 h 150"/>
                  <a:gd name="T2" fmla="*/ 122 w 151"/>
                  <a:gd name="T3" fmla="*/ 0 h 150"/>
                  <a:gd name="T4" fmla="*/ 0 w 151"/>
                  <a:gd name="T5" fmla="*/ 0 h 150"/>
                  <a:gd name="T6" fmla="*/ 42 w 151"/>
                  <a:gd name="T7" fmla="*/ 149 h 150"/>
                  <a:gd name="T8" fmla="*/ 42 w 151"/>
                  <a:gd name="T9" fmla="*/ 149 h 150"/>
                  <a:gd name="T10" fmla="*/ 150 w 151"/>
                  <a:gd name="T11" fmla="*/ 149 h 150"/>
                  <a:gd name="T12" fmla="*/ 122 w 151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0">
                    <a:moveTo>
                      <a:pt x="122" y="0"/>
                    </a:moveTo>
                    <a:lnTo>
                      <a:pt x="12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4" y="109"/>
                      <a:pt x="42" y="149"/>
                    </a:cubicBezTo>
                    <a:lnTo>
                      <a:pt x="42" y="149"/>
                    </a:ln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36" y="109"/>
                      <a:pt x="122" y="54"/>
                      <a:pt x="12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1"/>
              <p:cNvSpPr>
                <a:spLocks noChangeArrowheads="1"/>
              </p:cNvSpPr>
              <p:nvPr/>
            </p:nvSpPr>
            <p:spPr bwMode="auto">
              <a:xfrm>
                <a:off x="3001048" y="5088955"/>
                <a:ext cx="142140" cy="142175"/>
              </a:xfrm>
              <a:custGeom>
                <a:avLst/>
                <a:gdLst>
                  <a:gd name="T0" fmla="*/ 14 w 150"/>
                  <a:gd name="T1" fmla="*/ 0 h 150"/>
                  <a:gd name="T2" fmla="*/ 14 w 150"/>
                  <a:gd name="T3" fmla="*/ 0 h 150"/>
                  <a:gd name="T4" fmla="*/ 0 w 150"/>
                  <a:gd name="T5" fmla="*/ 149 h 150"/>
                  <a:gd name="T6" fmla="*/ 95 w 150"/>
                  <a:gd name="T7" fmla="*/ 149 h 150"/>
                  <a:gd name="T8" fmla="*/ 109 w 150"/>
                  <a:gd name="T9" fmla="*/ 149 h 150"/>
                  <a:gd name="T10" fmla="*/ 149 w 150"/>
                  <a:gd name="T11" fmla="*/ 0 h 150"/>
                  <a:gd name="T12" fmla="*/ 14 w 150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54"/>
                      <a:pt x="0" y="109"/>
                      <a:pt x="0" y="149"/>
                    </a:cubicBezTo>
                    <a:cubicBezTo>
                      <a:pt x="95" y="149"/>
                      <a:pt x="95" y="149"/>
                      <a:pt x="95" y="149"/>
                    </a:cubicBezTo>
                    <a:lnTo>
                      <a:pt x="109" y="149"/>
                    </a:lnTo>
                    <a:cubicBezTo>
                      <a:pt x="122" y="109"/>
                      <a:pt x="149" y="54"/>
                      <a:pt x="149" y="0"/>
                    </a:cubicBez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2"/>
              <p:cNvSpPr>
                <a:spLocks noChangeArrowheads="1"/>
              </p:cNvSpPr>
              <p:nvPr/>
            </p:nvSpPr>
            <p:spPr bwMode="auto">
              <a:xfrm>
                <a:off x="2666603" y="5088955"/>
                <a:ext cx="154681" cy="142175"/>
              </a:xfrm>
              <a:custGeom>
                <a:avLst/>
                <a:gdLst>
                  <a:gd name="T0" fmla="*/ 163 w 164"/>
                  <a:gd name="T1" fmla="*/ 0 h 150"/>
                  <a:gd name="T2" fmla="*/ 163 w 164"/>
                  <a:gd name="T3" fmla="*/ 0 h 150"/>
                  <a:gd name="T4" fmla="*/ 0 w 164"/>
                  <a:gd name="T5" fmla="*/ 0 h 150"/>
                  <a:gd name="T6" fmla="*/ 27 w 164"/>
                  <a:gd name="T7" fmla="*/ 149 h 150"/>
                  <a:gd name="T8" fmla="*/ 163 w 164"/>
                  <a:gd name="T9" fmla="*/ 149 h 150"/>
                  <a:gd name="T10" fmla="*/ 163 w 164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50">
                    <a:moveTo>
                      <a:pt x="163" y="0"/>
                    </a:moveTo>
                    <a:lnTo>
                      <a:pt x="163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3" y="109"/>
                      <a:pt x="27" y="149"/>
                    </a:cubicBezTo>
                    <a:cubicBezTo>
                      <a:pt x="163" y="149"/>
                      <a:pt x="163" y="149"/>
                      <a:pt x="163" y="149"/>
                    </a:cubicBezTo>
                    <a:lnTo>
                      <a:pt x="163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73"/>
              <p:cNvSpPr>
                <a:spLocks noChangeArrowheads="1"/>
              </p:cNvSpPr>
              <p:nvPr/>
            </p:nvSpPr>
            <p:spPr bwMode="auto">
              <a:xfrm>
                <a:off x="2524463" y="4921688"/>
                <a:ext cx="142140" cy="142175"/>
              </a:xfrm>
              <a:custGeom>
                <a:avLst/>
                <a:gdLst>
                  <a:gd name="T0" fmla="*/ 122 w 151"/>
                  <a:gd name="T1" fmla="*/ 150 h 151"/>
                  <a:gd name="T2" fmla="*/ 122 w 151"/>
                  <a:gd name="T3" fmla="*/ 150 h 151"/>
                  <a:gd name="T4" fmla="*/ 150 w 151"/>
                  <a:gd name="T5" fmla="*/ 14 h 151"/>
                  <a:gd name="T6" fmla="*/ 42 w 151"/>
                  <a:gd name="T7" fmla="*/ 14 h 151"/>
                  <a:gd name="T8" fmla="*/ 42 w 151"/>
                  <a:gd name="T9" fmla="*/ 0 h 151"/>
                  <a:gd name="T10" fmla="*/ 0 w 151"/>
                  <a:gd name="T11" fmla="*/ 150 h 151"/>
                  <a:gd name="T12" fmla="*/ 122 w 151"/>
                  <a:gd name="T13" fmla="*/ 15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1">
                    <a:moveTo>
                      <a:pt x="122" y="150"/>
                    </a:moveTo>
                    <a:lnTo>
                      <a:pt x="122" y="150"/>
                    </a:lnTo>
                    <a:cubicBezTo>
                      <a:pt x="122" y="96"/>
                      <a:pt x="136" y="54"/>
                      <a:pt x="150" y="14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42" y="0"/>
                    </a:lnTo>
                    <a:cubicBezTo>
                      <a:pt x="14" y="54"/>
                      <a:pt x="0" y="96"/>
                      <a:pt x="0" y="150"/>
                    </a:cubicBezTo>
                    <a:lnTo>
                      <a:pt x="122" y="15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74"/>
              <p:cNvSpPr>
                <a:spLocks noChangeArrowheads="1"/>
              </p:cNvSpPr>
              <p:nvPr/>
            </p:nvSpPr>
            <p:spPr bwMode="auto">
              <a:xfrm>
                <a:off x="2850547" y="4934235"/>
                <a:ext cx="142140" cy="129630"/>
              </a:xfrm>
              <a:custGeom>
                <a:avLst/>
                <a:gdLst>
                  <a:gd name="T0" fmla="*/ 149 w 150"/>
                  <a:gd name="T1" fmla="*/ 136 h 137"/>
                  <a:gd name="T2" fmla="*/ 149 w 150"/>
                  <a:gd name="T3" fmla="*/ 136 h 137"/>
                  <a:gd name="T4" fmla="*/ 121 w 150"/>
                  <a:gd name="T5" fmla="*/ 0 h 137"/>
                  <a:gd name="T6" fmla="*/ 0 w 150"/>
                  <a:gd name="T7" fmla="*/ 0 h 137"/>
                  <a:gd name="T8" fmla="*/ 0 w 150"/>
                  <a:gd name="T9" fmla="*/ 136 h 137"/>
                  <a:gd name="T10" fmla="*/ 149 w 150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37">
                    <a:moveTo>
                      <a:pt x="149" y="136"/>
                    </a:moveTo>
                    <a:lnTo>
                      <a:pt x="149" y="136"/>
                    </a:lnTo>
                    <a:cubicBezTo>
                      <a:pt x="149" y="82"/>
                      <a:pt x="135" y="4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4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75"/>
              <p:cNvSpPr>
                <a:spLocks noChangeArrowheads="1"/>
              </p:cNvSpPr>
              <p:nvPr/>
            </p:nvSpPr>
            <p:spPr bwMode="auto">
              <a:xfrm>
                <a:off x="2574630" y="4766967"/>
                <a:ext cx="183944" cy="129630"/>
              </a:xfrm>
              <a:custGeom>
                <a:avLst/>
                <a:gdLst>
                  <a:gd name="T0" fmla="*/ 109 w 192"/>
                  <a:gd name="T1" fmla="*/ 136 h 137"/>
                  <a:gd name="T2" fmla="*/ 109 w 192"/>
                  <a:gd name="T3" fmla="*/ 136 h 137"/>
                  <a:gd name="T4" fmla="*/ 191 w 192"/>
                  <a:gd name="T5" fmla="*/ 0 h 137"/>
                  <a:gd name="T6" fmla="*/ 0 w 192"/>
                  <a:gd name="T7" fmla="*/ 136 h 137"/>
                  <a:gd name="T8" fmla="*/ 109 w 192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7">
                    <a:moveTo>
                      <a:pt x="109" y="136"/>
                    </a:moveTo>
                    <a:lnTo>
                      <a:pt x="109" y="136"/>
                    </a:lnTo>
                    <a:cubicBezTo>
                      <a:pt x="123" y="82"/>
                      <a:pt x="151" y="28"/>
                      <a:pt x="191" y="0"/>
                    </a:cubicBezTo>
                    <a:cubicBezTo>
                      <a:pt x="109" y="28"/>
                      <a:pt x="42" y="82"/>
                      <a:pt x="0" y="136"/>
                    </a:cubicBezTo>
                    <a:lnTo>
                      <a:pt x="10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76"/>
              <p:cNvSpPr>
                <a:spLocks noChangeArrowheads="1"/>
              </p:cNvSpPr>
              <p:nvPr/>
            </p:nvSpPr>
            <p:spPr bwMode="auto">
              <a:xfrm>
                <a:off x="2574630" y="5256222"/>
                <a:ext cx="183944" cy="129633"/>
              </a:xfrm>
              <a:custGeom>
                <a:avLst/>
                <a:gdLst>
                  <a:gd name="T0" fmla="*/ 109 w 192"/>
                  <a:gd name="T1" fmla="*/ 0 h 136"/>
                  <a:gd name="T2" fmla="*/ 109 w 192"/>
                  <a:gd name="T3" fmla="*/ 0 h 136"/>
                  <a:gd name="T4" fmla="*/ 0 w 192"/>
                  <a:gd name="T5" fmla="*/ 0 h 136"/>
                  <a:gd name="T6" fmla="*/ 191 w 192"/>
                  <a:gd name="T7" fmla="*/ 135 h 136"/>
                  <a:gd name="T8" fmla="*/ 109 w 19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6">
                    <a:moveTo>
                      <a:pt x="109" y="0"/>
                    </a:moveTo>
                    <a:lnTo>
                      <a:pt x="109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2" y="67"/>
                      <a:pt x="109" y="121"/>
                      <a:pt x="191" y="135"/>
                    </a:cubicBezTo>
                    <a:cubicBezTo>
                      <a:pt x="151" y="109"/>
                      <a:pt x="123" y="67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7"/>
              <p:cNvSpPr>
                <a:spLocks noChangeArrowheads="1"/>
              </p:cNvSpPr>
              <p:nvPr/>
            </p:nvSpPr>
            <p:spPr bwMode="auto">
              <a:xfrm>
                <a:off x="2900713" y="4766967"/>
                <a:ext cx="179762" cy="129630"/>
              </a:xfrm>
              <a:custGeom>
                <a:avLst/>
                <a:gdLst>
                  <a:gd name="T0" fmla="*/ 95 w 191"/>
                  <a:gd name="T1" fmla="*/ 136 h 137"/>
                  <a:gd name="T2" fmla="*/ 95 w 191"/>
                  <a:gd name="T3" fmla="*/ 136 h 137"/>
                  <a:gd name="T4" fmla="*/ 190 w 191"/>
                  <a:gd name="T5" fmla="*/ 136 h 137"/>
                  <a:gd name="T6" fmla="*/ 0 w 191"/>
                  <a:gd name="T7" fmla="*/ 0 h 137"/>
                  <a:gd name="T8" fmla="*/ 95 w 191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7">
                    <a:moveTo>
                      <a:pt x="95" y="136"/>
                    </a:moveTo>
                    <a:lnTo>
                      <a:pt x="95" y="136"/>
                    </a:ln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50" y="82"/>
                      <a:pt x="81" y="28"/>
                      <a:pt x="0" y="0"/>
                    </a:cubicBezTo>
                    <a:cubicBezTo>
                      <a:pt x="41" y="28"/>
                      <a:pt x="67" y="82"/>
                      <a:pt x="95" y="13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78"/>
              <p:cNvSpPr>
                <a:spLocks noChangeArrowheads="1"/>
              </p:cNvSpPr>
              <p:nvPr/>
            </p:nvSpPr>
            <p:spPr bwMode="auto">
              <a:xfrm>
                <a:off x="2900713" y="5256222"/>
                <a:ext cx="179762" cy="129633"/>
              </a:xfrm>
              <a:custGeom>
                <a:avLst/>
                <a:gdLst>
                  <a:gd name="T0" fmla="*/ 95 w 191"/>
                  <a:gd name="T1" fmla="*/ 0 h 136"/>
                  <a:gd name="T2" fmla="*/ 95 w 191"/>
                  <a:gd name="T3" fmla="*/ 0 h 136"/>
                  <a:gd name="T4" fmla="*/ 0 w 191"/>
                  <a:gd name="T5" fmla="*/ 135 h 136"/>
                  <a:gd name="T6" fmla="*/ 190 w 191"/>
                  <a:gd name="T7" fmla="*/ 0 h 136"/>
                  <a:gd name="T8" fmla="*/ 95 w 19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6">
                    <a:moveTo>
                      <a:pt x="95" y="0"/>
                    </a:moveTo>
                    <a:lnTo>
                      <a:pt x="95" y="0"/>
                    </a:lnTo>
                    <a:cubicBezTo>
                      <a:pt x="67" y="67"/>
                      <a:pt x="41" y="109"/>
                      <a:pt x="0" y="135"/>
                    </a:cubicBezTo>
                    <a:cubicBezTo>
                      <a:pt x="81" y="121"/>
                      <a:pt x="150" y="67"/>
                      <a:pt x="190" y="0"/>
                    </a:cubicBezTo>
                    <a:lnTo>
                      <a:pt x="95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79"/>
              <p:cNvSpPr>
                <a:spLocks noChangeArrowheads="1"/>
              </p:cNvSpPr>
              <p:nvPr/>
            </p:nvSpPr>
            <p:spPr bwMode="auto">
              <a:xfrm>
                <a:off x="3001048" y="4921688"/>
                <a:ext cx="142140" cy="142175"/>
              </a:xfrm>
              <a:custGeom>
                <a:avLst/>
                <a:gdLst>
                  <a:gd name="T0" fmla="*/ 95 w 150"/>
                  <a:gd name="T1" fmla="*/ 14 h 151"/>
                  <a:gd name="T2" fmla="*/ 95 w 150"/>
                  <a:gd name="T3" fmla="*/ 14 h 151"/>
                  <a:gd name="T4" fmla="*/ 0 w 150"/>
                  <a:gd name="T5" fmla="*/ 14 h 151"/>
                  <a:gd name="T6" fmla="*/ 14 w 150"/>
                  <a:gd name="T7" fmla="*/ 150 h 151"/>
                  <a:gd name="T8" fmla="*/ 149 w 150"/>
                  <a:gd name="T9" fmla="*/ 150 h 151"/>
                  <a:gd name="T10" fmla="*/ 109 w 150"/>
                  <a:gd name="T11" fmla="*/ 0 h 151"/>
                  <a:gd name="T12" fmla="*/ 95 w 150"/>
                  <a:gd name="T13" fmla="*/ 1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1">
                    <a:moveTo>
                      <a:pt x="95" y="14"/>
                    </a:moveTo>
                    <a:lnTo>
                      <a:pt x="95" y="14"/>
                    </a:lnTo>
                    <a:cubicBezTo>
                      <a:pt x="0" y="14"/>
                      <a:pt x="0" y="14"/>
                      <a:pt x="0" y="14"/>
                    </a:cubicBezTo>
                    <a:cubicBezTo>
                      <a:pt x="0" y="54"/>
                      <a:pt x="14" y="96"/>
                      <a:pt x="14" y="150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49" y="96"/>
                      <a:pt x="122" y="54"/>
                      <a:pt x="109" y="0"/>
                    </a:cubicBezTo>
                    <a:lnTo>
                      <a:pt x="95" y="1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0"/>
              <p:cNvSpPr>
                <a:spLocks noChangeArrowheads="1"/>
              </p:cNvSpPr>
              <p:nvPr/>
            </p:nvSpPr>
            <p:spPr bwMode="auto">
              <a:xfrm>
                <a:off x="2850546" y="5256222"/>
                <a:ext cx="117056" cy="129633"/>
              </a:xfrm>
              <a:custGeom>
                <a:avLst/>
                <a:gdLst>
                  <a:gd name="T0" fmla="*/ 121 w 122"/>
                  <a:gd name="T1" fmla="*/ 0 h 136"/>
                  <a:gd name="T2" fmla="*/ 121 w 122"/>
                  <a:gd name="T3" fmla="*/ 0 h 136"/>
                  <a:gd name="T4" fmla="*/ 0 w 122"/>
                  <a:gd name="T5" fmla="*/ 0 h 136"/>
                  <a:gd name="T6" fmla="*/ 0 w 122"/>
                  <a:gd name="T7" fmla="*/ 135 h 136"/>
                  <a:gd name="T8" fmla="*/ 121 w 12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6">
                    <a:moveTo>
                      <a:pt x="121" y="0"/>
                    </a:moveTo>
                    <a:lnTo>
                      <a:pt x="12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1" y="135"/>
                      <a:pt x="95" y="81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81"/>
              <p:cNvSpPr>
                <a:spLocks noChangeArrowheads="1"/>
              </p:cNvSpPr>
              <p:nvPr/>
            </p:nvSpPr>
            <p:spPr bwMode="auto">
              <a:xfrm>
                <a:off x="2850547" y="5088955"/>
                <a:ext cx="142140" cy="142175"/>
              </a:xfrm>
              <a:custGeom>
                <a:avLst/>
                <a:gdLst>
                  <a:gd name="T0" fmla="*/ 0 w 150"/>
                  <a:gd name="T1" fmla="*/ 0 h 150"/>
                  <a:gd name="T2" fmla="*/ 0 w 150"/>
                  <a:gd name="T3" fmla="*/ 0 h 150"/>
                  <a:gd name="T4" fmla="*/ 0 w 150"/>
                  <a:gd name="T5" fmla="*/ 149 h 150"/>
                  <a:gd name="T6" fmla="*/ 121 w 150"/>
                  <a:gd name="T7" fmla="*/ 149 h 150"/>
                  <a:gd name="T8" fmla="*/ 149 w 150"/>
                  <a:gd name="T9" fmla="*/ 0 h 150"/>
                  <a:gd name="T10" fmla="*/ 0 w 15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5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9"/>
                      <a:pt x="0" y="149"/>
                      <a:pt x="0" y="149"/>
                    </a:cubicBezTo>
                    <a:cubicBezTo>
                      <a:pt x="121" y="149"/>
                      <a:pt x="121" y="149"/>
                      <a:pt x="121" y="149"/>
                    </a:cubicBezTo>
                    <a:cubicBezTo>
                      <a:pt x="135" y="109"/>
                      <a:pt x="149" y="54"/>
                      <a:pt x="149" y="0"/>
                    </a:cubicBez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82"/>
              <p:cNvSpPr>
                <a:spLocks noChangeArrowheads="1"/>
              </p:cNvSpPr>
              <p:nvPr/>
            </p:nvSpPr>
            <p:spPr bwMode="auto">
              <a:xfrm>
                <a:off x="2704225" y="5256222"/>
                <a:ext cx="117056" cy="129633"/>
              </a:xfrm>
              <a:custGeom>
                <a:avLst/>
                <a:gdLst>
                  <a:gd name="T0" fmla="*/ 122 w 123"/>
                  <a:gd name="T1" fmla="*/ 135 h 136"/>
                  <a:gd name="T2" fmla="*/ 122 w 123"/>
                  <a:gd name="T3" fmla="*/ 135 h 136"/>
                  <a:gd name="T4" fmla="*/ 122 w 123"/>
                  <a:gd name="T5" fmla="*/ 0 h 136"/>
                  <a:gd name="T6" fmla="*/ 0 w 123"/>
                  <a:gd name="T7" fmla="*/ 0 h 136"/>
                  <a:gd name="T8" fmla="*/ 122 w 123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6">
                    <a:moveTo>
                      <a:pt x="122" y="135"/>
                    </a:moveTo>
                    <a:lnTo>
                      <a:pt x="122" y="135"/>
                    </a:ln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81"/>
                      <a:pt x="68" y="135"/>
                      <a:pt x="122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Freeform 182"/>
            <p:cNvSpPr>
              <a:spLocks noChangeArrowheads="1"/>
            </p:cNvSpPr>
            <p:nvPr/>
          </p:nvSpPr>
          <p:spPr bwMode="auto">
            <a:xfrm>
              <a:off x="13169449" y="9706778"/>
              <a:ext cx="823591" cy="823914"/>
            </a:xfrm>
            <a:custGeom>
              <a:avLst/>
              <a:gdLst>
                <a:gd name="T0" fmla="*/ 822259 w 654"/>
                <a:gd name="T1" fmla="*/ 0 h 654"/>
                <a:gd name="T2" fmla="*/ 0 w 654"/>
                <a:gd name="T3" fmla="*/ 17633 h 654"/>
                <a:gd name="T4" fmla="*/ 0 w 654"/>
                <a:gd name="T5" fmla="*/ 822474 h 654"/>
                <a:gd name="T6" fmla="*/ 342503 w 654"/>
                <a:gd name="T7" fmla="*/ 822474 h 654"/>
                <a:gd name="T8" fmla="*/ 478497 w 654"/>
                <a:gd name="T9" fmla="*/ 566789 h 654"/>
                <a:gd name="T10" fmla="*/ 478497 w 654"/>
                <a:gd name="T11" fmla="*/ 822474 h 654"/>
                <a:gd name="T12" fmla="*/ 822259 w 654"/>
                <a:gd name="T13" fmla="*/ 822474 h 654"/>
                <a:gd name="T14" fmla="*/ 822259 w 654"/>
                <a:gd name="T15" fmla="*/ 0 h 654"/>
                <a:gd name="T16" fmla="*/ 222879 w 654"/>
                <a:gd name="T17" fmla="*/ 566789 h 654"/>
                <a:gd name="T18" fmla="*/ 101995 w 654"/>
                <a:gd name="T19" fmla="*/ 702819 h 654"/>
                <a:gd name="T20" fmla="*/ 222879 w 654"/>
                <a:gd name="T21" fmla="*/ 566789 h 654"/>
                <a:gd name="T22" fmla="*/ 101995 w 654"/>
                <a:gd name="T23" fmla="*/ 463508 h 654"/>
                <a:gd name="T24" fmla="*/ 222879 w 654"/>
                <a:gd name="T25" fmla="*/ 326219 h 654"/>
                <a:gd name="T26" fmla="*/ 101995 w 654"/>
                <a:gd name="T27" fmla="*/ 463508 h 654"/>
                <a:gd name="T28" fmla="*/ 101995 w 654"/>
                <a:gd name="T29" fmla="*/ 222937 h 654"/>
                <a:gd name="T30" fmla="*/ 222879 w 654"/>
                <a:gd name="T31" fmla="*/ 85648 h 654"/>
                <a:gd name="T32" fmla="*/ 101995 w 654"/>
                <a:gd name="T33" fmla="*/ 222937 h 654"/>
                <a:gd name="T34" fmla="*/ 478497 w 654"/>
                <a:gd name="T35" fmla="*/ 326219 h 654"/>
                <a:gd name="T36" fmla="*/ 342503 w 654"/>
                <a:gd name="T37" fmla="*/ 463508 h 654"/>
                <a:gd name="T38" fmla="*/ 478497 w 654"/>
                <a:gd name="T39" fmla="*/ 326219 h 654"/>
                <a:gd name="T40" fmla="*/ 342503 w 654"/>
                <a:gd name="T41" fmla="*/ 222937 h 654"/>
                <a:gd name="T42" fmla="*/ 478497 w 654"/>
                <a:gd name="T43" fmla="*/ 85648 h 654"/>
                <a:gd name="T44" fmla="*/ 342503 w 654"/>
                <a:gd name="T45" fmla="*/ 222937 h 654"/>
                <a:gd name="T46" fmla="*/ 719004 w 654"/>
                <a:gd name="T47" fmla="*/ 566789 h 654"/>
                <a:gd name="T48" fmla="*/ 599380 w 654"/>
                <a:gd name="T49" fmla="*/ 702819 h 654"/>
                <a:gd name="T50" fmla="*/ 719004 w 654"/>
                <a:gd name="T51" fmla="*/ 566789 h 654"/>
                <a:gd name="T52" fmla="*/ 599380 w 654"/>
                <a:gd name="T53" fmla="*/ 463508 h 654"/>
                <a:gd name="T54" fmla="*/ 719004 w 654"/>
                <a:gd name="T55" fmla="*/ 326219 h 654"/>
                <a:gd name="T56" fmla="*/ 599380 w 654"/>
                <a:gd name="T57" fmla="*/ 463508 h 654"/>
                <a:gd name="T58" fmla="*/ 599380 w 654"/>
                <a:gd name="T59" fmla="*/ 222937 h 654"/>
                <a:gd name="T60" fmla="*/ 719004 w 654"/>
                <a:gd name="T61" fmla="*/ 85648 h 654"/>
                <a:gd name="T62" fmla="*/ 599380 w 654"/>
                <a:gd name="T63" fmla="*/ 222937 h 6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4" h="654">
                  <a:moveTo>
                    <a:pt x="653" y="0"/>
                  </a:moveTo>
                  <a:lnTo>
                    <a:pt x="65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4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272" y="653"/>
                    <a:pt x="272" y="653"/>
                    <a:pt x="272" y="653"/>
                  </a:cubicBezTo>
                  <a:cubicBezTo>
                    <a:pt x="272" y="450"/>
                    <a:pt x="272" y="450"/>
                    <a:pt x="272" y="450"/>
                  </a:cubicBezTo>
                  <a:cubicBezTo>
                    <a:pt x="380" y="450"/>
                    <a:pt x="380" y="450"/>
                    <a:pt x="380" y="450"/>
                  </a:cubicBezTo>
                  <a:cubicBezTo>
                    <a:pt x="380" y="653"/>
                    <a:pt x="380" y="653"/>
                    <a:pt x="380" y="653"/>
                  </a:cubicBezTo>
                  <a:cubicBezTo>
                    <a:pt x="653" y="653"/>
                    <a:pt x="653" y="653"/>
                    <a:pt x="653" y="653"/>
                  </a:cubicBezTo>
                  <a:cubicBezTo>
                    <a:pt x="653" y="14"/>
                    <a:pt x="653" y="14"/>
                    <a:pt x="653" y="14"/>
                  </a:cubicBezTo>
                  <a:cubicBezTo>
                    <a:pt x="653" y="0"/>
                    <a:pt x="653" y="0"/>
                    <a:pt x="653" y="0"/>
                  </a:cubicBezTo>
                  <a:close/>
                  <a:moveTo>
                    <a:pt x="177" y="450"/>
                  </a:moveTo>
                  <a:lnTo>
                    <a:pt x="177" y="450"/>
                  </a:lnTo>
                  <a:cubicBezTo>
                    <a:pt x="177" y="558"/>
                    <a:pt x="177" y="558"/>
                    <a:pt x="177" y="558"/>
                  </a:cubicBezTo>
                  <a:cubicBezTo>
                    <a:pt x="81" y="558"/>
                    <a:pt x="81" y="558"/>
                    <a:pt x="81" y="558"/>
                  </a:cubicBezTo>
                  <a:cubicBezTo>
                    <a:pt x="81" y="450"/>
                    <a:pt x="81" y="450"/>
                    <a:pt x="81" y="450"/>
                  </a:cubicBezTo>
                  <a:lnTo>
                    <a:pt x="177" y="450"/>
                  </a:lnTo>
                  <a:close/>
                  <a:moveTo>
                    <a:pt x="81" y="368"/>
                  </a:moveTo>
                  <a:lnTo>
                    <a:pt x="81" y="368"/>
                  </a:lnTo>
                  <a:cubicBezTo>
                    <a:pt x="81" y="259"/>
                    <a:pt x="81" y="259"/>
                    <a:pt x="81" y="259"/>
                  </a:cubicBezTo>
                  <a:cubicBezTo>
                    <a:pt x="177" y="259"/>
                    <a:pt x="177" y="259"/>
                    <a:pt x="177" y="259"/>
                  </a:cubicBezTo>
                  <a:cubicBezTo>
                    <a:pt x="177" y="368"/>
                    <a:pt x="177" y="368"/>
                    <a:pt x="177" y="368"/>
                  </a:cubicBezTo>
                  <a:lnTo>
                    <a:pt x="81" y="368"/>
                  </a:lnTo>
                  <a:close/>
                  <a:moveTo>
                    <a:pt x="81" y="177"/>
                  </a:moveTo>
                  <a:lnTo>
                    <a:pt x="81" y="177"/>
                  </a:lnTo>
                  <a:cubicBezTo>
                    <a:pt x="81" y="68"/>
                    <a:pt x="81" y="68"/>
                    <a:pt x="81" y="68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81" y="177"/>
                  </a:lnTo>
                  <a:close/>
                  <a:moveTo>
                    <a:pt x="380" y="259"/>
                  </a:moveTo>
                  <a:lnTo>
                    <a:pt x="380" y="259"/>
                  </a:lnTo>
                  <a:cubicBezTo>
                    <a:pt x="380" y="368"/>
                    <a:pt x="380" y="368"/>
                    <a:pt x="380" y="368"/>
                  </a:cubicBezTo>
                  <a:cubicBezTo>
                    <a:pt x="272" y="368"/>
                    <a:pt x="272" y="368"/>
                    <a:pt x="272" y="368"/>
                  </a:cubicBezTo>
                  <a:cubicBezTo>
                    <a:pt x="272" y="259"/>
                    <a:pt x="272" y="259"/>
                    <a:pt x="272" y="259"/>
                  </a:cubicBezTo>
                  <a:lnTo>
                    <a:pt x="380" y="259"/>
                  </a:lnTo>
                  <a:close/>
                  <a:moveTo>
                    <a:pt x="272" y="177"/>
                  </a:moveTo>
                  <a:lnTo>
                    <a:pt x="272" y="177"/>
                  </a:lnTo>
                  <a:cubicBezTo>
                    <a:pt x="272" y="68"/>
                    <a:pt x="272" y="68"/>
                    <a:pt x="272" y="68"/>
                  </a:cubicBezTo>
                  <a:cubicBezTo>
                    <a:pt x="380" y="68"/>
                    <a:pt x="380" y="68"/>
                    <a:pt x="380" y="68"/>
                  </a:cubicBezTo>
                  <a:cubicBezTo>
                    <a:pt x="380" y="177"/>
                    <a:pt x="380" y="177"/>
                    <a:pt x="380" y="177"/>
                  </a:cubicBezTo>
                  <a:lnTo>
                    <a:pt x="272" y="177"/>
                  </a:lnTo>
                  <a:close/>
                  <a:moveTo>
                    <a:pt x="571" y="450"/>
                  </a:moveTo>
                  <a:lnTo>
                    <a:pt x="571" y="450"/>
                  </a:lnTo>
                  <a:cubicBezTo>
                    <a:pt x="571" y="558"/>
                    <a:pt x="571" y="558"/>
                    <a:pt x="571" y="558"/>
                  </a:cubicBezTo>
                  <a:cubicBezTo>
                    <a:pt x="476" y="558"/>
                    <a:pt x="476" y="558"/>
                    <a:pt x="476" y="558"/>
                  </a:cubicBezTo>
                  <a:cubicBezTo>
                    <a:pt x="476" y="450"/>
                    <a:pt x="476" y="450"/>
                    <a:pt x="476" y="450"/>
                  </a:cubicBezTo>
                  <a:lnTo>
                    <a:pt x="571" y="450"/>
                  </a:lnTo>
                  <a:close/>
                  <a:moveTo>
                    <a:pt x="476" y="368"/>
                  </a:moveTo>
                  <a:lnTo>
                    <a:pt x="476" y="368"/>
                  </a:lnTo>
                  <a:cubicBezTo>
                    <a:pt x="476" y="259"/>
                    <a:pt x="476" y="259"/>
                    <a:pt x="476" y="259"/>
                  </a:cubicBezTo>
                  <a:cubicBezTo>
                    <a:pt x="571" y="259"/>
                    <a:pt x="571" y="259"/>
                    <a:pt x="571" y="259"/>
                  </a:cubicBezTo>
                  <a:cubicBezTo>
                    <a:pt x="571" y="368"/>
                    <a:pt x="571" y="368"/>
                    <a:pt x="571" y="368"/>
                  </a:cubicBezTo>
                  <a:lnTo>
                    <a:pt x="476" y="368"/>
                  </a:lnTo>
                  <a:close/>
                  <a:moveTo>
                    <a:pt x="476" y="177"/>
                  </a:moveTo>
                  <a:lnTo>
                    <a:pt x="476" y="177"/>
                  </a:lnTo>
                  <a:cubicBezTo>
                    <a:pt x="476" y="68"/>
                    <a:pt x="476" y="68"/>
                    <a:pt x="476" y="68"/>
                  </a:cubicBezTo>
                  <a:cubicBezTo>
                    <a:pt x="571" y="68"/>
                    <a:pt x="571" y="68"/>
                    <a:pt x="571" y="68"/>
                  </a:cubicBezTo>
                  <a:cubicBezTo>
                    <a:pt x="571" y="177"/>
                    <a:pt x="571" y="177"/>
                    <a:pt x="571" y="177"/>
                  </a:cubicBezTo>
                  <a:lnTo>
                    <a:pt x="47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none" lIns="75868" tIns="37945" rIns="75868" bIns="37945" anchor="ctr"/>
            <a:lstStyle/>
            <a:p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grpSp>
          <p:nvGrpSpPr>
            <p:cNvPr id="22" name="Group 67"/>
            <p:cNvGrpSpPr/>
            <p:nvPr/>
          </p:nvGrpSpPr>
          <p:grpSpPr>
            <a:xfrm>
              <a:off x="15607551" y="9704047"/>
              <a:ext cx="789822" cy="829308"/>
              <a:chOff x="6550342" y="10834538"/>
              <a:chExt cx="593638" cy="623070"/>
            </a:xfrm>
            <a:solidFill>
              <a:srgbClr val="FFFFFF"/>
            </a:solidFill>
          </p:grpSpPr>
          <p:sp>
            <p:nvSpPr>
              <p:cNvPr id="30" name="Freeform 220"/>
              <p:cNvSpPr>
                <a:spLocks noChangeArrowheads="1"/>
              </p:cNvSpPr>
              <p:nvPr/>
            </p:nvSpPr>
            <p:spPr bwMode="auto">
              <a:xfrm>
                <a:off x="6550342" y="10834540"/>
                <a:ext cx="209028" cy="401438"/>
              </a:xfrm>
              <a:custGeom>
                <a:avLst/>
                <a:gdLst>
                  <a:gd name="T0" fmla="*/ 218 w 219"/>
                  <a:gd name="T1" fmla="*/ 136 h 423"/>
                  <a:gd name="T2" fmla="*/ 218 w 219"/>
                  <a:gd name="T3" fmla="*/ 136 h 423"/>
                  <a:gd name="T4" fmla="*/ 54 w 219"/>
                  <a:gd name="T5" fmla="*/ 0 h 423"/>
                  <a:gd name="T6" fmla="*/ 0 w 219"/>
                  <a:gd name="T7" fmla="*/ 0 h 423"/>
                  <a:gd name="T8" fmla="*/ 0 w 219"/>
                  <a:gd name="T9" fmla="*/ 422 h 423"/>
                  <a:gd name="T10" fmla="*/ 41 w 219"/>
                  <a:gd name="T11" fmla="*/ 381 h 423"/>
                  <a:gd name="T12" fmla="*/ 54 w 219"/>
                  <a:gd name="T13" fmla="*/ 381 h 423"/>
                  <a:gd name="T14" fmla="*/ 218 w 219"/>
                  <a:gd name="T15" fmla="*/ 163 h 423"/>
                  <a:gd name="T16" fmla="*/ 218 w 219"/>
                  <a:gd name="T17" fmla="*/ 136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9" h="423">
                    <a:moveTo>
                      <a:pt x="218" y="136"/>
                    </a:moveTo>
                    <a:lnTo>
                      <a:pt x="218" y="136"/>
                    </a:ln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41" y="381"/>
                      <a:pt x="41" y="381"/>
                      <a:pt x="54" y="381"/>
                    </a:cubicBezTo>
                    <a:cubicBezTo>
                      <a:pt x="218" y="163"/>
                      <a:pt x="218" y="163"/>
                      <a:pt x="218" y="163"/>
                    </a:cubicBezTo>
                    <a:lnTo>
                      <a:pt x="218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21"/>
              <p:cNvSpPr>
                <a:spLocks noChangeArrowheads="1"/>
              </p:cNvSpPr>
              <p:nvPr/>
            </p:nvSpPr>
            <p:spPr bwMode="auto">
              <a:xfrm>
                <a:off x="6654855" y="11311249"/>
                <a:ext cx="50167" cy="37636"/>
              </a:xfrm>
              <a:custGeom>
                <a:avLst/>
                <a:gdLst>
                  <a:gd name="T0" fmla="*/ 26 w 55"/>
                  <a:gd name="T1" fmla="*/ 0 h 41"/>
                  <a:gd name="T2" fmla="*/ 26 w 55"/>
                  <a:gd name="T3" fmla="*/ 0 h 41"/>
                  <a:gd name="T4" fmla="*/ 12 w 55"/>
                  <a:gd name="T5" fmla="*/ 0 h 41"/>
                  <a:gd name="T6" fmla="*/ 12 w 55"/>
                  <a:gd name="T7" fmla="*/ 27 h 41"/>
                  <a:gd name="T8" fmla="*/ 40 w 55"/>
                  <a:gd name="T9" fmla="*/ 27 h 41"/>
                  <a:gd name="T10" fmla="*/ 40 w 55"/>
                  <a:gd name="T11" fmla="*/ 0 h 41"/>
                  <a:gd name="T12" fmla="*/ 26 w 5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26" y="0"/>
                    </a:moveTo>
                    <a:lnTo>
                      <a:pt x="26" y="0"/>
                    </a:lnTo>
                    <a:lnTo>
                      <a:pt x="12" y="0"/>
                    </a:lnTo>
                    <a:cubicBezTo>
                      <a:pt x="0" y="12"/>
                      <a:pt x="12" y="27"/>
                      <a:pt x="12" y="27"/>
                    </a:cubicBezTo>
                    <a:cubicBezTo>
                      <a:pt x="26" y="40"/>
                      <a:pt x="40" y="40"/>
                      <a:pt x="40" y="27"/>
                    </a:cubicBezTo>
                    <a:cubicBezTo>
                      <a:pt x="54" y="12"/>
                      <a:pt x="54" y="0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22"/>
              <p:cNvSpPr>
                <a:spLocks noChangeArrowheads="1"/>
              </p:cNvSpPr>
              <p:nvPr/>
            </p:nvSpPr>
            <p:spPr bwMode="auto">
              <a:xfrm>
                <a:off x="6604690" y="11261068"/>
                <a:ext cx="54346" cy="54363"/>
              </a:xfrm>
              <a:custGeom>
                <a:avLst/>
                <a:gdLst>
                  <a:gd name="T0" fmla="*/ 28 w 57"/>
                  <a:gd name="T1" fmla="*/ 0 h 56"/>
                  <a:gd name="T2" fmla="*/ 28 w 57"/>
                  <a:gd name="T3" fmla="*/ 0 h 56"/>
                  <a:gd name="T4" fmla="*/ 14 w 57"/>
                  <a:gd name="T5" fmla="*/ 13 h 56"/>
                  <a:gd name="T6" fmla="*/ 14 w 57"/>
                  <a:gd name="T7" fmla="*/ 41 h 56"/>
                  <a:gd name="T8" fmla="*/ 42 w 57"/>
                  <a:gd name="T9" fmla="*/ 41 h 56"/>
                  <a:gd name="T10" fmla="*/ 42 w 57"/>
                  <a:gd name="T11" fmla="*/ 13 h 56"/>
                  <a:gd name="T12" fmla="*/ 28 w 5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28" y="0"/>
                    </a:moveTo>
                    <a:lnTo>
                      <a:pt x="28" y="0"/>
                    </a:lnTo>
                    <a:lnTo>
                      <a:pt x="14" y="13"/>
                    </a:lnTo>
                    <a:cubicBezTo>
                      <a:pt x="0" y="27"/>
                      <a:pt x="14" y="41"/>
                      <a:pt x="14" y="41"/>
                    </a:cubicBezTo>
                    <a:cubicBezTo>
                      <a:pt x="28" y="55"/>
                      <a:pt x="42" y="55"/>
                      <a:pt x="42" y="41"/>
                    </a:cubicBezTo>
                    <a:cubicBezTo>
                      <a:pt x="56" y="27"/>
                      <a:pt x="56" y="13"/>
                      <a:pt x="42" y="13"/>
                    </a:cubicBezTo>
                    <a:cubicBezTo>
                      <a:pt x="42" y="0"/>
                      <a:pt x="42" y="0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3"/>
              <p:cNvSpPr>
                <a:spLocks noChangeArrowheads="1"/>
              </p:cNvSpPr>
              <p:nvPr/>
            </p:nvSpPr>
            <p:spPr bwMode="auto">
              <a:xfrm>
                <a:off x="6964218" y="10834538"/>
                <a:ext cx="179762" cy="334532"/>
              </a:xfrm>
              <a:custGeom>
                <a:avLst/>
                <a:gdLst>
                  <a:gd name="T0" fmla="*/ 108 w 191"/>
                  <a:gd name="T1" fmla="*/ 0 h 354"/>
                  <a:gd name="T2" fmla="*/ 0 w 191"/>
                  <a:gd name="T3" fmla="*/ 122 h 354"/>
                  <a:gd name="T4" fmla="*/ 190 w 191"/>
                  <a:gd name="T5" fmla="*/ 353 h 354"/>
                  <a:gd name="T6" fmla="*/ 190 w 191"/>
                  <a:gd name="T7" fmla="*/ 0 h 354"/>
                  <a:gd name="T8" fmla="*/ 108 w 191"/>
                  <a:gd name="T9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54">
                    <a:moveTo>
                      <a:pt x="108" y="0"/>
                    </a:moveTo>
                    <a:lnTo>
                      <a:pt x="0" y="122"/>
                    </a:lnTo>
                    <a:lnTo>
                      <a:pt x="190" y="353"/>
                    </a:lnTo>
                    <a:lnTo>
                      <a:pt x="190" y="0"/>
                    </a:lnTo>
                    <a:lnTo>
                      <a:pt x="108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24"/>
              <p:cNvSpPr>
                <a:spLocks noChangeArrowheads="1"/>
              </p:cNvSpPr>
              <p:nvPr/>
            </p:nvSpPr>
            <p:spPr bwMode="auto">
              <a:xfrm>
                <a:off x="6705022" y="11348885"/>
                <a:ext cx="50167" cy="41816"/>
              </a:xfrm>
              <a:custGeom>
                <a:avLst/>
                <a:gdLst>
                  <a:gd name="T0" fmla="*/ 26 w 55"/>
                  <a:gd name="T1" fmla="*/ 0 h 42"/>
                  <a:gd name="T2" fmla="*/ 26 w 55"/>
                  <a:gd name="T3" fmla="*/ 0 h 42"/>
                  <a:gd name="T4" fmla="*/ 14 w 55"/>
                  <a:gd name="T5" fmla="*/ 0 h 42"/>
                  <a:gd name="T6" fmla="*/ 14 w 55"/>
                  <a:gd name="T7" fmla="*/ 41 h 42"/>
                  <a:gd name="T8" fmla="*/ 40 w 55"/>
                  <a:gd name="T9" fmla="*/ 28 h 42"/>
                  <a:gd name="T10" fmla="*/ 40 w 55"/>
                  <a:gd name="T11" fmla="*/ 0 h 42"/>
                  <a:gd name="T12" fmla="*/ 26 w 55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2">
                    <a:moveTo>
                      <a:pt x="26" y="0"/>
                    </a:moveTo>
                    <a:lnTo>
                      <a:pt x="26" y="0"/>
                    </a:lnTo>
                    <a:lnTo>
                      <a:pt x="14" y="0"/>
                    </a:lnTo>
                    <a:cubicBezTo>
                      <a:pt x="0" y="14"/>
                      <a:pt x="14" y="28"/>
                      <a:pt x="14" y="41"/>
                    </a:cubicBezTo>
                    <a:cubicBezTo>
                      <a:pt x="26" y="41"/>
                      <a:pt x="40" y="41"/>
                      <a:pt x="40" y="28"/>
                    </a:cubicBezTo>
                    <a:cubicBezTo>
                      <a:pt x="54" y="28"/>
                      <a:pt x="54" y="14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25"/>
              <p:cNvSpPr>
                <a:spLocks noChangeArrowheads="1"/>
              </p:cNvSpPr>
              <p:nvPr/>
            </p:nvSpPr>
            <p:spPr bwMode="auto">
              <a:xfrm>
                <a:off x="6759368" y="10976718"/>
                <a:ext cx="351166" cy="246719"/>
              </a:xfrm>
              <a:custGeom>
                <a:avLst/>
                <a:gdLst>
                  <a:gd name="T0" fmla="*/ 14 w 369"/>
                  <a:gd name="T1" fmla="*/ 135 h 259"/>
                  <a:gd name="T2" fmla="*/ 14 w 369"/>
                  <a:gd name="T3" fmla="*/ 135 h 259"/>
                  <a:gd name="T4" fmla="*/ 0 w 369"/>
                  <a:gd name="T5" fmla="*/ 177 h 259"/>
                  <a:gd name="T6" fmla="*/ 41 w 369"/>
                  <a:gd name="T7" fmla="*/ 177 h 259"/>
                  <a:gd name="T8" fmla="*/ 123 w 369"/>
                  <a:gd name="T9" fmla="*/ 109 h 259"/>
                  <a:gd name="T10" fmla="*/ 123 w 369"/>
                  <a:gd name="T11" fmla="*/ 109 h 259"/>
                  <a:gd name="T12" fmla="*/ 135 w 369"/>
                  <a:gd name="T13" fmla="*/ 109 h 259"/>
                  <a:gd name="T14" fmla="*/ 135 w 369"/>
                  <a:gd name="T15" fmla="*/ 109 h 259"/>
                  <a:gd name="T16" fmla="*/ 135 w 369"/>
                  <a:gd name="T17" fmla="*/ 109 h 259"/>
                  <a:gd name="T18" fmla="*/ 135 w 369"/>
                  <a:gd name="T19" fmla="*/ 109 h 259"/>
                  <a:gd name="T20" fmla="*/ 135 w 369"/>
                  <a:gd name="T21" fmla="*/ 109 h 259"/>
                  <a:gd name="T22" fmla="*/ 231 w 369"/>
                  <a:gd name="T23" fmla="*/ 191 h 259"/>
                  <a:gd name="T24" fmla="*/ 231 w 369"/>
                  <a:gd name="T25" fmla="*/ 191 h 259"/>
                  <a:gd name="T26" fmla="*/ 300 w 369"/>
                  <a:gd name="T27" fmla="*/ 258 h 259"/>
                  <a:gd name="T28" fmla="*/ 368 w 369"/>
                  <a:gd name="T29" fmla="*/ 203 h 259"/>
                  <a:gd name="T30" fmla="*/ 204 w 369"/>
                  <a:gd name="T31" fmla="*/ 0 h 259"/>
                  <a:gd name="T32" fmla="*/ 14 w 369"/>
                  <a:gd name="T33" fmla="*/ 13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9" h="259">
                    <a:moveTo>
                      <a:pt x="14" y="135"/>
                    </a:moveTo>
                    <a:lnTo>
                      <a:pt x="14" y="135"/>
                    </a:lnTo>
                    <a:cubicBezTo>
                      <a:pt x="0" y="135"/>
                      <a:pt x="0" y="163"/>
                      <a:pt x="0" y="177"/>
                    </a:cubicBezTo>
                    <a:cubicBezTo>
                      <a:pt x="14" y="177"/>
                      <a:pt x="41" y="177"/>
                      <a:pt x="41" y="177"/>
                    </a:cubicBezTo>
                    <a:cubicBezTo>
                      <a:pt x="55" y="163"/>
                      <a:pt x="109" y="109"/>
                      <a:pt x="123" y="109"/>
                    </a:cubicBezTo>
                    <a:lnTo>
                      <a:pt x="123" y="109"/>
                    </a:lnTo>
                    <a:cubicBezTo>
                      <a:pt x="123" y="109"/>
                      <a:pt x="123" y="109"/>
                      <a:pt x="135" y="109"/>
                    </a:cubicBez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cubicBezTo>
                      <a:pt x="231" y="191"/>
                      <a:pt x="231" y="191"/>
                      <a:pt x="231" y="191"/>
                    </a:cubicBezTo>
                    <a:lnTo>
                      <a:pt x="231" y="191"/>
                    </a:lnTo>
                    <a:cubicBezTo>
                      <a:pt x="300" y="258"/>
                      <a:pt x="300" y="258"/>
                      <a:pt x="300" y="258"/>
                    </a:cubicBezTo>
                    <a:cubicBezTo>
                      <a:pt x="368" y="203"/>
                      <a:pt x="368" y="203"/>
                      <a:pt x="368" y="203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177" y="13"/>
                      <a:pt x="55" y="67"/>
                      <a:pt x="14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26"/>
              <p:cNvSpPr>
                <a:spLocks noChangeArrowheads="1"/>
              </p:cNvSpPr>
              <p:nvPr/>
            </p:nvSpPr>
            <p:spPr bwMode="auto">
              <a:xfrm>
                <a:off x="6629773" y="11001807"/>
                <a:ext cx="438957" cy="426529"/>
              </a:xfrm>
              <a:custGeom>
                <a:avLst/>
                <a:gdLst>
                  <a:gd name="T0" fmla="*/ 259 w 463"/>
                  <a:gd name="T1" fmla="*/ 108 h 450"/>
                  <a:gd name="T2" fmla="*/ 259 w 463"/>
                  <a:gd name="T3" fmla="*/ 108 h 450"/>
                  <a:gd name="T4" fmla="*/ 204 w 463"/>
                  <a:gd name="T5" fmla="*/ 164 h 450"/>
                  <a:gd name="T6" fmla="*/ 122 w 463"/>
                  <a:gd name="T7" fmla="*/ 164 h 450"/>
                  <a:gd name="T8" fmla="*/ 122 w 463"/>
                  <a:gd name="T9" fmla="*/ 94 h 450"/>
                  <a:gd name="T10" fmla="*/ 217 w 463"/>
                  <a:gd name="T11" fmla="*/ 0 h 450"/>
                  <a:gd name="T12" fmla="*/ 150 w 463"/>
                  <a:gd name="T13" fmla="*/ 13 h 450"/>
                  <a:gd name="T14" fmla="*/ 0 w 463"/>
                  <a:gd name="T15" fmla="*/ 218 h 450"/>
                  <a:gd name="T16" fmla="*/ 271 w 463"/>
                  <a:gd name="T17" fmla="*/ 449 h 450"/>
                  <a:gd name="T18" fmla="*/ 286 w 463"/>
                  <a:gd name="T19" fmla="*/ 449 h 450"/>
                  <a:gd name="T20" fmla="*/ 286 w 463"/>
                  <a:gd name="T21" fmla="*/ 449 h 450"/>
                  <a:gd name="T22" fmla="*/ 299 w 463"/>
                  <a:gd name="T23" fmla="*/ 449 h 450"/>
                  <a:gd name="T24" fmla="*/ 313 w 463"/>
                  <a:gd name="T25" fmla="*/ 435 h 450"/>
                  <a:gd name="T26" fmla="*/ 299 w 463"/>
                  <a:gd name="T27" fmla="*/ 422 h 450"/>
                  <a:gd name="T28" fmla="*/ 204 w 463"/>
                  <a:gd name="T29" fmla="*/ 339 h 450"/>
                  <a:gd name="T30" fmla="*/ 204 w 463"/>
                  <a:gd name="T31" fmla="*/ 313 h 450"/>
                  <a:gd name="T32" fmla="*/ 231 w 463"/>
                  <a:gd name="T33" fmla="*/ 313 h 450"/>
                  <a:gd name="T34" fmla="*/ 245 w 463"/>
                  <a:gd name="T35" fmla="*/ 327 h 450"/>
                  <a:gd name="T36" fmla="*/ 245 w 463"/>
                  <a:gd name="T37" fmla="*/ 327 h 450"/>
                  <a:gd name="T38" fmla="*/ 327 w 463"/>
                  <a:gd name="T39" fmla="*/ 395 h 450"/>
                  <a:gd name="T40" fmla="*/ 327 w 463"/>
                  <a:gd name="T41" fmla="*/ 395 h 450"/>
                  <a:gd name="T42" fmla="*/ 340 w 463"/>
                  <a:gd name="T43" fmla="*/ 408 h 450"/>
                  <a:gd name="T44" fmla="*/ 354 w 463"/>
                  <a:gd name="T45" fmla="*/ 408 h 450"/>
                  <a:gd name="T46" fmla="*/ 367 w 463"/>
                  <a:gd name="T47" fmla="*/ 408 h 450"/>
                  <a:gd name="T48" fmla="*/ 367 w 463"/>
                  <a:gd name="T49" fmla="*/ 381 h 450"/>
                  <a:gd name="T50" fmla="*/ 271 w 463"/>
                  <a:gd name="T51" fmla="*/ 299 h 450"/>
                  <a:gd name="T52" fmla="*/ 271 w 463"/>
                  <a:gd name="T53" fmla="*/ 272 h 450"/>
                  <a:gd name="T54" fmla="*/ 286 w 463"/>
                  <a:gd name="T55" fmla="*/ 272 h 450"/>
                  <a:gd name="T56" fmla="*/ 299 w 463"/>
                  <a:gd name="T57" fmla="*/ 285 h 450"/>
                  <a:gd name="T58" fmla="*/ 381 w 463"/>
                  <a:gd name="T59" fmla="*/ 354 h 450"/>
                  <a:gd name="T60" fmla="*/ 381 w 463"/>
                  <a:gd name="T61" fmla="*/ 367 h 450"/>
                  <a:gd name="T62" fmla="*/ 394 w 463"/>
                  <a:gd name="T63" fmla="*/ 367 h 450"/>
                  <a:gd name="T64" fmla="*/ 394 w 463"/>
                  <a:gd name="T65" fmla="*/ 367 h 450"/>
                  <a:gd name="T66" fmla="*/ 394 w 463"/>
                  <a:gd name="T67" fmla="*/ 367 h 450"/>
                  <a:gd name="T68" fmla="*/ 394 w 463"/>
                  <a:gd name="T69" fmla="*/ 367 h 450"/>
                  <a:gd name="T70" fmla="*/ 394 w 463"/>
                  <a:gd name="T71" fmla="*/ 367 h 450"/>
                  <a:gd name="T72" fmla="*/ 408 w 463"/>
                  <a:gd name="T73" fmla="*/ 354 h 450"/>
                  <a:gd name="T74" fmla="*/ 408 w 463"/>
                  <a:gd name="T75" fmla="*/ 327 h 450"/>
                  <a:gd name="T76" fmla="*/ 313 w 463"/>
                  <a:gd name="T77" fmla="*/ 245 h 450"/>
                  <a:gd name="T78" fmla="*/ 313 w 463"/>
                  <a:gd name="T79" fmla="*/ 245 h 450"/>
                  <a:gd name="T80" fmla="*/ 313 w 463"/>
                  <a:gd name="T81" fmla="*/ 245 h 450"/>
                  <a:gd name="T82" fmla="*/ 313 w 463"/>
                  <a:gd name="T83" fmla="*/ 218 h 450"/>
                  <a:gd name="T84" fmla="*/ 327 w 463"/>
                  <a:gd name="T85" fmla="*/ 218 h 450"/>
                  <a:gd name="T86" fmla="*/ 422 w 463"/>
                  <a:gd name="T87" fmla="*/ 299 h 450"/>
                  <a:gd name="T88" fmla="*/ 422 w 463"/>
                  <a:gd name="T89" fmla="*/ 299 h 450"/>
                  <a:gd name="T90" fmla="*/ 436 w 463"/>
                  <a:gd name="T91" fmla="*/ 299 h 450"/>
                  <a:gd name="T92" fmla="*/ 436 w 463"/>
                  <a:gd name="T93" fmla="*/ 299 h 450"/>
                  <a:gd name="T94" fmla="*/ 450 w 463"/>
                  <a:gd name="T95" fmla="*/ 299 h 450"/>
                  <a:gd name="T96" fmla="*/ 450 w 463"/>
                  <a:gd name="T97" fmla="*/ 272 h 450"/>
                  <a:gd name="T98" fmla="*/ 259 w 463"/>
                  <a:gd name="T99" fmla="*/ 10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3" h="450">
                    <a:moveTo>
                      <a:pt x="259" y="108"/>
                    </a:moveTo>
                    <a:lnTo>
                      <a:pt x="259" y="108"/>
                    </a:lnTo>
                    <a:cubicBezTo>
                      <a:pt x="245" y="122"/>
                      <a:pt x="217" y="136"/>
                      <a:pt x="204" y="164"/>
                    </a:cubicBezTo>
                    <a:cubicBezTo>
                      <a:pt x="177" y="190"/>
                      <a:pt x="150" y="190"/>
                      <a:pt x="122" y="164"/>
                    </a:cubicBezTo>
                    <a:cubicBezTo>
                      <a:pt x="96" y="150"/>
                      <a:pt x="108" y="108"/>
                      <a:pt x="122" y="94"/>
                    </a:cubicBezTo>
                    <a:cubicBezTo>
                      <a:pt x="136" y="54"/>
                      <a:pt x="177" y="27"/>
                      <a:pt x="217" y="0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271" y="449"/>
                      <a:pt x="271" y="449"/>
                      <a:pt x="271" y="449"/>
                    </a:cubicBezTo>
                    <a:cubicBezTo>
                      <a:pt x="286" y="449"/>
                      <a:pt x="286" y="449"/>
                      <a:pt x="286" y="449"/>
                    </a:cubicBezTo>
                    <a:lnTo>
                      <a:pt x="286" y="449"/>
                    </a:lnTo>
                    <a:cubicBezTo>
                      <a:pt x="299" y="449"/>
                      <a:pt x="299" y="449"/>
                      <a:pt x="299" y="449"/>
                    </a:cubicBezTo>
                    <a:cubicBezTo>
                      <a:pt x="313" y="435"/>
                      <a:pt x="313" y="435"/>
                      <a:pt x="313" y="435"/>
                    </a:cubicBezTo>
                    <a:cubicBezTo>
                      <a:pt x="313" y="422"/>
                      <a:pt x="313" y="422"/>
                      <a:pt x="299" y="422"/>
                    </a:cubicBezTo>
                    <a:cubicBezTo>
                      <a:pt x="204" y="339"/>
                      <a:pt x="204" y="339"/>
                      <a:pt x="204" y="339"/>
                    </a:cubicBezTo>
                    <a:cubicBezTo>
                      <a:pt x="204" y="339"/>
                      <a:pt x="204" y="327"/>
                      <a:pt x="204" y="313"/>
                    </a:cubicBezTo>
                    <a:cubicBezTo>
                      <a:pt x="217" y="313"/>
                      <a:pt x="217" y="313"/>
                      <a:pt x="231" y="313"/>
                    </a:cubicBezTo>
                    <a:cubicBezTo>
                      <a:pt x="245" y="327"/>
                      <a:pt x="245" y="327"/>
                      <a:pt x="245" y="327"/>
                    </a:cubicBezTo>
                    <a:lnTo>
                      <a:pt x="245" y="327"/>
                    </a:lnTo>
                    <a:cubicBezTo>
                      <a:pt x="327" y="395"/>
                      <a:pt x="327" y="395"/>
                      <a:pt x="327" y="395"/>
                    </a:cubicBezTo>
                    <a:lnTo>
                      <a:pt x="327" y="395"/>
                    </a:lnTo>
                    <a:cubicBezTo>
                      <a:pt x="340" y="408"/>
                      <a:pt x="340" y="408"/>
                      <a:pt x="340" y="408"/>
                    </a:cubicBezTo>
                    <a:cubicBezTo>
                      <a:pt x="340" y="408"/>
                      <a:pt x="340" y="408"/>
                      <a:pt x="354" y="408"/>
                    </a:cubicBezTo>
                    <a:cubicBezTo>
                      <a:pt x="354" y="408"/>
                      <a:pt x="354" y="408"/>
                      <a:pt x="367" y="408"/>
                    </a:cubicBezTo>
                    <a:cubicBezTo>
                      <a:pt x="367" y="395"/>
                      <a:pt x="367" y="381"/>
                      <a:pt x="367" y="381"/>
                    </a:cubicBezTo>
                    <a:cubicBezTo>
                      <a:pt x="271" y="299"/>
                      <a:pt x="271" y="299"/>
                      <a:pt x="271" y="299"/>
                    </a:cubicBezTo>
                    <a:cubicBezTo>
                      <a:pt x="259" y="285"/>
                      <a:pt x="259" y="285"/>
                      <a:pt x="271" y="272"/>
                    </a:cubicBezTo>
                    <a:lnTo>
                      <a:pt x="286" y="272"/>
                    </a:lnTo>
                    <a:cubicBezTo>
                      <a:pt x="299" y="285"/>
                      <a:pt x="299" y="285"/>
                      <a:pt x="299" y="285"/>
                    </a:cubicBezTo>
                    <a:cubicBezTo>
                      <a:pt x="381" y="354"/>
                      <a:pt x="381" y="354"/>
                      <a:pt x="381" y="354"/>
                    </a:cubicBezTo>
                    <a:cubicBezTo>
                      <a:pt x="381" y="367"/>
                      <a:pt x="381" y="367"/>
                      <a:pt x="381" y="367"/>
                    </a:cubicBezTo>
                    <a:cubicBezTo>
                      <a:pt x="394" y="367"/>
                      <a:pt x="394" y="367"/>
                      <a:pt x="394" y="367"/>
                    </a:cubicBez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cubicBezTo>
                      <a:pt x="408" y="367"/>
                      <a:pt x="408" y="354"/>
                      <a:pt x="408" y="354"/>
                    </a:cubicBezTo>
                    <a:cubicBezTo>
                      <a:pt x="422" y="339"/>
                      <a:pt x="422" y="339"/>
                      <a:pt x="408" y="327"/>
                    </a:cubicBezTo>
                    <a:cubicBezTo>
                      <a:pt x="313" y="245"/>
                      <a:pt x="313" y="245"/>
                      <a:pt x="313" y="245"/>
                    </a:cubicBezTo>
                    <a:lnTo>
                      <a:pt x="313" y="245"/>
                    </a:lnTo>
                    <a:lnTo>
                      <a:pt x="313" y="245"/>
                    </a:lnTo>
                    <a:cubicBezTo>
                      <a:pt x="299" y="231"/>
                      <a:pt x="299" y="231"/>
                      <a:pt x="313" y="218"/>
                    </a:cubicBezTo>
                    <a:lnTo>
                      <a:pt x="327" y="218"/>
                    </a:lnTo>
                    <a:cubicBezTo>
                      <a:pt x="422" y="299"/>
                      <a:pt x="422" y="299"/>
                      <a:pt x="422" y="299"/>
                    </a:cubicBezTo>
                    <a:lnTo>
                      <a:pt x="422" y="299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50" y="299"/>
                    </a:lnTo>
                    <a:cubicBezTo>
                      <a:pt x="462" y="285"/>
                      <a:pt x="450" y="272"/>
                      <a:pt x="450" y="272"/>
                    </a:cubicBezTo>
                    <a:lnTo>
                      <a:pt x="259" y="10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227"/>
              <p:cNvSpPr>
                <a:spLocks noChangeArrowheads="1"/>
              </p:cNvSpPr>
              <p:nvPr/>
            </p:nvSpPr>
            <p:spPr bwMode="auto">
              <a:xfrm>
                <a:off x="6759368" y="11390700"/>
                <a:ext cx="54349" cy="50180"/>
              </a:xfrm>
              <a:custGeom>
                <a:avLst/>
                <a:gdLst>
                  <a:gd name="T0" fmla="*/ 27 w 56"/>
                  <a:gd name="T1" fmla="*/ 0 h 55"/>
                  <a:gd name="T2" fmla="*/ 27 w 56"/>
                  <a:gd name="T3" fmla="*/ 0 h 55"/>
                  <a:gd name="T4" fmla="*/ 14 w 56"/>
                  <a:gd name="T5" fmla="*/ 14 h 55"/>
                  <a:gd name="T6" fmla="*/ 14 w 56"/>
                  <a:gd name="T7" fmla="*/ 41 h 55"/>
                  <a:gd name="T8" fmla="*/ 41 w 56"/>
                  <a:gd name="T9" fmla="*/ 41 h 55"/>
                  <a:gd name="T10" fmla="*/ 41 w 56"/>
                  <a:gd name="T11" fmla="*/ 0 h 55"/>
                  <a:gd name="T12" fmla="*/ 27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14" y="0"/>
                      <a:pt x="14" y="14"/>
                    </a:cubicBezTo>
                    <a:cubicBezTo>
                      <a:pt x="0" y="14"/>
                      <a:pt x="14" y="27"/>
                      <a:pt x="14" y="41"/>
                    </a:cubicBezTo>
                    <a:cubicBezTo>
                      <a:pt x="27" y="54"/>
                      <a:pt x="41" y="41"/>
                      <a:pt x="41" y="41"/>
                    </a:cubicBezTo>
                    <a:cubicBezTo>
                      <a:pt x="55" y="27"/>
                      <a:pt x="55" y="14"/>
                      <a:pt x="41" y="0"/>
                    </a:cubicBezTo>
                    <a:cubicBezTo>
                      <a:pt x="41" y="0"/>
                      <a:pt x="41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228"/>
              <p:cNvSpPr>
                <a:spLocks noChangeArrowheads="1"/>
              </p:cNvSpPr>
              <p:nvPr/>
            </p:nvSpPr>
            <p:spPr bwMode="auto">
              <a:xfrm>
                <a:off x="6901508" y="11453424"/>
                <a:ext cx="4181" cy="4184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Group 77"/>
            <p:cNvGrpSpPr/>
            <p:nvPr/>
          </p:nvGrpSpPr>
          <p:grpSpPr>
            <a:xfrm>
              <a:off x="17960356" y="9740260"/>
              <a:ext cx="845450" cy="756950"/>
              <a:chOff x="13222514" y="10847085"/>
              <a:chExt cx="635447" cy="568706"/>
            </a:xfrm>
            <a:solidFill>
              <a:srgbClr val="FFFFFF"/>
            </a:solidFill>
          </p:grpSpPr>
          <p:sp>
            <p:nvSpPr>
              <p:cNvPr id="27" name="Freeform 245"/>
              <p:cNvSpPr>
                <a:spLocks noChangeArrowheads="1"/>
              </p:cNvSpPr>
              <p:nvPr/>
            </p:nvSpPr>
            <p:spPr bwMode="auto">
              <a:xfrm>
                <a:off x="13276865" y="11323795"/>
                <a:ext cx="41805" cy="41816"/>
              </a:xfrm>
              <a:custGeom>
                <a:avLst/>
                <a:gdLst>
                  <a:gd name="T0" fmla="*/ 14 w 42"/>
                  <a:gd name="T1" fmla="*/ 42 h 43"/>
                  <a:gd name="T2" fmla="*/ 14 w 42"/>
                  <a:gd name="T3" fmla="*/ 42 h 43"/>
                  <a:gd name="T4" fmla="*/ 41 w 42"/>
                  <a:gd name="T5" fmla="*/ 28 h 43"/>
                  <a:gd name="T6" fmla="*/ 14 w 42"/>
                  <a:gd name="T7" fmla="*/ 0 h 43"/>
                  <a:gd name="T8" fmla="*/ 0 w 42"/>
                  <a:gd name="T9" fmla="*/ 28 h 43"/>
                  <a:gd name="T10" fmla="*/ 14 w 42"/>
                  <a:gd name="T11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14" y="42"/>
                    </a:moveTo>
                    <a:lnTo>
                      <a:pt x="14" y="42"/>
                    </a:lnTo>
                    <a:cubicBezTo>
                      <a:pt x="28" y="42"/>
                      <a:pt x="41" y="42"/>
                      <a:pt x="41" y="28"/>
                    </a:cubicBezTo>
                    <a:cubicBezTo>
                      <a:pt x="41" y="15"/>
                      <a:pt x="28" y="0"/>
                      <a:pt x="14" y="0"/>
                    </a:cubicBezTo>
                    <a:cubicBezTo>
                      <a:pt x="14" y="0"/>
                      <a:pt x="0" y="15"/>
                      <a:pt x="0" y="28"/>
                    </a:cubicBezTo>
                    <a:cubicBezTo>
                      <a:pt x="0" y="42"/>
                      <a:pt x="14" y="42"/>
                      <a:pt x="14" y="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46"/>
              <p:cNvSpPr>
                <a:spLocks noChangeArrowheads="1"/>
              </p:cNvSpPr>
              <p:nvPr/>
            </p:nvSpPr>
            <p:spPr bwMode="auto">
              <a:xfrm>
                <a:off x="13222514" y="11068713"/>
                <a:ext cx="167223" cy="347078"/>
              </a:xfrm>
              <a:custGeom>
                <a:avLst/>
                <a:gdLst>
                  <a:gd name="T0" fmla="*/ 0 w 177"/>
                  <a:gd name="T1" fmla="*/ 367 h 368"/>
                  <a:gd name="T2" fmla="*/ 0 w 177"/>
                  <a:gd name="T3" fmla="*/ 367 h 368"/>
                  <a:gd name="T4" fmla="*/ 176 w 177"/>
                  <a:gd name="T5" fmla="*/ 367 h 368"/>
                  <a:gd name="T6" fmla="*/ 176 w 177"/>
                  <a:gd name="T7" fmla="*/ 0 h 368"/>
                  <a:gd name="T8" fmla="*/ 0 w 177"/>
                  <a:gd name="T9" fmla="*/ 0 h 368"/>
                  <a:gd name="T10" fmla="*/ 0 w 177"/>
                  <a:gd name="T11" fmla="*/ 367 h 368"/>
                  <a:gd name="T12" fmla="*/ 95 w 177"/>
                  <a:gd name="T13" fmla="*/ 26 h 368"/>
                  <a:gd name="T14" fmla="*/ 95 w 177"/>
                  <a:gd name="T15" fmla="*/ 26 h 368"/>
                  <a:gd name="T16" fmla="*/ 122 w 177"/>
                  <a:gd name="T17" fmla="*/ 26 h 368"/>
                  <a:gd name="T18" fmla="*/ 122 w 177"/>
                  <a:gd name="T19" fmla="*/ 231 h 368"/>
                  <a:gd name="T20" fmla="*/ 95 w 177"/>
                  <a:gd name="T21" fmla="*/ 231 h 368"/>
                  <a:gd name="T22" fmla="*/ 95 w 177"/>
                  <a:gd name="T23" fmla="*/ 26 h 368"/>
                  <a:gd name="T24" fmla="*/ 68 w 177"/>
                  <a:gd name="T25" fmla="*/ 245 h 368"/>
                  <a:gd name="T26" fmla="*/ 68 w 177"/>
                  <a:gd name="T27" fmla="*/ 245 h 368"/>
                  <a:gd name="T28" fmla="*/ 122 w 177"/>
                  <a:gd name="T29" fmla="*/ 299 h 368"/>
                  <a:gd name="T30" fmla="*/ 68 w 177"/>
                  <a:gd name="T31" fmla="*/ 340 h 368"/>
                  <a:gd name="T32" fmla="*/ 27 w 177"/>
                  <a:gd name="T33" fmla="*/ 299 h 368"/>
                  <a:gd name="T34" fmla="*/ 68 w 177"/>
                  <a:gd name="T35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" h="368">
                    <a:moveTo>
                      <a:pt x="0" y="367"/>
                    </a:moveTo>
                    <a:lnTo>
                      <a:pt x="0" y="367"/>
                    </a:ln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67"/>
                    </a:lnTo>
                    <a:close/>
                    <a:moveTo>
                      <a:pt x="95" y="26"/>
                    </a:moveTo>
                    <a:lnTo>
                      <a:pt x="95" y="26"/>
                    </a:lnTo>
                    <a:cubicBezTo>
                      <a:pt x="122" y="26"/>
                      <a:pt x="122" y="26"/>
                      <a:pt x="122" y="26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95" y="231"/>
                      <a:pt x="95" y="231"/>
                      <a:pt x="95" y="231"/>
                    </a:cubicBezTo>
                    <a:lnTo>
                      <a:pt x="95" y="26"/>
                    </a:lnTo>
                    <a:close/>
                    <a:moveTo>
                      <a:pt x="68" y="245"/>
                    </a:moveTo>
                    <a:lnTo>
                      <a:pt x="68" y="245"/>
                    </a:lnTo>
                    <a:cubicBezTo>
                      <a:pt x="95" y="245"/>
                      <a:pt x="122" y="271"/>
                      <a:pt x="122" y="299"/>
                    </a:cubicBezTo>
                    <a:cubicBezTo>
                      <a:pt x="122" y="327"/>
                      <a:pt x="95" y="340"/>
                      <a:pt x="68" y="340"/>
                    </a:cubicBezTo>
                    <a:cubicBezTo>
                      <a:pt x="41" y="340"/>
                      <a:pt x="27" y="327"/>
                      <a:pt x="27" y="299"/>
                    </a:cubicBezTo>
                    <a:cubicBezTo>
                      <a:pt x="27" y="271"/>
                      <a:pt x="41" y="245"/>
                      <a:pt x="68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47"/>
              <p:cNvSpPr>
                <a:spLocks noChangeArrowheads="1"/>
              </p:cNvSpPr>
              <p:nvPr/>
            </p:nvSpPr>
            <p:spPr bwMode="auto">
              <a:xfrm>
                <a:off x="13419004" y="10847085"/>
                <a:ext cx="438957" cy="518524"/>
              </a:xfrm>
              <a:custGeom>
                <a:avLst/>
                <a:gdLst>
                  <a:gd name="T0" fmla="*/ 436 w 464"/>
                  <a:gd name="T1" fmla="*/ 300 h 546"/>
                  <a:gd name="T2" fmla="*/ 436 w 464"/>
                  <a:gd name="T3" fmla="*/ 300 h 546"/>
                  <a:gd name="T4" fmla="*/ 463 w 464"/>
                  <a:gd name="T5" fmla="*/ 258 h 546"/>
                  <a:gd name="T6" fmla="*/ 408 w 464"/>
                  <a:gd name="T7" fmla="*/ 218 h 546"/>
                  <a:gd name="T8" fmla="*/ 314 w 464"/>
                  <a:gd name="T9" fmla="*/ 218 h 546"/>
                  <a:gd name="T10" fmla="*/ 394 w 464"/>
                  <a:gd name="T11" fmla="*/ 95 h 546"/>
                  <a:gd name="T12" fmla="*/ 382 w 464"/>
                  <a:gd name="T13" fmla="*/ 27 h 546"/>
                  <a:gd name="T14" fmla="*/ 326 w 464"/>
                  <a:gd name="T15" fmla="*/ 0 h 546"/>
                  <a:gd name="T16" fmla="*/ 326 w 464"/>
                  <a:gd name="T17" fmla="*/ 0 h 546"/>
                  <a:gd name="T18" fmla="*/ 326 w 464"/>
                  <a:gd name="T19" fmla="*/ 0 h 546"/>
                  <a:gd name="T20" fmla="*/ 218 w 464"/>
                  <a:gd name="T21" fmla="*/ 123 h 546"/>
                  <a:gd name="T22" fmla="*/ 41 w 464"/>
                  <a:gd name="T23" fmla="*/ 272 h 546"/>
                  <a:gd name="T24" fmla="*/ 0 w 464"/>
                  <a:gd name="T25" fmla="*/ 272 h 546"/>
                  <a:gd name="T26" fmla="*/ 0 w 464"/>
                  <a:gd name="T27" fmla="*/ 518 h 546"/>
                  <a:gd name="T28" fmla="*/ 0 w 464"/>
                  <a:gd name="T29" fmla="*/ 518 h 546"/>
                  <a:gd name="T30" fmla="*/ 14 w 464"/>
                  <a:gd name="T31" fmla="*/ 518 h 546"/>
                  <a:gd name="T32" fmla="*/ 81 w 464"/>
                  <a:gd name="T33" fmla="*/ 531 h 546"/>
                  <a:gd name="T34" fmla="*/ 135 w 464"/>
                  <a:gd name="T35" fmla="*/ 545 h 546"/>
                  <a:gd name="T36" fmla="*/ 231 w 464"/>
                  <a:gd name="T37" fmla="*/ 531 h 546"/>
                  <a:gd name="T38" fmla="*/ 368 w 464"/>
                  <a:gd name="T39" fmla="*/ 531 h 546"/>
                  <a:gd name="T40" fmla="*/ 408 w 464"/>
                  <a:gd name="T41" fmla="*/ 491 h 546"/>
                  <a:gd name="T42" fmla="*/ 394 w 464"/>
                  <a:gd name="T43" fmla="*/ 449 h 546"/>
                  <a:gd name="T44" fmla="*/ 394 w 464"/>
                  <a:gd name="T45" fmla="*/ 449 h 546"/>
                  <a:gd name="T46" fmla="*/ 449 w 464"/>
                  <a:gd name="T47" fmla="*/ 409 h 546"/>
                  <a:gd name="T48" fmla="*/ 422 w 464"/>
                  <a:gd name="T49" fmla="*/ 382 h 546"/>
                  <a:gd name="T50" fmla="*/ 463 w 464"/>
                  <a:gd name="T51" fmla="*/ 328 h 546"/>
                  <a:gd name="T52" fmla="*/ 436 w 464"/>
                  <a:gd name="T53" fmla="*/ 300 h 546"/>
                  <a:gd name="T54" fmla="*/ 204 w 464"/>
                  <a:gd name="T55" fmla="*/ 204 h 546"/>
                  <a:gd name="T56" fmla="*/ 204 w 464"/>
                  <a:gd name="T57" fmla="*/ 204 h 546"/>
                  <a:gd name="T58" fmla="*/ 123 w 464"/>
                  <a:gd name="T59" fmla="*/ 300 h 546"/>
                  <a:gd name="T60" fmla="*/ 109 w 464"/>
                  <a:gd name="T61" fmla="*/ 314 h 546"/>
                  <a:gd name="T62" fmla="*/ 109 w 464"/>
                  <a:gd name="T63" fmla="*/ 314 h 546"/>
                  <a:gd name="T64" fmla="*/ 95 w 464"/>
                  <a:gd name="T65" fmla="*/ 286 h 546"/>
                  <a:gd name="T66" fmla="*/ 191 w 464"/>
                  <a:gd name="T67" fmla="*/ 191 h 546"/>
                  <a:gd name="T68" fmla="*/ 218 w 464"/>
                  <a:gd name="T69" fmla="*/ 191 h 546"/>
                  <a:gd name="T70" fmla="*/ 204 w 464"/>
                  <a:gd name="T71" fmla="*/ 20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4" h="546">
                    <a:moveTo>
                      <a:pt x="436" y="300"/>
                    </a:moveTo>
                    <a:lnTo>
                      <a:pt x="436" y="300"/>
                    </a:lnTo>
                    <a:cubicBezTo>
                      <a:pt x="449" y="286"/>
                      <a:pt x="463" y="272"/>
                      <a:pt x="463" y="258"/>
                    </a:cubicBezTo>
                    <a:cubicBezTo>
                      <a:pt x="463" y="232"/>
                      <a:pt x="436" y="218"/>
                      <a:pt x="408" y="218"/>
                    </a:cubicBezTo>
                    <a:cubicBezTo>
                      <a:pt x="314" y="218"/>
                      <a:pt x="314" y="218"/>
                      <a:pt x="314" y="218"/>
                    </a:cubicBezTo>
                    <a:cubicBezTo>
                      <a:pt x="340" y="191"/>
                      <a:pt x="382" y="150"/>
                      <a:pt x="394" y="95"/>
                    </a:cubicBezTo>
                    <a:cubicBezTo>
                      <a:pt x="394" y="69"/>
                      <a:pt x="394" y="41"/>
                      <a:pt x="382" y="27"/>
                    </a:cubicBezTo>
                    <a:cubicBezTo>
                      <a:pt x="368" y="0"/>
                      <a:pt x="326" y="0"/>
                      <a:pt x="326" y="0"/>
                    </a:cubicBezTo>
                    <a:lnTo>
                      <a:pt x="326" y="0"/>
                    </a:lnTo>
                    <a:lnTo>
                      <a:pt x="326" y="0"/>
                    </a:lnTo>
                    <a:cubicBezTo>
                      <a:pt x="326" y="27"/>
                      <a:pt x="314" y="69"/>
                      <a:pt x="218" y="123"/>
                    </a:cubicBezTo>
                    <a:cubicBezTo>
                      <a:pt x="123" y="191"/>
                      <a:pt x="55" y="258"/>
                      <a:pt x="41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518"/>
                      <a:pt x="0" y="518"/>
                      <a:pt x="0" y="518"/>
                    </a:cubicBezTo>
                    <a:lnTo>
                      <a:pt x="0" y="518"/>
                    </a:lnTo>
                    <a:cubicBezTo>
                      <a:pt x="0" y="518"/>
                      <a:pt x="0" y="518"/>
                      <a:pt x="14" y="518"/>
                    </a:cubicBezTo>
                    <a:cubicBezTo>
                      <a:pt x="27" y="518"/>
                      <a:pt x="55" y="518"/>
                      <a:pt x="81" y="531"/>
                    </a:cubicBezTo>
                    <a:cubicBezTo>
                      <a:pt x="95" y="531"/>
                      <a:pt x="109" y="545"/>
                      <a:pt x="135" y="545"/>
                    </a:cubicBezTo>
                    <a:cubicBezTo>
                      <a:pt x="177" y="545"/>
                      <a:pt x="231" y="531"/>
                      <a:pt x="231" y="531"/>
                    </a:cubicBezTo>
                    <a:cubicBezTo>
                      <a:pt x="368" y="531"/>
                      <a:pt x="368" y="531"/>
                      <a:pt x="368" y="531"/>
                    </a:cubicBezTo>
                    <a:cubicBezTo>
                      <a:pt x="394" y="531"/>
                      <a:pt x="408" y="518"/>
                      <a:pt x="408" y="491"/>
                    </a:cubicBezTo>
                    <a:cubicBezTo>
                      <a:pt x="408" y="477"/>
                      <a:pt x="408" y="463"/>
                      <a:pt x="394" y="449"/>
                    </a:cubicBezTo>
                    <a:lnTo>
                      <a:pt x="394" y="449"/>
                    </a:lnTo>
                    <a:cubicBezTo>
                      <a:pt x="422" y="449"/>
                      <a:pt x="449" y="436"/>
                      <a:pt x="449" y="409"/>
                    </a:cubicBezTo>
                    <a:cubicBezTo>
                      <a:pt x="449" y="395"/>
                      <a:pt x="436" y="382"/>
                      <a:pt x="422" y="382"/>
                    </a:cubicBezTo>
                    <a:cubicBezTo>
                      <a:pt x="449" y="368"/>
                      <a:pt x="463" y="354"/>
                      <a:pt x="463" y="328"/>
                    </a:cubicBezTo>
                    <a:cubicBezTo>
                      <a:pt x="463" y="314"/>
                      <a:pt x="449" y="300"/>
                      <a:pt x="436" y="300"/>
                    </a:cubicBezTo>
                    <a:close/>
                    <a:moveTo>
                      <a:pt x="204" y="204"/>
                    </a:moveTo>
                    <a:lnTo>
                      <a:pt x="204" y="204"/>
                    </a:lnTo>
                    <a:cubicBezTo>
                      <a:pt x="163" y="246"/>
                      <a:pt x="123" y="300"/>
                      <a:pt x="123" y="300"/>
                    </a:cubicBezTo>
                    <a:cubicBezTo>
                      <a:pt x="123" y="314"/>
                      <a:pt x="123" y="314"/>
                      <a:pt x="109" y="314"/>
                    </a:cubicBezTo>
                    <a:lnTo>
                      <a:pt x="109" y="314"/>
                    </a:lnTo>
                    <a:cubicBezTo>
                      <a:pt x="95" y="300"/>
                      <a:pt x="95" y="300"/>
                      <a:pt x="95" y="286"/>
                    </a:cubicBezTo>
                    <a:cubicBezTo>
                      <a:pt x="95" y="286"/>
                      <a:pt x="135" y="218"/>
                      <a:pt x="191" y="191"/>
                    </a:cubicBezTo>
                    <a:cubicBezTo>
                      <a:pt x="204" y="177"/>
                      <a:pt x="218" y="191"/>
                      <a:pt x="218" y="191"/>
                    </a:cubicBezTo>
                    <a:cubicBezTo>
                      <a:pt x="218" y="204"/>
                      <a:pt x="218" y="204"/>
                      <a:pt x="204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oup 81"/>
            <p:cNvGrpSpPr/>
            <p:nvPr/>
          </p:nvGrpSpPr>
          <p:grpSpPr>
            <a:xfrm>
              <a:off x="22833930" y="9704084"/>
              <a:ext cx="823198" cy="829298"/>
              <a:chOff x="15935700" y="10788544"/>
              <a:chExt cx="618722" cy="623064"/>
            </a:xfrm>
            <a:solidFill>
              <a:srgbClr val="FFFFFF"/>
            </a:solidFill>
          </p:grpSpPr>
          <p:sp>
            <p:nvSpPr>
              <p:cNvPr id="25" name="Freeform 584"/>
              <p:cNvSpPr>
                <a:spLocks noChangeArrowheads="1"/>
              </p:cNvSpPr>
              <p:nvPr/>
            </p:nvSpPr>
            <p:spPr bwMode="auto">
              <a:xfrm>
                <a:off x="15935700" y="10788544"/>
                <a:ext cx="618722" cy="623064"/>
              </a:xfrm>
              <a:custGeom>
                <a:avLst/>
                <a:gdLst>
                  <a:gd name="T0" fmla="*/ 641 w 654"/>
                  <a:gd name="T1" fmla="*/ 258 h 655"/>
                  <a:gd name="T2" fmla="*/ 341 w 654"/>
                  <a:gd name="T3" fmla="*/ 13 h 655"/>
                  <a:gd name="T4" fmla="*/ 68 w 654"/>
                  <a:gd name="T5" fmla="*/ 258 h 655"/>
                  <a:gd name="T6" fmla="*/ 0 w 654"/>
                  <a:gd name="T7" fmla="*/ 258 h 655"/>
                  <a:gd name="T8" fmla="*/ 0 w 654"/>
                  <a:gd name="T9" fmla="*/ 654 h 655"/>
                  <a:gd name="T10" fmla="*/ 653 w 654"/>
                  <a:gd name="T11" fmla="*/ 654 h 655"/>
                  <a:gd name="T12" fmla="*/ 641 w 654"/>
                  <a:gd name="T13" fmla="*/ 258 h 655"/>
                  <a:gd name="T14" fmla="*/ 327 w 654"/>
                  <a:gd name="T15" fmla="*/ 55 h 655"/>
                  <a:gd name="T16" fmla="*/ 122 w 654"/>
                  <a:gd name="T17" fmla="*/ 258 h 655"/>
                  <a:gd name="T18" fmla="*/ 96 w 654"/>
                  <a:gd name="T19" fmla="*/ 558 h 655"/>
                  <a:gd name="T20" fmla="*/ 54 w 654"/>
                  <a:gd name="T21" fmla="*/ 545 h 655"/>
                  <a:gd name="T22" fmla="*/ 110 w 654"/>
                  <a:gd name="T23" fmla="*/ 545 h 655"/>
                  <a:gd name="T24" fmla="*/ 110 w 654"/>
                  <a:gd name="T25" fmla="*/ 477 h 655"/>
                  <a:gd name="T26" fmla="*/ 122 w 654"/>
                  <a:gd name="T27" fmla="*/ 381 h 655"/>
                  <a:gd name="T28" fmla="*/ 150 w 654"/>
                  <a:gd name="T29" fmla="*/ 409 h 655"/>
                  <a:gd name="T30" fmla="*/ 82 w 654"/>
                  <a:gd name="T31" fmla="*/ 422 h 655"/>
                  <a:gd name="T32" fmla="*/ 164 w 654"/>
                  <a:gd name="T33" fmla="*/ 504 h 655"/>
                  <a:gd name="T34" fmla="*/ 313 w 654"/>
                  <a:gd name="T35" fmla="*/ 558 h 655"/>
                  <a:gd name="T36" fmla="*/ 287 w 654"/>
                  <a:gd name="T37" fmla="*/ 504 h 655"/>
                  <a:gd name="T38" fmla="*/ 205 w 654"/>
                  <a:gd name="T39" fmla="*/ 558 h 655"/>
                  <a:gd name="T40" fmla="*/ 245 w 654"/>
                  <a:gd name="T41" fmla="*/ 381 h 655"/>
                  <a:gd name="T42" fmla="*/ 341 w 654"/>
                  <a:gd name="T43" fmla="*/ 558 h 655"/>
                  <a:gd name="T44" fmla="*/ 462 w 654"/>
                  <a:gd name="T45" fmla="*/ 558 h 655"/>
                  <a:gd name="T46" fmla="*/ 368 w 654"/>
                  <a:gd name="T47" fmla="*/ 558 h 655"/>
                  <a:gd name="T48" fmla="*/ 382 w 654"/>
                  <a:gd name="T49" fmla="*/ 381 h 655"/>
                  <a:gd name="T50" fmla="*/ 462 w 654"/>
                  <a:gd name="T51" fmla="*/ 545 h 655"/>
                  <a:gd name="T52" fmla="*/ 585 w 654"/>
                  <a:gd name="T53" fmla="*/ 558 h 655"/>
                  <a:gd name="T54" fmla="*/ 490 w 654"/>
                  <a:gd name="T55" fmla="*/ 558 h 655"/>
                  <a:gd name="T56" fmla="*/ 585 w 654"/>
                  <a:gd name="T57" fmla="*/ 381 h 655"/>
                  <a:gd name="T58" fmla="*/ 518 w 654"/>
                  <a:gd name="T59" fmla="*/ 395 h 655"/>
                  <a:gd name="T60" fmla="*/ 585 w 654"/>
                  <a:gd name="T61" fmla="*/ 449 h 655"/>
                  <a:gd name="T62" fmla="*/ 518 w 654"/>
                  <a:gd name="T63" fmla="*/ 477 h 655"/>
                  <a:gd name="T64" fmla="*/ 585 w 654"/>
                  <a:gd name="T65" fmla="*/ 5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54" h="655">
                    <a:moveTo>
                      <a:pt x="641" y="258"/>
                    </a:moveTo>
                    <a:lnTo>
                      <a:pt x="641" y="258"/>
                    </a:lnTo>
                    <a:cubicBezTo>
                      <a:pt x="585" y="258"/>
                      <a:pt x="585" y="258"/>
                      <a:pt x="585" y="258"/>
                    </a:cubicBezTo>
                    <a:cubicBezTo>
                      <a:pt x="341" y="13"/>
                      <a:pt x="341" y="13"/>
                      <a:pt x="341" y="13"/>
                    </a:cubicBezTo>
                    <a:cubicBezTo>
                      <a:pt x="327" y="0"/>
                      <a:pt x="313" y="0"/>
                      <a:pt x="313" y="13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0" y="258"/>
                      <a:pt x="0" y="258"/>
                      <a:pt x="0" y="258"/>
                    </a:cubicBezTo>
                    <a:lnTo>
                      <a:pt x="0" y="258"/>
                    </a:lnTo>
                    <a:cubicBezTo>
                      <a:pt x="0" y="654"/>
                      <a:pt x="0" y="654"/>
                      <a:pt x="0" y="654"/>
                    </a:cubicBezTo>
                    <a:lnTo>
                      <a:pt x="0" y="654"/>
                    </a:lnTo>
                    <a:cubicBezTo>
                      <a:pt x="641" y="654"/>
                      <a:pt x="641" y="654"/>
                      <a:pt x="641" y="654"/>
                    </a:cubicBezTo>
                    <a:cubicBezTo>
                      <a:pt x="653" y="654"/>
                      <a:pt x="653" y="654"/>
                      <a:pt x="653" y="654"/>
                    </a:cubicBezTo>
                    <a:cubicBezTo>
                      <a:pt x="653" y="258"/>
                      <a:pt x="653" y="258"/>
                      <a:pt x="653" y="258"/>
                    </a:cubicBezTo>
                    <a:cubicBezTo>
                      <a:pt x="653" y="258"/>
                      <a:pt x="653" y="258"/>
                      <a:pt x="641" y="258"/>
                    </a:cubicBezTo>
                    <a:close/>
                    <a:moveTo>
                      <a:pt x="327" y="55"/>
                    </a:moveTo>
                    <a:lnTo>
                      <a:pt x="327" y="55"/>
                    </a:lnTo>
                    <a:cubicBezTo>
                      <a:pt x="518" y="258"/>
                      <a:pt x="518" y="258"/>
                      <a:pt x="518" y="258"/>
                    </a:cubicBezTo>
                    <a:cubicBezTo>
                      <a:pt x="122" y="258"/>
                      <a:pt x="122" y="258"/>
                      <a:pt x="122" y="258"/>
                    </a:cubicBezTo>
                    <a:lnTo>
                      <a:pt x="327" y="55"/>
                    </a:lnTo>
                    <a:close/>
                    <a:moveTo>
                      <a:pt x="96" y="558"/>
                    </a:moveTo>
                    <a:lnTo>
                      <a:pt x="96" y="558"/>
                    </a:lnTo>
                    <a:cubicBezTo>
                      <a:pt x="82" y="558"/>
                      <a:pt x="68" y="558"/>
                      <a:pt x="54" y="545"/>
                    </a:cubicBezTo>
                    <a:cubicBezTo>
                      <a:pt x="68" y="531"/>
                      <a:pt x="68" y="531"/>
                      <a:pt x="68" y="531"/>
                    </a:cubicBezTo>
                    <a:cubicBezTo>
                      <a:pt x="68" y="531"/>
                      <a:pt x="82" y="545"/>
                      <a:pt x="110" y="545"/>
                    </a:cubicBezTo>
                    <a:cubicBezTo>
                      <a:pt x="122" y="545"/>
                      <a:pt x="136" y="531"/>
                      <a:pt x="136" y="517"/>
                    </a:cubicBezTo>
                    <a:cubicBezTo>
                      <a:pt x="136" y="489"/>
                      <a:pt x="136" y="489"/>
                      <a:pt x="110" y="477"/>
                    </a:cubicBezTo>
                    <a:cubicBezTo>
                      <a:pt x="82" y="463"/>
                      <a:pt x="54" y="449"/>
                      <a:pt x="54" y="422"/>
                    </a:cubicBezTo>
                    <a:cubicBezTo>
                      <a:pt x="54" y="395"/>
                      <a:pt x="82" y="381"/>
                      <a:pt x="122" y="381"/>
                    </a:cubicBezTo>
                    <a:cubicBezTo>
                      <a:pt x="136" y="381"/>
                      <a:pt x="150" y="381"/>
                      <a:pt x="164" y="381"/>
                    </a:cubicBezTo>
                    <a:cubicBezTo>
                      <a:pt x="150" y="409"/>
                      <a:pt x="150" y="409"/>
                      <a:pt x="150" y="409"/>
                    </a:cubicBezTo>
                    <a:cubicBezTo>
                      <a:pt x="150" y="395"/>
                      <a:pt x="136" y="395"/>
                      <a:pt x="122" y="395"/>
                    </a:cubicBezTo>
                    <a:cubicBezTo>
                      <a:pt x="96" y="395"/>
                      <a:pt x="82" y="409"/>
                      <a:pt x="82" y="422"/>
                    </a:cubicBezTo>
                    <a:cubicBezTo>
                      <a:pt x="82" y="435"/>
                      <a:pt x="96" y="449"/>
                      <a:pt x="122" y="449"/>
                    </a:cubicBezTo>
                    <a:cubicBezTo>
                      <a:pt x="150" y="463"/>
                      <a:pt x="164" y="477"/>
                      <a:pt x="164" y="504"/>
                    </a:cubicBezTo>
                    <a:cubicBezTo>
                      <a:pt x="164" y="531"/>
                      <a:pt x="150" y="558"/>
                      <a:pt x="96" y="558"/>
                    </a:cubicBezTo>
                    <a:close/>
                    <a:moveTo>
                      <a:pt x="313" y="558"/>
                    </a:moveTo>
                    <a:lnTo>
                      <a:pt x="313" y="558"/>
                    </a:lnTo>
                    <a:cubicBezTo>
                      <a:pt x="287" y="504"/>
                      <a:pt x="287" y="504"/>
                      <a:pt x="287" y="504"/>
                    </a:cubicBezTo>
                    <a:cubicBezTo>
                      <a:pt x="231" y="504"/>
                      <a:pt x="231" y="504"/>
                      <a:pt x="231" y="504"/>
                    </a:cubicBezTo>
                    <a:cubicBezTo>
                      <a:pt x="205" y="558"/>
                      <a:pt x="205" y="558"/>
                      <a:pt x="205" y="558"/>
                    </a:cubicBezTo>
                    <a:cubicBezTo>
                      <a:pt x="177" y="558"/>
                      <a:pt x="177" y="558"/>
                      <a:pt x="177" y="558"/>
                    </a:cubicBezTo>
                    <a:cubicBezTo>
                      <a:pt x="245" y="381"/>
                      <a:pt x="245" y="381"/>
                      <a:pt x="245" y="381"/>
                    </a:cubicBezTo>
                    <a:cubicBezTo>
                      <a:pt x="273" y="381"/>
                      <a:pt x="273" y="381"/>
                      <a:pt x="273" y="381"/>
                    </a:cubicBezTo>
                    <a:cubicBezTo>
                      <a:pt x="341" y="558"/>
                      <a:pt x="341" y="558"/>
                      <a:pt x="341" y="558"/>
                    </a:cubicBezTo>
                    <a:lnTo>
                      <a:pt x="313" y="558"/>
                    </a:lnTo>
                    <a:close/>
                    <a:moveTo>
                      <a:pt x="462" y="558"/>
                    </a:moveTo>
                    <a:lnTo>
                      <a:pt x="462" y="558"/>
                    </a:lnTo>
                    <a:cubicBezTo>
                      <a:pt x="368" y="558"/>
                      <a:pt x="368" y="558"/>
                      <a:pt x="368" y="558"/>
                    </a:cubicBezTo>
                    <a:cubicBezTo>
                      <a:pt x="368" y="381"/>
                      <a:pt x="368" y="381"/>
                      <a:pt x="368" y="381"/>
                    </a:cubicBezTo>
                    <a:cubicBezTo>
                      <a:pt x="382" y="381"/>
                      <a:pt x="382" y="381"/>
                      <a:pt x="382" y="381"/>
                    </a:cubicBezTo>
                    <a:cubicBezTo>
                      <a:pt x="382" y="545"/>
                      <a:pt x="382" y="545"/>
                      <a:pt x="382" y="545"/>
                    </a:cubicBezTo>
                    <a:cubicBezTo>
                      <a:pt x="462" y="545"/>
                      <a:pt x="462" y="545"/>
                      <a:pt x="462" y="545"/>
                    </a:cubicBezTo>
                    <a:lnTo>
                      <a:pt x="462" y="558"/>
                    </a:lnTo>
                    <a:close/>
                    <a:moveTo>
                      <a:pt x="585" y="558"/>
                    </a:moveTo>
                    <a:lnTo>
                      <a:pt x="585" y="558"/>
                    </a:lnTo>
                    <a:cubicBezTo>
                      <a:pt x="490" y="558"/>
                      <a:pt x="490" y="558"/>
                      <a:pt x="490" y="558"/>
                    </a:cubicBezTo>
                    <a:cubicBezTo>
                      <a:pt x="490" y="381"/>
                      <a:pt x="490" y="381"/>
                      <a:pt x="490" y="381"/>
                    </a:cubicBezTo>
                    <a:cubicBezTo>
                      <a:pt x="585" y="381"/>
                      <a:pt x="585" y="381"/>
                      <a:pt x="585" y="381"/>
                    </a:cubicBezTo>
                    <a:cubicBezTo>
                      <a:pt x="585" y="395"/>
                      <a:pt x="585" y="395"/>
                      <a:pt x="585" y="395"/>
                    </a:cubicBezTo>
                    <a:cubicBezTo>
                      <a:pt x="518" y="395"/>
                      <a:pt x="518" y="395"/>
                      <a:pt x="518" y="395"/>
                    </a:cubicBezTo>
                    <a:cubicBezTo>
                      <a:pt x="518" y="449"/>
                      <a:pt x="518" y="449"/>
                      <a:pt x="518" y="449"/>
                    </a:cubicBezTo>
                    <a:cubicBezTo>
                      <a:pt x="585" y="449"/>
                      <a:pt x="585" y="449"/>
                      <a:pt x="585" y="449"/>
                    </a:cubicBezTo>
                    <a:cubicBezTo>
                      <a:pt x="585" y="477"/>
                      <a:pt x="585" y="477"/>
                      <a:pt x="585" y="477"/>
                    </a:cubicBezTo>
                    <a:cubicBezTo>
                      <a:pt x="518" y="477"/>
                      <a:pt x="518" y="477"/>
                      <a:pt x="518" y="477"/>
                    </a:cubicBezTo>
                    <a:cubicBezTo>
                      <a:pt x="518" y="545"/>
                      <a:pt x="518" y="545"/>
                      <a:pt x="518" y="545"/>
                    </a:cubicBezTo>
                    <a:cubicBezTo>
                      <a:pt x="585" y="545"/>
                      <a:pt x="585" y="545"/>
                      <a:pt x="585" y="545"/>
                    </a:cubicBezTo>
                    <a:lnTo>
                      <a:pt x="585" y="5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585"/>
              <p:cNvSpPr>
                <a:spLocks noChangeArrowheads="1"/>
              </p:cNvSpPr>
              <p:nvPr/>
            </p:nvSpPr>
            <p:spPr bwMode="auto">
              <a:xfrm>
                <a:off x="16153089" y="11160709"/>
                <a:ext cx="54346" cy="79454"/>
              </a:xfrm>
              <a:custGeom>
                <a:avLst/>
                <a:gdLst>
                  <a:gd name="T0" fmla="*/ 28 w 57"/>
                  <a:gd name="T1" fmla="*/ 0 h 83"/>
                  <a:gd name="T2" fmla="*/ 28 w 57"/>
                  <a:gd name="T3" fmla="*/ 0 h 83"/>
                  <a:gd name="T4" fmla="*/ 28 w 57"/>
                  <a:gd name="T5" fmla="*/ 0 h 83"/>
                  <a:gd name="T6" fmla="*/ 14 w 57"/>
                  <a:gd name="T7" fmla="*/ 40 h 83"/>
                  <a:gd name="T8" fmla="*/ 0 w 57"/>
                  <a:gd name="T9" fmla="*/ 82 h 83"/>
                  <a:gd name="T10" fmla="*/ 56 w 57"/>
                  <a:gd name="T11" fmla="*/ 82 h 83"/>
                  <a:gd name="T12" fmla="*/ 42 w 57"/>
                  <a:gd name="T13" fmla="*/ 40 h 83"/>
                  <a:gd name="T14" fmla="*/ 28 w 5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3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28" y="14"/>
                      <a:pt x="28" y="27"/>
                      <a:pt x="14" y="4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28" y="27"/>
                      <a:pt x="28" y="14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-1"/>
            <a:ext cx="12192000" cy="49922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 userDrawn="1"/>
        </p:nvSpPr>
        <p:spPr>
          <a:xfrm>
            <a:off x="0" y="0"/>
            <a:ext cx="3867807" cy="6858000"/>
          </a:xfrm>
          <a:prstGeom prst="homePlate">
            <a:avLst>
              <a:gd name="adj" fmla="val 17328"/>
            </a:avLst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4800" b="1" spc="300" dirty="0">
                <a:latin typeface="+mj-ea"/>
                <a:ea typeface="+mj-ea"/>
              </a:rPr>
              <a:t>目 录</a:t>
            </a:r>
            <a:endParaRPr lang="en-US" altLang="zh-CN" sz="4800" b="1" spc="3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4800" b="1" spc="300" dirty="0">
                <a:ea typeface="+mj-ea"/>
              </a:rPr>
              <a:t>Content</a:t>
            </a:r>
            <a:endParaRPr lang="zh-CN" altLang="en-US" sz="4800" b="1" spc="300" dirty="0">
              <a:ea typeface="+mj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796" y="798"/>
          <a:ext cx="793" cy="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think-cell Slide" r:id="rId3" imgW="0" imgH="0" progId="TCLayout.ActiveDocument.1">
                  <p:embed/>
                </p:oleObj>
              </mc:Choice>
              <mc:Fallback>
                <p:oleObj name="think-cell Slide" r:id="rId3" imgW="0" imgH="0" progId="TCLayout.ActiveDocument.1">
                  <p:embed/>
                  <p:pic>
                    <p:nvPicPr>
                      <p:cNvPr id="0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6" y="798"/>
                        <a:ext cx="793" cy="7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 userDrawn="1"/>
        </p:nvSpPr>
        <p:spPr>
          <a:xfrm>
            <a:off x="0" y="185738"/>
            <a:ext cx="481263" cy="603534"/>
          </a:xfrm>
          <a:prstGeom prst="rect">
            <a:avLst/>
          </a:prstGeom>
          <a:solidFill>
            <a:srgbClr val="B7C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4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95872" y="5053131"/>
            <a:ext cx="5146148" cy="807317"/>
            <a:chOff x="12666304" y="9218286"/>
            <a:chExt cx="11479713" cy="1800914"/>
          </a:xfrm>
        </p:grpSpPr>
        <p:sp>
          <p:nvSpPr>
            <p:cNvPr id="13" name="Oval 29"/>
            <p:cNvSpPr/>
            <p:nvPr/>
          </p:nvSpPr>
          <p:spPr>
            <a:xfrm>
              <a:off x="12666304" y="9218286"/>
              <a:ext cx="1800913" cy="1800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41"/>
            <p:cNvSpPr/>
            <p:nvPr/>
          </p:nvSpPr>
          <p:spPr>
            <a:xfrm>
              <a:off x="15086005" y="9218286"/>
              <a:ext cx="1800913" cy="18009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42"/>
            <p:cNvSpPr/>
            <p:nvPr/>
          </p:nvSpPr>
          <p:spPr>
            <a:xfrm>
              <a:off x="17505705" y="9218286"/>
              <a:ext cx="1800913" cy="18009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>
            <a:xfrm>
              <a:off x="19925403" y="9218286"/>
              <a:ext cx="1800913" cy="18009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46"/>
            <p:cNvSpPr/>
            <p:nvPr/>
          </p:nvSpPr>
          <p:spPr>
            <a:xfrm>
              <a:off x="22345104" y="9218286"/>
              <a:ext cx="1800913" cy="18009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8" name="Group 48"/>
            <p:cNvGrpSpPr/>
            <p:nvPr/>
          </p:nvGrpSpPr>
          <p:grpSpPr>
            <a:xfrm>
              <a:off x="20411556" y="9665676"/>
              <a:ext cx="905522" cy="906114"/>
              <a:chOff x="2524463" y="4766967"/>
              <a:chExt cx="618725" cy="618888"/>
            </a:xfrm>
            <a:solidFill>
              <a:schemeClr val="bg1"/>
            </a:solidFill>
          </p:grpSpPr>
          <p:sp>
            <p:nvSpPr>
              <p:cNvPr id="37" name="Freeform 67"/>
              <p:cNvSpPr>
                <a:spLocks noChangeArrowheads="1"/>
              </p:cNvSpPr>
              <p:nvPr/>
            </p:nvSpPr>
            <p:spPr bwMode="auto">
              <a:xfrm>
                <a:off x="2704225" y="4779511"/>
                <a:ext cx="117056" cy="117086"/>
              </a:xfrm>
              <a:custGeom>
                <a:avLst/>
                <a:gdLst>
                  <a:gd name="T0" fmla="*/ 0 w 123"/>
                  <a:gd name="T1" fmla="*/ 122 h 123"/>
                  <a:gd name="T2" fmla="*/ 0 w 123"/>
                  <a:gd name="T3" fmla="*/ 122 h 123"/>
                  <a:gd name="T4" fmla="*/ 122 w 123"/>
                  <a:gd name="T5" fmla="*/ 122 h 123"/>
                  <a:gd name="T6" fmla="*/ 122 w 123"/>
                  <a:gd name="T7" fmla="*/ 0 h 123"/>
                  <a:gd name="T8" fmla="*/ 0 w 123"/>
                  <a:gd name="T9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3">
                    <a:moveTo>
                      <a:pt x="0" y="122"/>
                    </a:moveTo>
                    <a:lnTo>
                      <a:pt x="0" y="122"/>
                    </a:ln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8" y="0"/>
                      <a:pt x="26" y="54"/>
                      <a:pt x="0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68"/>
              <p:cNvSpPr>
                <a:spLocks noChangeArrowheads="1"/>
              </p:cNvSpPr>
              <p:nvPr/>
            </p:nvSpPr>
            <p:spPr bwMode="auto">
              <a:xfrm>
                <a:off x="2666603" y="4934235"/>
                <a:ext cx="154681" cy="129630"/>
              </a:xfrm>
              <a:custGeom>
                <a:avLst/>
                <a:gdLst>
                  <a:gd name="T0" fmla="*/ 163 w 164"/>
                  <a:gd name="T1" fmla="*/ 136 h 137"/>
                  <a:gd name="T2" fmla="*/ 163 w 164"/>
                  <a:gd name="T3" fmla="*/ 136 h 137"/>
                  <a:gd name="T4" fmla="*/ 163 w 164"/>
                  <a:gd name="T5" fmla="*/ 0 h 137"/>
                  <a:gd name="T6" fmla="*/ 27 w 164"/>
                  <a:gd name="T7" fmla="*/ 0 h 137"/>
                  <a:gd name="T8" fmla="*/ 0 w 164"/>
                  <a:gd name="T9" fmla="*/ 136 h 137"/>
                  <a:gd name="T10" fmla="*/ 163 w 164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37">
                    <a:moveTo>
                      <a:pt x="163" y="136"/>
                    </a:moveTo>
                    <a:lnTo>
                      <a:pt x="163" y="136"/>
                    </a:lnTo>
                    <a:cubicBezTo>
                      <a:pt x="163" y="0"/>
                      <a:pt x="163" y="0"/>
                      <a:pt x="16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3" y="40"/>
                      <a:pt x="0" y="82"/>
                      <a:pt x="0" y="136"/>
                    </a:cubicBezTo>
                    <a:lnTo>
                      <a:pt x="163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69"/>
              <p:cNvSpPr>
                <a:spLocks noChangeArrowheads="1"/>
              </p:cNvSpPr>
              <p:nvPr/>
            </p:nvSpPr>
            <p:spPr bwMode="auto">
              <a:xfrm>
                <a:off x="2850546" y="4779511"/>
                <a:ext cx="117056" cy="117086"/>
              </a:xfrm>
              <a:custGeom>
                <a:avLst/>
                <a:gdLst>
                  <a:gd name="T0" fmla="*/ 0 w 122"/>
                  <a:gd name="T1" fmla="*/ 0 h 123"/>
                  <a:gd name="T2" fmla="*/ 0 w 122"/>
                  <a:gd name="T3" fmla="*/ 0 h 123"/>
                  <a:gd name="T4" fmla="*/ 0 w 122"/>
                  <a:gd name="T5" fmla="*/ 122 h 123"/>
                  <a:gd name="T6" fmla="*/ 121 w 122"/>
                  <a:gd name="T7" fmla="*/ 122 h 123"/>
                  <a:gd name="T8" fmla="*/ 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22"/>
                      <a:pt x="0" y="122"/>
                      <a:pt x="0" y="122"/>
                    </a:cubicBezTo>
                    <a:cubicBezTo>
                      <a:pt x="121" y="122"/>
                      <a:pt x="121" y="122"/>
                      <a:pt x="121" y="122"/>
                    </a:cubicBezTo>
                    <a:cubicBezTo>
                      <a:pt x="95" y="54"/>
                      <a:pt x="4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0"/>
              <p:cNvSpPr>
                <a:spLocks noChangeArrowheads="1"/>
              </p:cNvSpPr>
              <p:nvPr/>
            </p:nvSpPr>
            <p:spPr bwMode="auto">
              <a:xfrm>
                <a:off x="2524463" y="5088955"/>
                <a:ext cx="142140" cy="142175"/>
              </a:xfrm>
              <a:custGeom>
                <a:avLst/>
                <a:gdLst>
                  <a:gd name="T0" fmla="*/ 122 w 151"/>
                  <a:gd name="T1" fmla="*/ 0 h 150"/>
                  <a:gd name="T2" fmla="*/ 122 w 151"/>
                  <a:gd name="T3" fmla="*/ 0 h 150"/>
                  <a:gd name="T4" fmla="*/ 0 w 151"/>
                  <a:gd name="T5" fmla="*/ 0 h 150"/>
                  <a:gd name="T6" fmla="*/ 42 w 151"/>
                  <a:gd name="T7" fmla="*/ 149 h 150"/>
                  <a:gd name="T8" fmla="*/ 42 w 151"/>
                  <a:gd name="T9" fmla="*/ 149 h 150"/>
                  <a:gd name="T10" fmla="*/ 150 w 151"/>
                  <a:gd name="T11" fmla="*/ 149 h 150"/>
                  <a:gd name="T12" fmla="*/ 122 w 151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0">
                    <a:moveTo>
                      <a:pt x="122" y="0"/>
                    </a:moveTo>
                    <a:lnTo>
                      <a:pt x="12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4" y="109"/>
                      <a:pt x="42" y="149"/>
                    </a:cubicBezTo>
                    <a:lnTo>
                      <a:pt x="42" y="149"/>
                    </a:ln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36" y="109"/>
                      <a:pt x="122" y="54"/>
                      <a:pt x="12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71"/>
              <p:cNvSpPr>
                <a:spLocks noChangeArrowheads="1"/>
              </p:cNvSpPr>
              <p:nvPr/>
            </p:nvSpPr>
            <p:spPr bwMode="auto">
              <a:xfrm>
                <a:off x="3001048" y="5088955"/>
                <a:ext cx="142140" cy="142175"/>
              </a:xfrm>
              <a:custGeom>
                <a:avLst/>
                <a:gdLst>
                  <a:gd name="T0" fmla="*/ 14 w 150"/>
                  <a:gd name="T1" fmla="*/ 0 h 150"/>
                  <a:gd name="T2" fmla="*/ 14 w 150"/>
                  <a:gd name="T3" fmla="*/ 0 h 150"/>
                  <a:gd name="T4" fmla="*/ 0 w 150"/>
                  <a:gd name="T5" fmla="*/ 149 h 150"/>
                  <a:gd name="T6" fmla="*/ 95 w 150"/>
                  <a:gd name="T7" fmla="*/ 149 h 150"/>
                  <a:gd name="T8" fmla="*/ 109 w 150"/>
                  <a:gd name="T9" fmla="*/ 149 h 150"/>
                  <a:gd name="T10" fmla="*/ 149 w 150"/>
                  <a:gd name="T11" fmla="*/ 0 h 150"/>
                  <a:gd name="T12" fmla="*/ 14 w 150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54"/>
                      <a:pt x="0" y="109"/>
                      <a:pt x="0" y="149"/>
                    </a:cubicBezTo>
                    <a:cubicBezTo>
                      <a:pt x="95" y="149"/>
                      <a:pt x="95" y="149"/>
                      <a:pt x="95" y="149"/>
                    </a:cubicBezTo>
                    <a:lnTo>
                      <a:pt x="109" y="149"/>
                    </a:lnTo>
                    <a:cubicBezTo>
                      <a:pt x="122" y="109"/>
                      <a:pt x="149" y="54"/>
                      <a:pt x="149" y="0"/>
                    </a:cubicBez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2"/>
              <p:cNvSpPr>
                <a:spLocks noChangeArrowheads="1"/>
              </p:cNvSpPr>
              <p:nvPr/>
            </p:nvSpPr>
            <p:spPr bwMode="auto">
              <a:xfrm>
                <a:off x="2666603" y="5088955"/>
                <a:ext cx="154681" cy="142175"/>
              </a:xfrm>
              <a:custGeom>
                <a:avLst/>
                <a:gdLst>
                  <a:gd name="T0" fmla="*/ 163 w 164"/>
                  <a:gd name="T1" fmla="*/ 0 h 150"/>
                  <a:gd name="T2" fmla="*/ 163 w 164"/>
                  <a:gd name="T3" fmla="*/ 0 h 150"/>
                  <a:gd name="T4" fmla="*/ 0 w 164"/>
                  <a:gd name="T5" fmla="*/ 0 h 150"/>
                  <a:gd name="T6" fmla="*/ 27 w 164"/>
                  <a:gd name="T7" fmla="*/ 149 h 150"/>
                  <a:gd name="T8" fmla="*/ 163 w 164"/>
                  <a:gd name="T9" fmla="*/ 149 h 150"/>
                  <a:gd name="T10" fmla="*/ 163 w 164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50">
                    <a:moveTo>
                      <a:pt x="163" y="0"/>
                    </a:moveTo>
                    <a:lnTo>
                      <a:pt x="163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3" y="109"/>
                      <a:pt x="27" y="149"/>
                    </a:cubicBezTo>
                    <a:cubicBezTo>
                      <a:pt x="163" y="149"/>
                      <a:pt x="163" y="149"/>
                      <a:pt x="163" y="149"/>
                    </a:cubicBezTo>
                    <a:lnTo>
                      <a:pt x="163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3"/>
              <p:cNvSpPr>
                <a:spLocks noChangeArrowheads="1"/>
              </p:cNvSpPr>
              <p:nvPr/>
            </p:nvSpPr>
            <p:spPr bwMode="auto">
              <a:xfrm>
                <a:off x="2524463" y="4921688"/>
                <a:ext cx="142140" cy="142175"/>
              </a:xfrm>
              <a:custGeom>
                <a:avLst/>
                <a:gdLst>
                  <a:gd name="T0" fmla="*/ 122 w 151"/>
                  <a:gd name="T1" fmla="*/ 150 h 151"/>
                  <a:gd name="T2" fmla="*/ 122 w 151"/>
                  <a:gd name="T3" fmla="*/ 150 h 151"/>
                  <a:gd name="T4" fmla="*/ 150 w 151"/>
                  <a:gd name="T5" fmla="*/ 14 h 151"/>
                  <a:gd name="T6" fmla="*/ 42 w 151"/>
                  <a:gd name="T7" fmla="*/ 14 h 151"/>
                  <a:gd name="T8" fmla="*/ 42 w 151"/>
                  <a:gd name="T9" fmla="*/ 0 h 151"/>
                  <a:gd name="T10" fmla="*/ 0 w 151"/>
                  <a:gd name="T11" fmla="*/ 150 h 151"/>
                  <a:gd name="T12" fmla="*/ 122 w 151"/>
                  <a:gd name="T13" fmla="*/ 15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1">
                    <a:moveTo>
                      <a:pt x="122" y="150"/>
                    </a:moveTo>
                    <a:lnTo>
                      <a:pt x="122" y="150"/>
                    </a:lnTo>
                    <a:cubicBezTo>
                      <a:pt x="122" y="96"/>
                      <a:pt x="136" y="54"/>
                      <a:pt x="150" y="14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42" y="0"/>
                    </a:lnTo>
                    <a:cubicBezTo>
                      <a:pt x="14" y="54"/>
                      <a:pt x="0" y="96"/>
                      <a:pt x="0" y="150"/>
                    </a:cubicBezTo>
                    <a:lnTo>
                      <a:pt x="122" y="15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4"/>
              <p:cNvSpPr>
                <a:spLocks noChangeArrowheads="1"/>
              </p:cNvSpPr>
              <p:nvPr/>
            </p:nvSpPr>
            <p:spPr bwMode="auto">
              <a:xfrm>
                <a:off x="2850547" y="4934235"/>
                <a:ext cx="142140" cy="129630"/>
              </a:xfrm>
              <a:custGeom>
                <a:avLst/>
                <a:gdLst>
                  <a:gd name="T0" fmla="*/ 149 w 150"/>
                  <a:gd name="T1" fmla="*/ 136 h 137"/>
                  <a:gd name="T2" fmla="*/ 149 w 150"/>
                  <a:gd name="T3" fmla="*/ 136 h 137"/>
                  <a:gd name="T4" fmla="*/ 121 w 150"/>
                  <a:gd name="T5" fmla="*/ 0 h 137"/>
                  <a:gd name="T6" fmla="*/ 0 w 150"/>
                  <a:gd name="T7" fmla="*/ 0 h 137"/>
                  <a:gd name="T8" fmla="*/ 0 w 150"/>
                  <a:gd name="T9" fmla="*/ 136 h 137"/>
                  <a:gd name="T10" fmla="*/ 149 w 150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37">
                    <a:moveTo>
                      <a:pt x="149" y="136"/>
                    </a:moveTo>
                    <a:lnTo>
                      <a:pt x="149" y="136"/>
                    </a:lnTo>
                    <a:cubicBezTo>
                      <a:pt x="149" y="82"/>
                      <a:pt x="135" y="4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4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75"/>
              <p:cNvSpPr>
                <a:spLocks noChangeArrowheads="1"/>
              </p:cNvSpPr>
              <p:nvPr/>
            </p:nvSpPr>
            <p:spPr bwMode="auto">
              <a:xfrm>
                <a:off x="2574630" y="4766967"/>
                <a:ext cx="183944" cy="129630"/>
              </a:xfrm>
              <a:custGeom>
                <a:avLst/>
                <a:gdLst>
                  <a:gd name="T0" fmla="*/ 109 w 192"/>
                  <a:gd name="T1" fmla="*/ 136 h 137"/>
                  <a:gd name="T2" fmla="*/ 109 w 192"/>
                  <a:gd name="T3" fmla="*/ 136 h 137"/>
                  <a:gd name="T4" fmla="*/ 191 w 192"/>
                  <a:gd name="T5" fmla="*/ 0 h 137"/>
                  <a:gd name="T6" fmla="*/ 0 w 192"/>
                  <a:gd name="T7" fmla="*/ 136 h 137"/>
                  <a:gd name="T8" fmla="*/ 109 w 192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7">
                    <a:moveTo>
                      <a:pt x="109" y="136"/>
                    </a:moveTo>
                    <a:lnTo>
                      <a:pt x="109" y="136"/>
                    </a:lnTo>
                    <a:cubicBezTo>
                      <a:pt x="123" y="82"/>
                      <a:pt x="151" y="28"/>
                      <a:pt x="191" y="0"/>
                    </a:cubicBezTo>
                    <a:cubicBezTo>
                      <a:pt x="109" y="28"/>
                      <a:pt x="42" y="82"/>
                      <a:pt x="0" y="136"/>
                    </a:cubicBezTo>
                    <a:lnTo>
                      <a:pt x="10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76"/>
              <p:cNvSpPr>
                <a:spLocks noChangeArrowheads="1"/>
              </p:cNvSpPr>
              <p:nvPr/>
            </p:nvSpPr>
            <p:spPr bwMode="auto">
              <a:xfrm>
                <a:off x="2574630" y="5256222"/>
                <a:ext cx="183944" cy="129633"/>
              </a:xfrm>
              <a:custGeom>
                <a:avLst/>
                <a:gdLst>
                  <a:gd name="T0" fmla="*/ 109 w 192"/>
                  <a:gd name="T1" fmla="*/ 0 h 136"/>
                  <a:gd name="T2" fmla="*/ 109 w 192"/>
                  <a:gd name="T3" fmla="*/ 0 h 136"/>
                  <a:gd name="T4" fmla="*/ 0 w 192"/>
                  <a:gd name="T5" fmla="*/ 0 h 136"/>
                  <a:gd name="T6" fmla="*/ 191 w 192"/>
                  <a:gd name="T7" fmla="*/ 135 h 136"/>
                  <a:gd name="T8" fmla="*/ 109 w 19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6">
                    <a:moveTo>
                      <a:pt x="109" y="0"/>
                    </a:moveTo>
                    <a:lnTo>
                      <a:pt x="109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2" y="67"/>
                      <a:pt x="109" y="121"/>
                      <a:pt x="191" y="135"/>
                    </a:cubicBezTo>
                    <a:cubicBezTo>
                      <a:pt x="151" y="109"/>
                      <a:pt x="123" y="67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77"/>
              <p:cNvSpPr>
                <a:spLocks noChangeArrowheads="1"/>
              </p:cNvSpPr>
              <p:nvPr/>
            </p:nvSpPr>
            <p:spPr bwMode="auto">
              <a:xfrm>
                <a:off x="2900713" y="4766967"/>
                <a:ext cx="179762" cy="129630"/>
              </a:xfrm>
              <a:custGeom>
                <a:avLst/>
                <a:gdLst>
                  <a:gd name="T0" fmla="*/ 95 w 191"/>
                  <a:gd name="T1" fmla="*/ 136 h 137"/>
                  <a:gd name="T2" fmla="*/ 95 w 191"/>
                  <a:gd name="T3" fmla="*/ 136 h 137"/>
                  <a:gd name="T4" fmla="*/ 190 w 191"/>
                  <a:gd name="T5" fmla="*/ 136 h 137"/>
                  <a:gd name="T6" fmla="*/ 0 w 191"/>
                  <a:gd name="T7" fmla="*/ 0 h 137"/>
                  <a:gd name="T8" fmla="*/ 95 w 191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7">
                    <a:moveTo>
                      <a:pt x="95" y="136"/>
                    </a:moveTo>
                    <a:lnTo>
                      <a:pt x="95" y="136"/>
                    </a:ln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50" y="82"/>
                      <a:pt x="81" y="28"/>
                      <a:pt x="0" y="0"/>
                    </a:cubicBezTo>
                    <a:cubicBezTo>
                      <a:pt x="41" y="28"/>
                      <a:pt x="67" y="82"/>
                      <a:pt x="95" y="13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78"/>
              <p:cNvSpPr>
                <a:spLocks noChangeArrowheads="1"/>
              </p:cNvSpPr>
              <p:nvPr/>
            </p:nvSpPr>
            <p:spPr bwMode="auto">
              <a:xfrm>
                <a:off x="2900713" y="5256222"/>
                <a:ext cx="179762" cy="129633"/>
              </a:xfrm>
              <a:custGeom>
                <a:avLst/>
                <a:gdLst>
                  <a:gd name="T0" fmla="*/ 95 w 191"/>
                  <a:gd name="T1" fmla="*/ 0 h 136"/>
                  <a:gd name="T2" fmla="*/ 95 w 191"/>
                  <a:gd name="T3" fmla="*/ 0 h 136"/>
                  <a:gd name="T4" fmla="*/ 0 w 191"/>
                  <a:gd name="T5" fmla="*/ 135 h 136"/>
                  <a:gd name="T6" fmla="*/ 190 w 191"/>
                  <a:gd name="T7" fmla="*/ 0 h 136"/>
                  <a:gd name="T8" fmla="*/ 95 w 19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6">
                    <a:moveTo>
                      <a:pt x="95" y="0"/>
                    </a:moveTo>
                    <a:lnTo>
                      <a:pt x="95" y="0"/>
                    </a:lnTo>
                    <a:cubicBezTo>
                      <a:pt x="67" y="67"/>
                      <a:pt x="41" y="109"/>
                      <a:pt x="0" y="135"/>
                    </a:cubicBezTo>
                    <a:cubicBezTo>
                      <a:pt x="81" y="121"/>
                      <a:pt x="150" y="67"/>
                      <a:pt x="190" y="0"/>
                    </a:cubicBezTo>
                    <a:lnTo>
                      <a:pt x="95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9"/>
              <p:cNvSpPr>
                <a:spLocks noChangeArrowheads="1"/>
              </p:cNvSpPr>
              <p:nvPr/>
            </p:nvSpPr>
            <p:spPr bwMode="auto">
              <a:xfrm>
                <a:off x="3001048" y="4921688"/>
                <a:ext cx="142140" cy="142175"/>
              </a:xfrm>
              <a:custGeom>
                <a:avLst/>
                <a:gdLst>
                  <a:gd name="T0" fmla="*/ 95 w 150"/>
                  <a:gd name="T1" fmla="*/ 14 h 151"/>
                  <a:gd name="T2" fmla="*/ 95 w 150"/>
                  <a:gd name="T3" fmla="*/ 14 h 151"/>
                  <a:gd name="T4" fmla="*/ 0 w 150"/>
                  <a:gd name="T5" fmla="*/ 14 h 151"/>
                  <a:gd name="T6" fmla="*/ 14 w 150"/>
                  <a:gd name="T7" fmla="*/ 150 h 151"/>
                  <a:gd name="T8" fmla="*/ 149 w 150"/>
                  <a:gd name="T9" fmla="*/ 150 h 151"/>
                  <a:gd name="T10" fmla="*/ 109 w 150"/>
                  <a:gd name="T11" fmla="*/ 0 h 151"/>
                  <a:gd name="T12" fmla="*/ 95 w 150"/>
                  <a:gd name="T13" fmla="*/ 1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1">
                    <a:moveTo>
                      <a:pt x="95" y="14"/>
                    </a:moveTo>
                    <a:lnTo>
                      <a:pt x="95" y="14"/>
                    </a:lnTo>
                    <a:cubicBezTo>
                      <a:pt x="0" y="14"/>
                      <a:pt x="0" y="14"/>
                      <a:pt x="0" y="14"/>
                    </a:cubicBezTo>
                    <a:cubicBezTo>
                      <a:pt x="0" y="54"/>
                      <a:pt x="14" y="96"/>
                      <a:pt x="14" y="150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49" y="96"/>
                      <a:pt x="122" y="54"/>
                      <a:pt x="109" y="0"/>
                    </a:cubicBezTo>
                    <a:lnTo>
                      <a:pt x="95" y="1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80"/>
              <p:cNvSpPr>
                <a:spLocks noChangeArrowheads="1"/>
              </p:cNvSpPr>
              <p:nvPr/>
            </p:nvSpPr>
            <p:spPr bwMode="auto">
              <a:xfrm>
                <a:off x="2850546" y="5256222"/>
                <a:ext cx="117056" cy="129633"/>
              </a:xfrm>
              <a:custGeom>
                <a:avLst/>
                <a:gdLst>
                  <a:gd name="T0" fmla="*/ 121 w 122"/>
                  <a:gd name="T1" fmla="*/ 0 h 136"/>
                  <a:gd name="T2" fmla="*/ 121 w 122"/>
                  <a:gd name="T3" fmla="*/ 0 h 136"/>
                  <a:gd name="T4" fmla="*/ 0 w 122"/>
                  <a:gd name="T5" fmla="*/ 0 h 136"/>
                  <a:gd name="T6" fmla="*/ 0 w 122"/>
                  <a:gd name="T7" fmla="*/ 135 h 136"/>
                  <a:gd name="T8" fmla="*/ 121 w 12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6">
                    <a:moveTo>
                      <a:pt x="121" y="0"/>
                    </a:moveTo>
                    <a:lnTo>
                      <a:pt x="12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1" y="135"/>
                      <a:pt x="95" y="81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81"/>
              <p:cNvSpPr>
                <a:spLocks noChangeArrowheads="1"/>
              </p:cNvSpPr>
              <p:nvPr/>
            </p:nvSpPr>
            <p:spPr bwMode="auto">
              <a:xfrm>
                <a:off x="2850547" y="5088955"/>
                <a:ext cx="142140" cy="142175"/>
              </a:xfrm>
              <a:custGeom>
                <a:avLst/>
                <a:gdLst>
                  <a:gd name="T0" fmla="*/ 0 w 150"/>
                  <a:gd name="T1" fmla="*/ 0 h 150"/>
                  <a:gd name="T2" fmla="*/ 0 w 150"/>
                  <a:gd name="T3" fmla="*/ 0 h 150"/>
                  <a:gd name="T4" fmla="*/ 0 w 150"/>
                  <a:gd name="T5" fmla="*/ 149 h 150"/>
                  <a:gd name="T6" fmla="*/ 121 w 150"/>
                  <a:gd name="T7" fmla="*/ 149 h 150"/>
                  <a:gd name="T8" fmla="*/ 149 w 150"/>
                  <a:gd name="T9" fmla="*/ 0 h 150"/>
                  <a:gd name="T10" fmla="*/ 0 w 15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5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9"/>
                      <a:pt x="0" y="149"/>
                      <a:pt x="0" y="149"/>
                    </a:cubicBezTo>
                    <a:cubicBezTo>
                      <a:pt x="121" y="149"/>
                      <a:pt x="121" y="149"/>
                      <a:pt x="121" y="149"/>
                    </a:cubicBezTo>
                    <a:cubicBezTo>
                      <a:pt x="135" y="109"/>
                      <a:pt x="149" y="54"/>
                      <a:pt x="149" y="0"/>
                    </a:cubicBez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2"/>
              <p:cNvSpPr>
                <a:spLocks noChangeArrowheads="1"/>
              </p:cNvSpPr>
              <p:nvPr/>
            </p:nvSpPr>
            <p:spPr bwMode="auto">
              <a:xfrm>
                <a:off x="2704225" y="5256222"/>
                <a:ext cx="117056" cy="129633"/>
              </a:xfrm>
              <a:custGeom>
                <a:avLst/>
                <a:gdLst>
                  <a:gd name="T0" fmla="*/ 122 w 123"/>
                  <a:gd name="T1" fmla="*/ 135 h 136"/>
                  <a:gd name="T2" fmla="*/ 122 w 123"/>
                  <a:gd name="T3" fmla="*/ 135 h 136"/>
                  <a:gd name="T4" fmla="*/ 122 w 123"/>
                  <a:gd name="T5" fmla="*/ 0 h 136"/>
                  <a:gd name="T6" fmla="*/ 0 w 123"/>
                  <a:gd name="T7" fmla="*/ 0 h 136"/>
                  <a:gd name="T8" fmla="*/ 122 w 123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6">
                    <a:moveTo>
                      <a:pt x="122" y="135"/>
                    </a:moveTo>
                    <a:lnTo>
                      <a:pt x="122" y="135"/>
                    </a:ln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81"/>
                      <a:pt x="68" y="135"/>
                      <a:pt x="122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Freeform 182"/>
            <p:cNvSpPr>
              <a:spLocks noChangeArrowheads="1"/>
            </p:cNvSpPr>
            <p:nvPr/>
          </p:nvSpPr>
          <p:spPr bwMode="auto">
            <a:xfrm>
              <a:off x="13169449" y="9706778"/>
              <a:ext cx="823591" cy="823914"/>
            </a:xfrm>
            <a:custGeom>
              <a:avLst/>
              <a:gdLst>
                <a:gd name="T0" fmla="*/ 822259 w 654"/>
                <a:gd name="T1" fmla="*/ 0 h 654"/>
                <a:gd name="T2" fmla="*/ 0 w 654"/>
                <a:gd name="T3" fmla="*/ 17633 h 654"/>
                <a:gd name="T4" fmla="*/ 0 w 654"/>
                <a:gd name="T5" fmla="*/ 822474 h 654"/>
                <a:gd name="T6" fmla="*/ 342503 w 654"/>
                <a:gd name="T7" fmla="*/ 822474 h 654"/>
                <a:gd name="T8" fmla="*/ 478497 w 654"/>
                <a:gd name="T9" fmla="*/ 566789 h 654"/>
                <a:gd name="T10" fmla="*/ 478497 w 654"/>
                <a:gd name="T11" fmla="*/ 822474 h 654"/>
                <a:gd name="T12" fmla="*/ 822259 w 654"/>
                <a:gd name="T13" fmla="*/ 822474 h 654"/>
                <a:gd name="T14" fmla="*/ 822259 w 654"/>
                <a:gd name="T15" fmla="*/ 0 h 654"/>
                <a:gd name="T16" fmla="*/ 222879 w 654"/>
                <a:gd name="T17" fmla="*/ 566789 h 654"/>
                <a:gd name="T18" fmla="*/ 101995 w 654"/>
                <a:gd name="T19" fmla="*/ 702819 h 654"/>
                <a:gd name="T20" fmla="*/ 222879 w 654"/>
                <a:gd name="T21" fmla="*/ 566789 h 654"/>
                <a:gd name="T22" fmla="*/ 101995 w 654"/>
                <a:gd name="T23" fmla="*/ 463508 h 654"/>
                <a:gd name="T24" fmla="*/ 222879 w 654"/>
                <a:gd name="T25" fmla="*/ 326219 h 654"/>
                <a:gd name="T26" fmla="*/ 101995 w 654"/>
                <a:gd name="T27" fmla="*/ 463508 h 654"/>
                <a:gd name="T28" fmla="*/ 101995 w 654"/>
                <a:gd name="T29" fmla="*/ 222937 h 654"/>
                <a:gd name="T30" fmla="*/ 222879 w 654"/>
                <a:gd name="T31" fmla="*/ 85648 h 654"/>
                <a:gd name="T32" fmla="*/ 101995 w 654"/>
                <a:gd name="T33" fmla="*/ 222937 h 654"/>
                <a:gd name="T34" fmla="*/ 478497 w 654"/>
                <a:gd name="T35" fmla="*/ 326219 h 654"/>
                <a:gd name="T36" fmla="*/ 342503 w 654"/>
                <a:gd name="T37" fmla="*/ 463508 h 654"/>
                <a:gd name="T38" fmla="*/ 478497 w 654"/>
                <a:gd name="T39" fmla="*/ 326219 h 654"/>
                <a:gd name="T40" fmla="*/ 342503 w 654"/>
                <a:gd name="T41" fmla="*/ 222937 h 654"/>
                <a:gd name="T42" fmla="*/ 478497 w 654"/>
                <a:gd name="T43" fmla="*/ 85648 h 654"/>
                <a:gd name="T44" fmla="*/ 342503 w 654"/>
                <a:gd name="T45" fmla="*/ 222937 h 654"/>
                <a:gd name="T46" fmla="*/ 719004 w 654"/>
                <a:gd name="T47" fmla="*/ 566789 h 654"/>
                <a:gd name="T48" fmla="*/ 599380 w 654"/>
                <a:gd name="T49" fmla="*/ 702819 h 654"/>
                <a:gd name="T50" fmla="*/ 719004 w 654"/>
                <a:gd name="T51" fmla="*/ 566789 h 654"/>
                <a:gd name="T52" fmla="*/ 599380 w 654"/>
                <a:gd name="T53" fmla="*/ 463508 h 654"/>
                <a:gd name="T54" fmla="*/ 719004 w 654"/>
                <a:gd name="T55" fmla="*/ 326219 h 654"/>
                <a:gd name="T56" fmla="*/ 599380 w 654"/>
                <a:gd name="T57" fmla="*/ 463508 h 654"/>
                <a:gd name="T58" fmla="*/ 599380 w 654"/>
                <a:gd name="T59" fmla="*/ 222937 h 654"/>
                <a:gd name="T60" fmla="*/ 719004 w 654"/>
                <a:gd name="T61" fmla="*/ 85648 h 654"/>
                <a:gd name="T62" fmla="*/ 599380 w 654"/>
                <a:gd name="T63" fmla="*/ 222937 h 6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4" h="654">
                  <a:moveTo>
                    <a:pt x="653" y="0"/>
                  </a:moveTo>
                  <a:lnTo>
                    <a:pt x="65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4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272" y="653"/>
                    <a:pt x="272" y="653"/>
                    <a:pt x="272" y="653"/>
                  </a:cubicBezTo>
                  <a:cubicBezTo>
                    <a:pt x="272" y="450"/>
                    <a:pt x="272" y="450"/>
                    <a:pt x="272" y="450"/>
                  </a:cubicBezTo>
                  <a:cubicBezTo>
                    <a:pt x="380" y="450"/>
                    <a:pt x="380" y="450"/>
                    <a:pt x="380" y="450"/>
                  </a:cubicBezTo>
                  <a:cubicBezTo>
                    <a:pt x="380" y="653"/>
                    <a:pt x="380" y="653"/>
                    <a:pt x="380" y="653"/>
                  </a:cubicBezTo>
                  <a:cubicBezTo>
                    <a:pt x="653" y="653"/>
                    <a:pt x="653" y="653"/>
                    <a:pt x="653" y="653"/>
                  </a:cubicBezTo>
                  <a:cubicBezTo>
                    <a:pt x="653" y="14"/>
                    <a:pt x="653" y="14"/>
                    <a:pt x="653" y="14"/>
                  </a:cubicBezTo>
                  <a:cubicBezTo>
                    <a:pt x="653" y="0"/>
                    <a:pt x="653" y="0"/>
                    <a:pt x="653" y="0"/>
                  </a:cubicBezTo>
                  <a:close/>
                  <a:moveTo>
                    <a:pt x="177" y="450"/>
                  </a:moveTo>
                  <a:lnTo>
                    <a:pt x="177" y="450"/>
                  </a:lnTo>
                  <a:cubicBezTo>
                    <a:pt x="177" y="558"/>
                    <a:pt x="177" y="558"/>
                    <a:pt x="177" y="558"/>
                  </a:cubicBezTo>
                  <a:cubicBezTo>
                    <a:pt x="81" y="558"/>
                    <a:pt x="81" y="558"/>
                    <a:pt x="81" y="558"/>
                  </a:cubicBezTo>
                  <a:cubicBezTo>
                    <a:pt x="81" y="450"/>
                    <a:pt x="81" y="450"/>
                    <a:pt x="81" y="450"/>
                  </a:cubicBezTo>
                  <a:lnTo>
                    <a:pt x="177" y="450"/>
                  </a:lnTo>
                  <a:close/>
                  <a:moveTo>
                    <a:pt x="81" y="368"/>
                  </a:moveTo>
                  <a:lnTo>
                    <a:pt x="81" y="368"/>
                  </a:lnTo>
                  <a:cubicBezTo>
                    <a:pt x="81" y="259"/>
                    <a:pt x="81" y="259"/>
                    <a:pt x="81" y="259"/>
                  </a:cubicBezTo>
                  <a:cubicBezTo>
                    <a:pt x="177" y="259"/>
                    <a:pt x="177" y="259"/>
                    <a:pt x="177" y="259"/>
                  </a:cubicBezTo>
                  <a:cubicBezTo>
                    <a:pt x="177" y="368"/>
                    <a:pt x="177" y="368"/>
                    <a:pt x="177" y="368"/>
                  </a:cubicBezTo>
                  <a:lnTo>
                    <a:pt x="81" y="368"/>
                  </a:lnTo>
                  <a:close/>
                  <a:moveTo>
                    <a:pt x="81" y="177"/>
                  </a:moveTo>
                  <a:lnTo>
                    <a:pt x="81" y="177"/>
                  </a:lnTo>
                  <a:cubicBezTo>
                    <a:pt x="81" y="68"/>
                    <a:pt x="81" y="68"/>
                    <a:pt x="81" y="68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81" y="177"/>
                  </a:lnTo>
                  <a:close/>
                  <a:moveTo>
                    <a:pt x="380" y="259"/>
                  </a:moveTo>
                  <a:lnTo>
                    <a:pt x="380" y="259"/>
                  </a:lnTo>
                  <a:cubicBezTo>
                    <a:pt x="380" y="368"/>
                    <a:pt x="380" y="368"/>
                    <a:pt x="380" y="368"/>
                  </a:cubicBezTo>
                  <a:cubicBezTo>
                    <a:pt x="272" y="368"/>
                    <a:pt x="272" y="368"/>
                    <a:pt x="272" y="368"/>
                  </a:cubicBezTo>
                  <a:cubicBezTo>
                    <a:pt x="272" y="259"/>
                    <a:pt x="272" y="259"/>
                    <a:pt x="272" y="259"/>
                  </a:cubicBezTo>
                  <a:lnTo>
                    <a:pt x="380" y="259"/>
                  </a:lnTo>
                  <a:close/>
                  <a:moveTo>
                    <a:pt x="272" y="177"/>
                  </a:moveTo>
                  <a:lnTo>
                    <a:pt x="272" y="177"/>
                  </a:lnTo>
                  <a:cubicBezTo>
                    <a:pt x="272" y="68"/>
                    <a:pt x="272" y="68"/>
                    <a:pt x="272" y="68"/>
                  </a:cubicBezTo>
                  <a:cubicBezTo>
                    <a:pt x="380" y="68"/>
                    <a:pt x="380" y="68"/>
                    <a:pt x="380" y="68"/>
                  </a:cubicBezTo>
                  <a:cubicBezTo>
                    <a:pt x="380" y="177"/>
                    <a:pt x="380" y="177"/>
                    <a:pt x="380" y="177"/>
                  </a:cubicBezTo>
                  <a:lnTo>
                    <a:pt x="272" y="177"/>
                  </a:lnTo>
                  <a:close/>
                  <a:moveTo>
                    <a:pt x="571" y="450"/>
                  </a:moveTo>
                  <a:lnTo>
                    <a:pt x="571" y="450"/>
                  </a:lnTo>
                  <a:cubicBezTo>
                    <a:pt x="571" y="558"/>
                    <a:pt x="571" y="558"/>
                    <a:pt x="571" y="558"/>
                  </a:cubicBezTo>
                  <a:cubicBezTo>
                    <a:pt x="476" y="558"/>
                    <a:pt x="476" y="558"/>
                    <a:pt x="476" y="558"/>
                  </a:cubicBezTo>
                  <a:cubicBezTo>
                    <a:pt x="476" y="450"/>
                    <a:pt x="476" y="450"/>
                    <a:pt x="476" y="450"/>
                  </a:cubicBezTo>
                  <a:lnTo>
                    <a:pt x="571" y="450"/>
                  </a:lnTo>
                  <a:close/>
                  <a:moveTo>
                    <a:pt x="476" y="368"/>
                  </a:moveTo>
                  <a:lnTo>
                    <a:pt x="476" y="368"/>
                  </a:lnTo>
                  <a:cubicBezTo>
                    <a:pt x="476" y="259"/>
                    <a:pt x="476" y="259"/>
                    <a:pt x="476" y="259"/>
                  </a:cubicBezTo>
                  <a:cubicBezTo>
                    <a:pt x="571" y="259"/>
                    <a:pt x="571" y="259"/>
                    <a:pt x="571" y="259"/>
                  </a:cubicBezTo>
                  <a:cubicBezTo>
                    <a:pt x="571" y="368"/>
                    <a:pt x="571" y="368"/>
                    <a:pt x="571" y="368"/>
                  </a:cubicBezTo>
                  <a:lnTo>
                    <a:pt x="476" y="368"/>
                  </a:lnTo>
                  <a:close/>
                  <a:moveTo>
                    <a:pt x="476" y="177"/>
                  </a:moveTo>
                  <a:lnTo>
                    <a:pt x="476" y="177"/>
                  </a:lnTo>
                  <a:cubicBezTo>
                    <a:pt x="476" y="68"/>
                    <a:pt x="476" y="68"/>
                    <a:pt x="476" y="68"/>
                  </a:cubicBezTo>
                  <a:cubicBezTo>
                    <a:pt x="571" y="68"/>
                    <a:pt x="571" y="68"/>
                    <a:pt x="571" y="68"/>
                  </a:cubicBezTo>
                  <a:cubicBezTo>
                    <a:pt x="571" y="177"/>
                    <a:pt x="571" y="177"/>
                    <a:pt x="571" y="177"/>
                  </a:cubicBezTo>
                  <a:lnTo>
                    <a:pt x="47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none" lIns="75868" tIns="37945" rIns="75868" bIns="37945" anchor="ctr"/>
            <a:lstStyle/>
            <a:p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grpSp>
          <p:nvGrpSpPr>
            <p:cNvPr id="20" name="Group 67"/>
            <p:cNvGrpSpPr/>
            <p:nvPr/>
          </p:nvGrpSpPr>
          <p:grpSpPr>
            <a:xfrm>
              <a:off x="15607551" y="9704047"/>
              <a:ext cx="789822" cy="829308"/>
              <a:chOff x="6550342" y="10834538"/>
              <a:chExt cx="593638" cy="623070"/>
            </a:xfrm>
            <a:solidFill>
              <a:srgbClr val="FFFFFF"/>
            </a:solidFill>
          </p:grpSpPr>
          <p:sp>
            <p:nvSpPr>
              <p:cNvPr id="28" name="Freeform 220"/>
              <p:cNvSpPr>
                <a:spLocks noChangeArrowheads="1"/>
              </p:cNvSpPr>
              <p:nvPr/>
            </p:nvSpPr>
            <p:spPr bwMode="auto">
              <a:xfrm>
                <a:off x="6550342" y="10834540"/>
                <a:ext cx="209028" cy="401438"/>
              </a:xfrm>
              <a:custGeom>
                <a:avLst/>
                <a:gdLst>
                  <a:gd name="T0" fmla="*/ 218 w 219"/>
                  <a:gd name="T1" fmla="*/ 136 h 423"/>
                  <a:gd name="T2" fmla="*/ 218 w 219"/>
                  <a:gd name="T3" fmla="*/ 136 h 423"/>
                  <a:gd name="T4" fmla="*/ 54 w 219"/>
                  <a:gd name="T5" fmla="*/ 0 h 423"/>
                  <a:gd name="T6" fmla="*/ 0 w 219"/>
                  <a:gd name="T7" fmla="*/ 0 h 423"/>
                  <a:gd name="T8" fmla="*/ 0 w 219"/>
                  <a:gd name="T9" fmla="*/ 422 h 423"/>
                  <a:gd name="T10" fmla="*/ 41 w 219"/>
                  <a:gd name="T11" fmla="*/ 381 h 423"/>
                  <a:gd name="T12" fmla="*/ 54 w 219"/>
                  <a:gd name="T13" fmla="*/ 381 h 423"/>
                  <a:gd name="T14" fmla="*/ 218 w 219"/>
                  <a:gd name="T15" fmla="*/ 163 h 423"/>
                  <a:gd name="T16" fmla="*/ 218 w 219"/>
                  <a:gd name="T17" fmla="*/ 136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9" h="423">
                    <a:moveTo>
                      <a:pt x="218" y="136"/>
                    </a:moveTo>
                    <a:lnTo>
                      <a:pt x="218" y="136"/>
                    </a:ln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41" y="381"/>
                      <a:pt x="41" y="381"/>
                      <a:pt x="54" y="381"/>
                    </a:cubicBezTo>
                    <a:cubicBezTo>
                      <a:pt x="218" y="163"/>
                      <a:pt x="218" y="163"/>
                      <a:pt x="218" y="163"/>
                    </a:cubicBezTo>
                    <a:lnTo>
                      <a:pt x="218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21"/>
              <p:cNvSpPr>
                <a:spLocks noChangeArrowheads="1"/>
              </p:cNvSpPr>
              <p:nvPr/>
            </p:nvSpPr>
            <p:spPr bwMode="auto">
              <a:xfrm>
                <a:off x="6654855" y="11311249"/>
                <a:ext cx="50167" cy="37636"/>
              </a:xfrm>
              <a:custGeom>
                <a:avLst/>
                <a:gdLst>
                  <a:gd name="T0" fmla="*/ 26 w 55"/>
                  <a:gd name="T1" fmla="*/ 0 h 41"/>
                  <a:gd name="T2" fmla="*/ 26 w 55"/>
                  <a:gd name="T3" fmla="*/ 0 h 41"/>
                  <a:gd name="T4" fmla="*/ 12 w 55"/>
                  <a:gd name="T5" fmla="*/ 0 h 41"/>
                  <a:gd name="T6" fmla="*/ 12 w 55"/>
                  <a:gd name="T7" fmla="*/ 27 h 41"/>
                  <a:gd name="T8" fmla="*/ 40 w 55"/>
                  <a:gd name="T9" fmla="*/ 27 h 41"/>
                  <a:gd name="T10" fmla="*/ 40 w 55"/>
                  <a:gd name="T11" fmla="*/ 0 h 41"/>
                  <a:gd name="T12" fmla="*/ 26 w 5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26" y="0"/>
                    </a:moveTo>
                    <a:lnTo>
                      <a:pt x="26" y="0"/>
                    </a:lnTo>
                    <a:lnTo>
                      <a:pt x="12" y="0"/>
                    </a:lnTo>
                    <a:cubicBezTo>
                      <a:pt x="0" y="12"/>
                      <a:pt x="12" y="27"/>
                      <a:pt x="12" y="27"/>
                    </a:cubicBezTo>
                    <a:cubicBezTo>
                      <a:pt x="26" y="40"/>
                      <a:pt x="40" y="40"/>
                      <a:pt x="40" y="27"/>
                    </a:cubicBezTo>
                    <a:cubicBezTo>
                      <a:pt x="54" y="12"/>
                      <a:pt x="54" y="0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22"/>
              <p:cNvSpPr>
                <a:spLocks noChangeArrowheads="1"/>
              </p:cNvSpPr>
              <p:nvPr/>
            </p:nvSpPr>
            <p:spPr bwMode="auto">
              <a:xfrm>
                <a:off x="6604690" y="11261068"/>
                <a:ext cx="54346" cy="54363"/>
              </a:xfrm>
              <a:custGeom>
                <a:avLst/>
                <a:gdLst>
                  <a:gd name="T0" fmla="*/ 28 w 57"/>
                  <a:gd name="T1" fmla="*/ 0 h 56"/>
                  <a:gd name="T2" fmla="*/ 28 w 57"/>
                  <a:gd name="T3" fmla="*/ 0 h 56"/>
                  <a:gd name="T4" fmla="*/ 14 w 57"/>
                  <a:gd name="T5" fmla="*/ 13 h 56"/>
                  <a:gd name="T6" fmla="*/ 14 w 57"/>
                  <a:gd name="T7" fmla="*/ 41 h 56"/>
                  <a:gd name="T8" fmla="*/ 42 w 57"/>
                  <a:gd name="T9" fmla="*/ 41 h 56"/>
                  <a:gd name="T10" fmla="*/ 42 w 57"/>
                  <a:gd name="T11" fmla="*/ 13 h 56"/>
                  <a:gd name="T12" fmla="*/ 28 w 5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28" y="0"/>
                    </a:moveTo>
                    <a:lnTo>
                      <a:pt x="28" y="0"/>
                    </a:lnTo>
                    <a:lnTo>
                      <a:pt x="14" y="13"/>
                    </a:lnTo>
                    <a:cubicBezTo>
                      <a:pt x="0" y="27"/>
                      <a:pt x="14" y="41"/>
                      <a:pt x="14" y="41"/>
                    </a:cubicBezTo>
                    <a:cubicBezTo>
                      <a:pt x="28" y="55"/>
                      <a:pt x="42" y="55"/>
                      <a:pt x="42" y="41"/>
                    </a:cubicBezTo>
                    <a:cubicBezTo>
                      <a:pt x="56" y="27"/>
                      <a:pt x="56" y="13"/>
                      <a:pt x="42" y="13"/>
                    </a:cubicBezTo>
                    <a:cubicBezTo>
                      <a:pt x="42" y="0"/>
                      <a:pt x="42" y="0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23"/>
              <p:cNvSpPr>
                <a:spLocks noChangeArrowheads="1"/>
              </p:cNvSpPr>
              <p:nvPr/>
            </p:nvSpPr>
            <p:spPr bwMode="auto">
              <a:xfrm>
                <a:off x="6964218" y="10834538"/>
                <a:ext cx="179762" cy="334532"/>
              </a:xfrm>
              <a:custGeom>
                <a:avLst/>
                <a:gdLst>
                  <a:gd name="T0" fmla="*/ 108 w 191"/>
                  <a:gd name="T1" fmla="*/ 0 h 354"/>
                  <a:gd name="T2" fmla="*/ 0 w 191"/>
                  <a:gd name="T3" fmla="*/ 122 h 354"/>
                  <a:gd name="T4" fmla="*/ 190 w 191"/>
                  <a:gd name="T5" fmla="*/ 353 h 354"/>
                  <a:gd name="T6" fmla="*/ 190 w 191"/>
                  <a:gd name="T7" fmla="*/ 0 h 354"/>
                  <a:gd name="T8" fmla="*/ 108 w 191"/>
                  <a:gd name="T9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54">
                    <a:moveTo>
                      <a:pt x="108" y="0"/>
                    </a:moveTo>
                    <a:lnTo>
                      <a:pt x="0" y="122"/>
                    </a:lnTo>
                    <a:lnTo>
                      <a:pt x="190" y="353"/>
                    </a:lnTo>
                    <a:lnTo>
                      <a:pt x="190" y="0"/>
                    </a:lnTo>
                    <a:lnTo>
                      <a:pt x="108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24"/>
              <p:cNvSpPr>
                <a:spLocks noChangeArrowheads="1"/>
              </p:cNvSpPr>
              <p:nvPr/>
            </p:nvSpPr>
            <p:spPr bwMode="auto">
              <a:xfrm>
                <a:off x="6705022" y="11348885"/>
                <a:ext cx="50167" cy="41816"/>
              </a:xfrm>
              <a:custGeom>
                <a:avLst/>
                <a:gdLst>
                  <a:gd name="T0" fmla="*/ 26 w 55"/>
                  <a:gd name="T1" fmla="*/ 0 h 42"/>
                  <a:gd name="T2" fmla="*/ 26 w 55"/>
                  <a:gd name="T3" fmla="*/ 0 h 42"/>
                  <a:gd name="T4" fmla="*/ 14 w 55"/>
                  <a:gd name="T5" fmla="*/ 0 h 42"/>
                  <a:gd name="T6" fmla="*/ 14 w 55"/>
                  <a:gd name="T7" fmla="*/ 41 h 42"/>
                  <a:gd name="T8" fmla="*/ 40 w 55"/>
                  <a:gd name="T9" fmla="*/ 28 h 42"/>
                  <a:gd name="T10" fmla="*/ 40 w 55"/>
                  <a:gd name="T11" fmla="*/ 0 h 42"/>
                  <a:gd name="T12" fmla="*/ 26 w 55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2">
                    <a:moveTo>
                      <a:pt x="26" y="0"/>
                    </a:moveTo>
                    <a:lnTo>
                      <a:pt x="26" y="0"/>
                    </a:lnTo>
                    <a:lnTo>
                      <a:pt x="14" y="0"/>
                    </a:lnTo>
                    <a:cubicBezTo>
                      <a:pt x="0" y="14"/>
                      <a:pt x="14" y="28"/>
                      <a:pt x="14" y="41"/>
                    </a:cubicBezTo>
                    <a:cubicBezTo>
                      <a:pt x="26" y="41"/>
                      <a:pt x="40" y="41"/>
                      <a:pt x="40" y="28"/>
                    </a:cubicBezTo>
                    <a:cubicBezTo>
                      <a:pt x="54" y="28"/>
                      <a:pt x="54" y="14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5"/>
              <p:cNvSpPr>
                <a:spLocks noChangeArrowheads="1"/>
              </p:cNvSpPr>
              <p:nvPr/>
            </p:nvSpPr>
            <p:spPr bwMode="auto">
              <a:xfrm>
                <a:off x="6759368" y="10976718"/>
                <a:ext cx="351166" cy="246719"/>
              </a:xfrm>
              <a:custGeom>
                <a:avLst/>
                <a:gdLst>
                  <a:gd name="T0" fmla="*/ 14 w 369"/>
                  <a:gd name="T1" fmla="*/ 135 h 259"/>
                  <a:gd name="T2" fmla="*/ 14 w 369"/>
                  <a:gd name="T3" fmla="*/ 135 h 259"/>
                  <a:gd name="T4" fmla="*/ 0 w 369"/>
                  <a:gd name="T5" fmla="*/ 177 h 259"/>
                  <a:gd name="T6" fmla="*/ 41 w 369"/>
                  <a:gd name="T7" fmla="*/ 177 h 259"/>
                  <a:gd name="T8" fmla="*/ 123 w 369"/>
                  <a:gd name="T9" fmla="*/ 109 h 259"/>
                  <a:gd name="T10" fmla="*/ 123 w 369"/>
                  <a:gd name="T11" fmla="*/ 109 h 259"/>
                  <a:gd name="T12" fmla="*/ 135 w 369"/>
                  <a:gd name="T13" fmla="*/ 109 h 259"/>
                  <a:gd name="T14" fmla="*/ 135 w 369"/>
                  <a:gd name="T15" fmla="*/ 109 h 259"/>
                  <a:gd name="T16" fmla="*/ 135 w 369"/>
                  <a:gd name="T17" fmla="*/ 109 h 259"/>
                  <a:gd name="T18" fmla="*/ 135 w 369"/>
                  <a:gd name="T19" fmla="*/ 109 h 259"/>
                  <a:gd name="T20" fmla="*/ 135 w 369"/>
                  <a:gd name="T21" fmla="*/ 109 h 259"/>
                  <a:gd name="T22" fmla="*/ 231 w 369"/>
                  <a:gd name="T23" fmla="*/ 191 h 259"/>
                  <a:gd name="T24" fmla="*/ 231 w 369"/>
                  <a:gd name="T25" fmla="*/ 191 h 259"/>
                  <a:gd name="T26" fmla="*/ 300 w 369"/>
                  <a:gd name="T27" fmla="*/ 258 h 259"/>
                  <a:gd name="T28" fmla="*/ 368 w 369"/>
                  <a:gd name="T29" fmla="*/ 203 h 259"/>
                  <a:gd name="T30" fmla="*/ 204 w 369"/>
                  <a:gd name="T31" fmla="*/ 0 h 259"/>
                  <a:gd name="T32" fmla="*/ 14 w 369"/>
                  <a:gd name="T33" fmla="*/ 13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9" h="259">
                    <a:moveTo>
                      <a:pt x="14" y="135"/>
                    </a:moveTo>
                    <a:lnTo>
                      <a:pt x="14" y="135"/>
                    </a:lnTo>
                    <a:cubicBezTo>
                      <a:pt x="0" y="135"/>
                      <a:pt x="0" y="163"/>
                      <a:pt x="0" y="177"/>
                    </a:cubicBezTo>
                    <a:cubicBezTo>
                      <a:pt x="14" y="177"/>
                      <a:pt x="41" y="177"/>
                      <a:pt x="41" y="177"/>
                    </a:cubicBezTo>
                    <a:cubicBezTo>
                      <a:pt x="55" y="163"/>
                      <a:pt x="109" y="109"/>
                      <a:pt x="123" y="109"/>
                    </a:cubicBezTo>
                    <a:lnTo>
                      <a:pt x="123" y="109"/>
                    </a:lnTo>
                    <a:cubicBezTo>
                      <a:pt x="123" y="109"/>
                      <a:pt x="123" y="109"/>
                      <a:pt x="135" y="109"/>
                    </a:cubicBez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cubicBezTo>
                      <a:pt x="231" y="191"/>
                      <a:pt x="231" y="191"/>
                      <a:pt x="231" y="191"/>
                    </a:cubicBezTo>
                    <a:lnTo>
                      <a:pt x="231" y="191"/>
                    </a:lnTo>
                    <a:cubicBezTo>
                      <a:pt x="300" y="258"/>
                      <a:pt x="300" y="258"/>
                      <a:pt x="300" y="258"/>
                    </a:cubicBezTo>
                    <a:cubicBezTo>
                      <a:pt x="368" y="203"/>
                      <a:pt x="368" y="203"/>
                      <a:pt x="368" y="203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177" y="13"/>
                      <a:pt x="55" y="67"/>
                      <a:pt x="14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26"/>
              <p:cNvSpPr>
                <a:spLocks noChangeArrowheads="1"/>
              </p:cNvSpPr>
              <p:nvPr/>
            </p:nvSpPr>
            <p:spPr bwMode="auto">
              <a:xfrm>
                <a:off x="6629773" y="11001807"/>
                <a:ext cx="438957" cy="426529"/>
              </a:xfrm>
              <a:custGeom>
                <a:avLst/>
                <a:gdLst>
                  <a:gd name="T0" fmla="*/ 259 w 463"/>
                  <a:gd name="T1" fmla="*/ 108 h 450"/>
                  <a:gd name="T2" fmla="*/ 259 w 463"/>
                  <a:gd name="T3" fmla="*/ 108 h 450"/>
                  <a:gd name="T4" fmla="*/ 204 w 463"/>
                  <a:gd name="T5" fmla="*/ 164 h 450"/>
                  <a:gd name="T6" fmla="*/ 122 w 463"/>
                  <a:gd name="T7" fmla="*/ 164 h 450"/>
                  <a:gd name="T8" fmla="*/ 122 w 463"/>
                  <a:gd name="T9" fmla="*/ 94 h 450"/>
                  <a:gd name="T10" fmla="*/ 217 w 463"/>
                  <a:gd name="T11" fmla="*/ 0 h 450"/>
                  <a:gd name="T12" fmla="*/ 150 w 463"/>
                  <a:gd name="T13" fmla="*/ 13 h 450"/>
                  <a:gd name="T14" fmla="*/ 0 w 463"/>
                  <a:gd name="T15" fmla="*/ 218 h 450"/>
                  <a:gd name="T16" fmla="*/ 271 w 463"/>
                  <a:gd name="T17" fmla="*/ 449 h 450"/>
                  <a:gd name="T18" fmla="*/ 286 w 463"/>
                  <a:gd name="T19" fmla="*/ 449 h 450"/>
                  <a:gd name="T20" fmla="*/ 286 w 463"/>
                  <a:gd name="T21" fmla="*/ 449 h 450"/>
                  <a:gd name="T22" fmla="*/ 299 w 463"/>
                  <a:gd name="T23" fmla="*/ 449 h 450"/>
                  <a:gd name="T24" fmla="*/ 313 w 463"/>
                  <a:gd name="T25" fmla="*/ 435 h 450"/>
                  <a:gd name="T26" fmla="*/ 299 w 463"/>
                  <a:gd name="T27" fmla="*/ 422 h 450"/>
                  <a:gd name="T28" fmla="*/ 204 w 463"/>
                  <a:gd name="T29" fmla="*/ 339 h 450"/>
                  <a:gd name="T30" fmla="*/ 204 w 463"/>
                  <a:gd name="T31" fmla="*/ 313 h 450"/>
                  <a:gd name="T32" fmla="*/ 231 w 463"/>
                  <a:gd name="T33" fmla="*/ 313 h 450"/>
                  <a:gd name="T34" fmla="*/ 245 w 463"/>
                  <a:gd name="T35" fmla="*/ 327 h 450"/>
                  <a:gd name="T36" fmla="*/ 245 w 463"/>
                  <a:gd name="T37" fmla="*/ 327 h 450"/>
                  <a:gd name="T38" fmla="*/ 327 w 463"/>
                  <a:gd name="T39" fmla="*/ 395 h 450"/>
                  <a:gd name="T40" fmla="*/ 327 w 463"/>
                  <a:gd name="T41" fmla="*/ 395 h 450"/>
                  <a:gd name="T42" fmla="*/ 340 w 463"/>
                  <a:gd name="T43" fmla="*/ 408 h 450"/>
                  <a:gd name="T44" fmla="*/ 354 w 463"/>
                  <a:gd name="T45" fmla="*/ 408 h 450"/>
                  <a:gd name="T46" fmla="*/ 367 w 463"/>
                  <a:gd name="T47" fmla="*/ 408 h 450"/>
                  <a:gd name="T48" fmla="*/ 367 w 463"/>
                  <a:gd name="T49" fmla="*/ 381 h 450"/>
                  <a:gd name="T50" fmla="*/ 271 w 463"/>
                  <a:gd name="T51" fmla="*/ 299 h 450"/>
                  <a:gd name="T52" fmla="*/ 271 w 463"/>
                  <a:gd name="T53" fmla="*/ 272 h 450"/>
                  <a:gd name="T54" fmla="*/ 286 w 463"/>
                  <a:gd name="T55" fmla="*/ 272 h 450"/>
                  <a:gd name="T56" fmla="*/ 299 w 463"/>
                  <a:gd name="T57" fmla="*/ 285 h 450"/>
                  <a:gd name="T58" fmla="*/ 381 w 463"/>
                  <a:gd name="T59" fmla="*/ 354 h 450"/>
                  <a:gd name="T60" fmla="*/ 381 w 463"/>
                  <a:gd name="T61" fmla="*/ 367 h 450"/>
                  <a:gd name="T62" fmla="*/ 394 w 463"/>
                  <a:gd name="T63" fmla="*/ 367 h 450"/>
                  <a:gd name="T64" fmla="*/ 394 w 463"/>
                  <a:gd name="T65" fmla="*/ 367 h 450"/>
                  <a:gd name="T66" fmla="*/ 394 w 463"/>
                  <a:gd name="T67" fmla="*/ 367 h 450"/>
                  <a:gd name="T68" fmla="*/ 394 w 463"/>
                  <a:gd name="T69" fmla="*/ 367 h 450"/>
                  <a:gd name="T70" fmla="*/ 394 w 463"/>
                  <a:gd name="T71" fmla="*/ 367 h 450"/>
                  <a:gd name="T72" fmla="*/ 408 w 463"/>
                  <a:gd name="T73" fmla="*/ 354 h 450"/>
                  <a:gd name="T74" fmla="*/ 408 w 463"/>
                  <a:gd name="T75" fmla="*/ 327 h 450"/>
                  <a:gd name="T76" fmla="*/ 313 w 463"/>
                  <a:gd name="T77" fmla="*/ 245 h 450"/>
                  <a:gd name="T78" fmla="*/ 313 w 463"/>
                  <a:gd name="T79" fmla="*/ 245 h 450"/>
                  <a:gd name="T80" fmla="*/ 313 w 463"/>
                  <a:gd name="T81" fmla="*/ 245 h 450"/>
                  <a:gd name="T82" fmla="*/ 313 w 463"/>
                  <a:gd name="T83" fmla="*/ 218 h 450"/>
                  <a:gd name="T84" fmla="*/ 327 w 463"/>
                  <a:gd name="T85" fmla="*/ 218 h 450"/>
                  <a:gd name="T86" fmla="*/ 422 w 463"/>
                  <a:gd name="T87" fmla="*/ 299 h 450"/>
                  <a:gd name="T88" fmla="*/ 422 w 463"/>
                  <a:gd name="T89" fmla="*/ 299 h 450"/>
                  <a:gd name="T90" fmla="*/ 436 w 463"/>
                  <a:gd name="T91" fmla="*/ 299 h 450"/>
                  <a:gd name="T92" fmla="*/ 436 w 463"/>
                  <a:gd name="T93" fmla="*/ 299 h 450"/>
                  <a:gd name="T94" fmla="*/ 450 w 463"/>
                  <a:gd name="T95" fmla="*/ 299 h 450"/>
                  <a:gd name="T96" fmla="*/ 450 w 463"/>
                  <a:gd name="T97" fmla="*/ 272 h 450"/>
                  <a:gd name="T98" fmla="*/ 259 w 463"/>
                  <a:gd name="T99" fmla="*/ 10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3" h="450">
                    <a:moveTo>
                      <a:pt x="259" y="108"/>
                    </a:moveTo>
                    <a:lnTo>
                      <a:pt x="259" y="108"/>
                    </a:lnTo>
                    <a:cubicBezTo>
                      <a:pt x="245" y="122"/>
                      <a:pt x="217" y="136"/>
                      <a:pt x="204" y="164"/>
                    </a:cubicBezTo>
                    <a:cubicBezTo>
                      <a:pt x="177" y="190"/>
                      <a:pt x="150" y="190"/>
                      <a:pt x="122" y="164"/>
                    </a:cubicBezTo>
                    <a:cubicBezTo>
                      <a:pt x="96" y="150"/>
                      <a:pt x="108" y="108"/>
                      <a:pt x="122" y="94"/>
                    </a:cubicBezTo>
                    <a:cubicBezTo>
                      <a:pt x="136" y="54"/>
                      <a:pt x="177" y="27"/>
                      <a:pt x="217" y="0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271" y="449"/>
                      <a:pt x="271" y="449"/>
                      <a:pt x="271" y="449"/>
                    </a:cubicBezTo>
                    <a:cubicBezTo>
                      <a:pt x="286" y="449"/>
                      <a:pt x="286" y="449"/>
                      <a:pt x="286" y="449"/>
                    </a:cubicBezTo>
                    <a:lnTo>
                      <a:pt x="286" y="449"/>
                    </a:lnTo>
                    <a:cubicBezTo>
                      <a:pt x="299" y="449"/>
                      <a:pt x="299" y="449"/>
                      <a:pt x="299" y="449"/>
                    </a:cubicBezTo>
                    <a:cubicBezTo>
                      <a:pt x="313" y="435"/>
                      <a:pt x="313" y="435"/>
                      <a:pt x="313" y="435"/>
                    </a:cubicBezTo>
                    <a:cubicBezTo>
                      <a:pt x="313" y="422"/>
                      <a:pt x="313" y="422"/>
                      <a:pt x="299" y="422"/>
                    </a:cubicBezTo>
                    <a:cubicBezTo>
                      <a:pt x="204" y="339"/>
                      <a:pt x="204" y="339"/>
                      <a:pt x="204" y="339"/>
                    </a:cubicBezTo>
                    <a:cubicBezTo>
                      <a:pt x="204" y="339"/>
                      <a:pt x="204" y="327"/>
                      <a:pt x="204" y="313"/>
                    </a:cubicBezTo>
                    <a:cubicBezTo>
                      <a:pt x="217" y="313"/>
                      <a:pt x="217" y="313"/>
                      <a:pt x="231" y="313"/>
                    </a:cubicBezTo>
                    <a:cubicBezTo>
                      <a:pt x="245" y="327"/>
                      <a:pt x="245" y="327"/>
                      <a:pt x="245" y="327"/>
                    </a:cubicBezTo>
                    <a:lnTo>
                      <a:pt x="245" y="327"/>
                    </a:lnTo>
                    <a:cubicBezTo>
                      <a:pt x="327" y="395"/>
                      <a:pt x="327" y="395"/>
                      <a:pt x="327" y="395"/>
                    </a:cubicBezTo>
                    <a:lnTo>
                      <a:pt x="327" y="395"/>
                    </a:lnTo>
                    <a:cubicBezTo>
                      <a:pt x="340" y="408"/>
                      <a:pt x="340" y="408"/>
                      <a:pt x="340" y="408"/>
                    </a:cubicBezTo>
                    <a:cubicBezTo>
                      <a:pt x="340" y="408"/>
                      <a:pt x="340" y="408"/>
                      <a:pt x="354" y="408"/>
                    </a:cubicBezTo>
                    <a:cubicBezTo>
                      <a:pt x="354" y="408"/>
                      <a:pt x="354" y="408"/>
                      <a:pt x="367" y="408"/>
                    </a:cubicBezTo>
                    <a:cubicBezTo>
                      <a:pt x="367" y="395"/>
                      <a:pt x="367" y="381"/>
                      <a:pt x="367" y="381"/>
                    </a:cubicBezTo>
                    <a:cubicBezTo>
                      <a:pt x="271" y="299"/>
                      <a:pt x="271" y="299"/>
                      <a:pt x="271" y="299"/>
                    </a:cubicBezTo>
                    <a:cubicBezTo>
                      <a:pt x="259" y="285"/>
                      <a:pt x="259" y="285"/>
                      <a:pt x="271" y="272"/>
                    </a:cubicBezTo>
                    <a:lnTo>
                      <a:pt x="286" y="272"/>
                    </a:lnTo>
                    <a:cubicBezTo>
                      <a:pt x="299" y="285"/>
                      <a:pt x="299" y="285"/>
                      <a:pt x="299" y="285"/>
                    </a:cubicBezTo>
                    <a:cubicBezTo>
                      <a:pt x="381" y="354"/>
                      <a:pt x="381" y="354"/>
                      <a:pt x="381" y="354"/>
                    </a:cubicBezTo>
                    <a:cubicBezTo>
                      <a:pt x="381" y="367"/>
                      <a:pt x="381" y="367"/>
                      <a:pt x="381" y="367"/>
                    </a:cubicBezTo>
                    <a:cubicBezTo>
                      <a:pt x="394" y="367"/>
                      <a:pt x="394" y="367"/>
                      <a:pt x="394" y="367"/>
                    </a:cubicBez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cubicBezTo>
                      <a:pt x="408" y="367"/>
                      <a:pt x="408" y="354"/>
                      <a:pt x="408" y="354"/>
                    </a:cubicBezTo>
                    <a:cubicBezTo>
                      <a:pt x="422" y="339"/>
                      <a:pt x="422" y="339"/>
                      <a:pt x="408" y="327"/>
                    </a:cubicBezTo>
                    <a:cubicBezTo>
                      <a:pt x="313" y="245"/>
                      <a:pt x="313" y="245"/>
                      <a:pt x="313" y="245"/>
                    </a:cubicBezTo>
                    <a:lnTo>
                      <a:pt x="313" y="245"/>
                    </a:lnTo>
                    <a:lnTo>
                      <a:pt x="313" y="245"/>
                    </a:lnTo>
                    <a:cubicBezTo>
                      <a:pt x="299" y="231"/>
                      <a:pt x="299" y="231"/>
                      <a:pt x="313" y="218"/>
                    </a:cubicBezTo>
                    <a:lnTo>
                      <a:pt x="327" y="218"/>
                    </a:lnTo>
                    <a:cubicBezTo>
                      <a:pt x="422" y="299"/>
                      <a:pt x="422" y="299"/>
                      <a:pt x="422" y="299"/>
                    </a:cubicBezTo>
                    <a:lnTo>
                      <a:pt x="422" y="299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50" y="299"/>
                    </a:lnTo>
                    <a:cubicBezTo>
                      <a:pt x="462" y="285"/>
                      <a:pt x="450" y="272"/>
                      <a:pt x="450" y="272"/>
                    </a:cubicBezTo>
                    <a:lnTo>
                      <a:pt x="259" y="10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27"/>
              <p:cNvSpPr>
                <a:spLocks noChangeArrowheads="1"/>
              </p:cNvSpPr>
              <p:nvPr/>
            </p:nvSpPr>
            <p:spPr bwMode="auto">
              <a:xfrm>
                <a:off x="6759368" y="11390700"/>
                <a:ext cx="54349" cy="50180"/>
              </a:xfrm>
              <a:custGeom>
                <a:avLst/>
                <a:gdLst>
                  <a:gd name="T0" fmla="*/ 27 w 56"/>
                  <a:gd name="T1" fmla="*/ 0 h 55"/>
                  <a:gd name="T2" fmla="*/ 27 w 56"/>
                  <a:gd name="T3" fmla="*/ 0 h 55"/>
                  <a:gd name="T4" fmla="*/ 14 w 56"/>
                  <a:gd name="T5" fmla="*/ 14 h 55"/>
                  <a:gd name="T6" fmla="*/ 14 w 56"/>
                  <a:gd name="T7" fmla="*/ 41 h 55"/>
                  <a:gd name="T8" fmla="*/ 41 w 56"/>
                  <a:gd name="T9" fmla="*/ 41 h 55"/>
                  <a:gd name="T10" fmla="*/ 41 w 56"/>
                  <a:gd name="T11" fmla="*/ 0 h 55"/>
                  <a:gd name="T12" fmla="*/ 27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14" y="0"/>
                      <a:pt x="14" y="14"/>
                    </a:cubicBezTo>
                    <a:cubicBezTo>
                      <a:pt x="0" y="14"/>
                      <a:pt x="14" y="27"/>
                      <a:pt x="14" y="41"/>
                    </a:cubicBezTo>
                    <a:cubicBezTo>
                      <a:pt x="27" y="54"/>
                      <a:pt x="41" y="41"/>
                      <a:pt x="41" y="41"/>
                    </a:cubicBezTo>
                    <a:cubicBezTo>
                      <a:pt x="55" y="27"/>
                      <a:pt x="55" y="14"/>
                      <a:pt x="41" y="0"/>
                    </a:cubicBezTo>
                    <a:cubicBezTo>
                      <a:pt x="41" y="0"/>
                      <a:pt x="41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28"/>
              <p:cNvSpPr>
                <a:spLocks noChangeArrowheads="1"/>
              </p:cNvSpPr>
              <p:nvPr/>
            </p:nvSpPr>
            <p:spPr bwMode="auto">
              <a:xfrm>
                <a:off x="6901508" y="11453424"/>
                <a:ext cx="4181" cy="4184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Group 77"/>
            <p:cNvGrpSpPr/>
            <p:nvPr/>
          </p:nvGrpSpPr>
          <p:grpSpPr>
            <a:xfrm>
              <a:off x="17960356" y="9740260"/>
              <a:ext cx="845450" cy="756950"/>
              <a:chOff x="13222514" y="10847085"/>
              <a:chExt cx="635447" cy="568706"/>
            </a:xfrm>
            <a:solidFill>
              <a:srgbClr val="FFFFFF"/>
            </a:solidFill>
          </p:grpSpPr>
          <p:sp>
            <p:nvSpPr>
              <p:cNvPr id="25" name="Freeform 245"/>
              <p:cNvSpPr>
                <a:spLocks noChangeArrowheads="1"/>
              </p:cNvSpPr>
              <p:nvPr/>
            </p:nvSpPr>
            <p:spPr bwMode="auto">
              <a:xfrm>
                <a:off x="13276865" y="11323795"/>
                <a:ext cx="41805" cy="41816"/>
              </a:xfrm>
              <a:custGeom>
                <a:avLst/>
                <a:gdLst>
                  <a:gd name="T0" fmla="*/ 14 w 42"/>
                  <a:gd name="T1" fmla="*/ 42 h 43"/>
                  <a:gd name="T2" fmla="*/ 14 w 42"/>
                  <a:gd name="T3" fmla="*/ 42 h 43"/>
                  <a:gd name="T4" fmla="*/ 41 w 42"/>
                  <a:gd name="T5" fmla="*/ 28 h 43"/>
                  <a:gd name="T6" fmla="*/ 14 w 42"/>
                  <a:gd name="T7" fmla="*/ 0 h 43"/>
                  <a:gd name="T8" fmla="*/ 0 w 42"/>
                  <a:gd name="T9" fmla="*/ 28 h 43"/>
                  <a:gd name="T10" fmla="*/ 14 w 42"/>
                  <a:gd name="T11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14" y="42"/>
                    </a:moveTo>
                    <a:lnTo>
                      <a:pt x="14" y="42"/>
                    </a:lnTo>
                    <a:cubicBezTo>
                      <a:pt x="28" y="42"/>
                      <a:pt x="41" y="42"/>
                      <a:pt x="41" y="28"/>
                    </a:cubicBezTo>
                    <a:cubicBezTo>
                      <a:pt x="41" y="15"/>
                      <a:pt x="28" y="0"/>
                      <a:pt x="14" y="0"/>
                    </a:cubicBezTo>
                    <a:cubicBezTo>
                      <a:pt x="14" y="0"/>
                      <a:pt x="0" y="15"/>
                      <a:pt x="0" y="28"/>
                    </a:cubicBezTo>
                    <a:cubicBezTo>
                      <a:pt x="0" y="42"/>
                      <a:pt x="14" y="42"/>
                      <a:pt x="14" y="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46"/>
              <p:cNvSpPr>
                <a:spLocks noChangeArrowheads="1"/>
              </p:cNvSpPr>
              <p:nvPr/>
            </p:nvSpPr>
            <p:spPr bwMode="auto">
              <a:xfrm>
                <a:off x="13222514" y="11068713"/>
                <a:ext cx="167223" cy="347078"/>
              </a:xfrm>
              <a:custGeom>
                <a:avLst/>
                <a:gdLst>
                  <a:gd name="T0" fmla="*/ 0 w 177"/>
                  <a:gd name="T1" fmla="*/ 367 h 368"/>
                  <a:gd name="T2" fmla="*/ 0 w 177"/>
                  <a:gd name="T3" fmla="*/ 367 h 368"/>
                  <a:gd name="T4" fmla="*/ 176 w 177"/>
                  <a:gd name="T5" fmla="*/ 367 h 368"/>
                  <a:gd name="T6" fmla="*/ 176 w 177"/>
                  <a:gd name="T7" fmla="*/ 0 h 368"/>
                  <a:gd name="T8" fmla="*/ 0 w 177"/>
                  <a:gd name="T9" fmla="*/ 0 h 368"/>
                  <a:gd name="T10" fmla="*/ 0 w 177"/>
                  <a:gd name="T11" fmla="*/ 367 h 368"/>
                  <a:gd name="T12" fmla="*/ 95 w 177"/>
                  <a:gd name="T13" fmla="*/ 26 h 368"/>
                  <a:gd name="T14" fmla="*/ 95 w 177"/>
                  <a:gd name="T15" fmla="*/ 26 h 368"/>
                  <a:gd name="T16" fmla="*/ 122 w 177"/>
                  <a:gd name="T17" fmla="*/ 26 h 368"/>
                  <a:gd name="T18" fmla="*/ 122 w 177"/>
                  <a:gd name="T19" fmla="*/ 231 h 368"/>
                  <a:gd name="T20" fmla="*/ 95 w 177"/>
                  <a:gd name="T21" fmla="*/ 231 h 368"/>
                  <a:gd name="T22" fmla="*/ 95 w 177"/>
                  <a:gd name="T23" fmla="*/ 26 h 368"/>
                  <a:gd name="T24" fmla="*/ 68 w 177"/>
                  <a:gd name="T25" fmla="*/ 245 h 368"/>
                  <a:gd name="T26" fmla="*/ 68 w 177"/>
                  <a:gd name="T27" fmla="*/ 245 h 368"/>
                  <a:gd name="T28" fmla="*/ 122 w 177"/>
                  <a:gd name="T29" fmla="*/ 299 h 368"/>
                  <a:gd name="T30" fmla="*/ 68 w 177"/>
                  <a:gd name="T31" fmla="*/ 340 h 368"/>
                  <a:gd name="T32" fmla="*/ 27 w 177"/>
                  <a:gd name="T33" fmla="*/ 299 h 368"/>
                  <a:gd name="T34" fmla="*/ 68 w 177"/>
                  <a:gd name="T35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" h="368">
                    <a:moveTo>
                      <a:pt x="0" y="367"/>
                    </a:moveTo>
                    <a:lnTo>
                      <a:pt x="0" y="367"/>
                    </a:ln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67"/>
                    </a:lnTo>
                    <a:close/>
                    <a:moveTo>
                      <a:pt x="95" y="26"/>
                    </a:moveTo>
                    <a:lnTo>
                      <a:pt x="95" y="26"/>
                    </a:lnTo>
                    <a:cubicBezTo>
                      <a:pt x="122" y="26"/>
                      <a:pt x="122" y="26"/>
                      <a:pt x="122" y="26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95" y="231"/>
                      <a:pt x="95" y="231"/>
                      <a:pt x="95" y="231"/>
                    </a:cubicBezTo>
                    <a:lnTo>
                      <a:pt x="95" y="26"/>
                    </a:lnTo>
                    <a:close/>
                    <a:moveTo>
                      <a:pt x="68" y="245"/>
                    </a:moveTo>
                    <a:lnTo>
                      <a:pt x="68" y="245"/>
                    </a:lnTo>
                    <a:cubicBezTo>
                      <a:pt x="95" y="245"/>
                      <a:pt x="122" y="271"/>
                      <a:pt x="122" y="299"/>
                    </a:cubicBezTo>
                    <a:cubicBezTo>
                      <a:pt x="122" y="327"/>
                      <a:pt x="95" y="340"/>
                      <a:pt x="68" y="340"/>
                    </a:cubicBezTo>
                    <a:cubicBezTo>
                      <a:pt x="41" y="340"/>
                      <a:pt x="27" y="327"/>
                      <a:pt x="27" y="299"/>
                    </a:cubicBezTo>
                    <a:cubicBezTo>
                      <a:pt x="27" y="271"/>
                      <a:pt x="41" y="245"/>
                      <a:pt x="68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47"/>
              <p:cNvSpPr>
                <a:spLocks noChangeArrowheads="1"/>
              </p:cNvSpPr>
              <p:nvPr/>
            </p:nvSpPr>
            <p:spPr bwMode="auto">
              <a:xfrm>
                <a:off x="13419004" y="10847085"/>
                <a:ext cx="438957" cy="518524"/>
              </a:xfrm>
              <a:custGeom>
                <a:avLst/>
                <a:gdLst>
                  <a:gd name="T0" fmla="*/ 436 w 464"/>
                  <a:gd name="T1" fmla="*/ 300 h 546"/>
                  <a:gd name="T2" fmla="*/ 436 w 464"/>
                  <a:gd name="T3" fmla="*/ 300 h 546"/>
                  <a:gd name="T4" fmla="*/ 463 w 464"/>
                  <a:gd name="T5" fmla="*/ 258 h 546"/>
                  <a:gd name="T6" fmla="*/ 408 w 464"/>
                  <a:gd name="T7" fmla="*/ 218 h 546"/>
                  <a:gd name="T8" fmla="*/ 314 w 464"/>
                  <a:gd name="T9" fmla="*/ 218 h 546"/>
                  <a:gd name="T10" fmla="*/ 394 w 464"/>
                  <a:gd name="T11" fmla="*/ 95 h 546"/>
                  <a:gd name="T12" fmla="*/ 382 w 464"/>
                  <a:gd name="T13" fmla="*/ 27 h 546"/>
                  <a:gd name="T14" fmla="*/ 326 w 464"/>
                  <a:gd name="T15" fmla="*/ 0 h 546"/>
                  <a:gd name="T16" fmla="*/ 326 w 464"/>
                  <a:gd name="T17" fmla="*/ 0 h 546"/>
                  <a:gd name="T18" fmla="*/ 326 w 464"/>
                  <a:gd name="T19" fmla="*/ 0 h 546"/>
                  <a:gd name="T20" fmla="*/ 218 w 464"/>
                  <a:gd name="T21" fmla="*/ 123 h 546"/>
                  <a:gd name="T22" fmla="*/ 41 w 464"/>
                  <a:gd name="T23" fmla="*/ 272 h 546"/>
                  <a:gd name="T24" fmla="*/ 0 w 464"/>
                  <a:gd name="T25" fmla="*/ 272 h 546"/>
                  <a:gd name="T26" fmla="*/ 0 w 464"/>
                  <a:gd name="T27" fmla="*/ 518 h 546"/>
                  <a:gd name="T28" fmla="*/ 0 w 464"/>
                  <a:gd name="T29" fmla="*/ 518 h 546"/>
                  <a:gd name="T30" fmla="*/ 14 w 464"/>
                  <a:gd name="T31" fmla="*/ 518 h 546"/>
                  <a:gd name="T32" fmla="*/ 81 w 464"/>
                  <a:gd name="T33" fmla="*/ 531 h 546"/>
                  <a:gd name="T34" fmla="*/ 135 w 464"/>
                  <a:gd name="T35" fmla="*/ 545 h 546"/>
                  <a:gd name="T36" fmla="*/ 231 w 464"/>
                  <a:gd name="T37" fmla="*/ 531 h 546"/>
                  <a:gd name="T38" fmla="*/ 368 w 464"/>
                  <a:gd name="T39" fmla="*/ 531 h 546"/>
                  <a:gd name="T40" fmla="*/ 408 w 464"/>
                  <a:gd name="T41" fmla="*/ 491 h 546"/>
                  <a:gd name="T42" fmla="*/ 394 w 464"/>
                  <a:gd name="T43" fmla="*/ 449 h 546"/>
                  <a:gd name="T44" fmla="*/ 394 w 464"/>
                  <a:gd name="T45" fmla="*/ 449 h 546"/>
                  <a:gd name="T46" fmla="*/ 449 w 464"/>
                  <a:gd name="T47" fmla="*/ 409 h 546"/>
                  <a:gd name="T48" fmla="*/ 422 w 464"/>
                  <a:gd name="T49" fmla="*/ 382 h 546"/>
                  <a:gd name="T50" fmla="*/ 463 w 464"/>
                  <a:gd name="T51" fmla="*/ 328 h 546"/>
                  <a:gd name="T52" fmla="*/ 436 w 464"/>
                  <a:gd name="T53" fmla="*/ 300 h 546"/>
                  <a:gd name="T54" fmla="*/ 204 w 464"/>
                  <a:gd name="T55" fmla="*/ 204 h 546"/>
                  <a:gd name="T56" fmla="*/ 204 w 464"/>
                  <a:gd name="T57" fmla="*/ 204 h 546"/>
                  <a:gd name="T58" fmla="*/ 123 w 464"/>
                  <a:gd name="T59" fmla="*/ 300 h 546"/>
                  <a:gd name="T60" fmla="*/ 109 w 464"/>
                  <a:gd name="T61" fmla="*/ 314 h 546"/>
                  <a:gd name="T62" fmla="*/ 109 w 464"/>
                  <a:gd name="T63" fmla="*/ 314 h 546"/>
                  <a:gd name="T64" fmla="*/ 95 w 464"/>
                  <a:gd name="T65" fmla="*/ 286 h 546"/>
                  <a:gd name="T66" fmla="*/ 191 w 464"/>
                  <a:gd name="T67" fmla="*/ 191 h 546"/>
                  <a:gd name="T68" fmla="*/ 218 w 464"/>
                  <a:gd name="T69" fmla="*/ 191 h 546"/>
                  <a:gd name="T70" fmla="*/ 204 w 464"/>
                  <a:gd name="T71" fmla="*/ 20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4" h="546">
                    <a:moveTo>
                      <a:pt x="436" y="300"/>
                    </a:moveTo>
                    <a:lnTo>
                      <a:pt x="436" y="300"/>
                    </a:lnTo>
                    <a:cubicBezTo>
                      <a:pt x="449" y="286"/>
                      <a:pt x="463" y="272"/>
                      <a:pt x="463" y="258"/>
                    </a:cubicBezTo>
                    <a:cubicBezTo>
                      <a:pt x="463" y="232"/>
                      <a:pt x="436" y="218"/>
                      <a:pt x="408" y="218"/>
                    </a:cubicBezTo>
                    <a:cubicBezTo>
                      <a:pt x="314" y="218"/>
                      <a:pt x="314" y="218"/>
                      <a:pt x="314" y="218"/>
                    </a:cubicBezTo>
                    <a:cubicBezTo>
                      <a:pt x="340" y="191"/>
                      <a:pt x="382" y="150"/>
                      <a:pt x="394" y="95"/>
                    </a:cubicBezTo>
                    <a:cubicBezTo>
                      <a:pt x="394" y="69"/>
                      <a:pt x="394" y="41"/>
                      <a:pt x="382" y="27"/>
                    </a:cubicBezTo>
                    <a:cubicBezTo>
                      <a:pt x="368" y="0"/>
                      <a:pt x="326" y="0"/>
                      <a:pt x="326" y="0"/>
                    </a:cubicBezTo>
                    <a:lnTo>
                      <a:pt x="326" y="0"/>
                    </a:lnTo>
                    <a:lnTo>
                      <a:pt x="326" y="0"/>
                    </a:lnTo>
                    <a:cubicBezTo>
                      <a:pt x="326" y="27"/>
                      <a:pt x="314" y="69"/>
                      <a:pt x="218" y="123"/>
                    </a:cubicBezTo>
                    <a:cubicBezTo>
                      <a:pt x="123" y="191"/>
                      <a:pt x="55" y="258"/>
                      <a:pt x="41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518"/>
                      <a:pt x="0" y="518"/>
                      <a:pt x="0" y="518"/>
                    </a:cubicBezTo>
                    <a:lnTo>
                      <a:pt x="0" y="518"/>
                    </a:lnTo>
                    <a:cubicBezTo>
                      <a:pt x="0" y="518"/>
                      <a:pt x="0" y="518"/>
                      <a:pt x="14" y="518"/>
                    </a:cubicBezTo>
                    <a:cubicBezTo>
                      <a:pt x="27" y="518"/>
                      <a:pt x="55" y="518"/>
                      <a:pt x="81" y="531"/>
                    </a:cubicBezTo>
                    <a:cubicBezTo>
                      <a:pt x="95" y="531"/>
                      <a:pt x="109" y="545"/>
                      <a:pt x="135" y="545"/>
                    </a:cubicBezTo>
                    <a:cubicBezTo>
                      <a:pt x="177" y="545"/>
                      <a:pt x="231" y="531"/>
                      <a:pt x="231" y="531"/>
                    </a:cubicBezTo>
                    <a:cubicBezTo>
                      <a:pt x="368" y="531"/>
                      <a:pt x="368" y="531"/>
                      <a:pt x="368" y="531"/>
                    </a:cubicBezTo>
                    <a:cubicBezTo>
                      <a:pt x="394" y="531"/>
                      <a:pt x="408" y="518"/>
                      <a:pt x="408" y="491"/>
                    </a:cubicBezTo>
                    <a:cubicBezTo>
                      <a:pt x="408" y="477"/>
                      <a:pt x="408" y="463"/>
                      <a:pt x="394" y="449"/>
                    </a:cubicBezTo>
                    <a:lnTo>
                      <a:pt x="394" y="449"/>
                    </a:lnTo>
                    <a:cubicBezTo>
                      <a:pt x="422" y="449"/>
                      <a:pt x="449" y="436"/>
                      <a:pt x="449" y="409"/>
                    </a:cubicBezTo>
                    <a:cubicBezTo>
                      <a:pt x="449" y="395"/>
                      <a:pt x="436" y="382"/>
                      <a:pt x="422" y="382"/>
                    </a:cubicBezTo>
                    <a:cubicBezTo>
                      <a:pt x="449" y="368"/>
                      <a:pt x="463" y="354"/>
                      <a:pt x="463" y="328"/>
                    </a:cubicBezTo>
                    <a:cubicBezTo>
                      <a:pt x="463" y="314"/>
                      <a:pt x="449" y="300"/>
                      <a:pt x="436" y="300"/>
                    </a:cubicBezTo>
                    <a:close/>
                    <a:moveTo>
                      <a:pt x="204" y="204"/>
                    </a:moveTo>
                    <a:lnTo>
                      <a:pt x="204" y="204"/>
                    </a:lnTo>
                    <a:cubicBezTo>
                      <a:pt x="163" y="246"/>
                      <a:pt x="123" y="300"/>
                      <a:pt x="123" y="300"/>
                    </a:cubicBezTo>
                    <a:cubicBezTo>
                      <a:pt x="123" y="314"/>
                      <a:pt x="123" y="314"/>
                      <a:pt x="109" y="314"/>
                    </a:cubicBezTo>
                    <a:lnTo>
                      <a:pt x="109" y="314"/>
                    </a:lnTo>
                    <a:cubicBezTo>
                      <a:pt x="95" y="300"/>
                      <a:pt x="95" y="300"/>
                      <a:pt x="95" y="286"/>
                    </a:cubicBezTo>
                    <a:cubicBezTo>
                      <a:pt x="95" y="286"/>
                      <a:pt x="135" y="218"/>
                      <a:pt x="191" y="191"/>
                    </a:cubicBezTo>
                    <a:cubicBezTo>
                      <a:pt x="204" y="177"/>
                      <a:pt x="218" y="191"/>
                      <a:pt x="218" y="191"/>
                    </a:cubicBezTo>
                    <a:cubicBezTo>
                      <a:pt x="218" y="204"/>
                      <a:pt x="218" y="204"/>
                      <a:pt x="204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81"/>
            <p:cNvGrpSpPr/>
            <p:nvPr/>
          </p:nvGrpSpPr>
          <p:grpSpPr>
            <a:xfrm>
              <a:off x="22833930" y="9704084"/>
              <a:ext cx="823198" cy="829298"/>
              <a:chOff x="15935700" y="10788544"/>
              <a:chExt cx="618722" cy="623064"/>
            </a:xfrm>
            <a:solidFill>
              <a:srgbClr val="FFFFFF"/>
            </a:solidFill>
          </p:grpSpPr>
          <p:sp>
            <p:nvSpPr>
              <p:cNvPr id="23" name="Freeform 584"/>
              <p:cNvSpPr>
                <a:spLocks noChangeArrowheads="1"/>
              </p:cNvSpPr>
              <p:nvPr/>
            </p:nvSpPr>
            <p:spPr bwMode="auto">
              <a:xfrm>
                <a:off x="15935700" y="10788544"/>
                <a:ext cx="618722" cy="623064"/>
              </a:xfrm>
              <a:custGeom>
                <a:avLst/>
                <a:gdLst>
                  <a:gd name="T0" fmla="*/ 641 w 654"/>
                  <a:gd name="T1" fmla="*/ 258 h 655"/>
                  <a:gd name="T2" fmla="*/ 341 w 654"/>
                  <a:gd name="T3" fmla="*/ 13 h 655"/>
                  <a:gd name="T4" fmla="*/ 68 w 654"/>
                  <a:gd name="T5" fmla="*/ 258 h 655"/>
                  <a:gd name="T6" fmla="*/ 0 w 654"/>
                  <a:gd name="T7" fmla="*/ 258 h 655"/>
                  <a:gd name="T8" fmla="*/ 0 w 654"/>
                  <a:gd name="T9" fmla="*/ 654 h 655"/>
                  <a:gd name="T10" fmla="*/ 653 w 654"/>
                  <a:gd name="T11" fmla="*/ 654 h 655"/>
                  <a:gd name="T12" fmla="*/ 641 w 654"/>
                  <a:gd name="T13" fmla="*/ 258 h 655"/>
                  <a:gd name="T14" fmla="*/ 327 w 654"/>
                  <a:gd name="T15" fmla="*/ 55 h 655"/>
                  <a:gd name="T16" fmla="*/ 122 w 654"/>
                  <a:gd name="T17" fmla="*/ 258 h 655"/>
                  <a:gd name="T18" fmla="*/ 96 w 654"/>
                  <a:gd name="T19" fmla="*/ 558 h 655"/>
                  <a:gd name="T20" fmla="*/ 54 w 654"/>
                  <a:gd name="T21" fmla="*/ 545 h 655"/>
                  <a:gd name="T22" fmla="*/ 110 w 654"/>
                  <a:gd name="T23" fmla="*/ 545 h 655"/>
                  <a:gd name="T24" fmla="*/ 110 w 654"/>
                  <a:gd name="T25" fmla="*/ 477 h 655"/>
                  <a:gd name="T26" fmla="*/ 122 w 654"/>
                  <a:gd name="T27" fmla="*/ 381 h 655"/>
                  <a:gd name="T28" fmla="*/ 150 w 654"/>
                  <a:gd name="T29" fmla="*/ 409 h 655"/>
                  <a:gd name="T30" fmla="*/ 82 w 654"/>
                  <a:gd name="T31" fmla="*/ 422 h 655"/>
                  <a:gd name="T32" fmla="*/ 164 w 654"/>
                  <a:gd name="T33" fmla="*/ 504 h 655"/>
                  <a:gd name="T34" fmla="*/ 313 w 654"/>
                  <a:gd name="T35" fmla="*/ 558 h 655"/>
                  <a:gd name="T36" fmla="*/ 287 w 654"/>
                  <a:gd name="T37" fmla="*/ 504 h 655"/>
                  <a:gd name="T38" fmla="*/ 205 w 654"/>
                  <a:gd name="T39" fmla="*/ 558 h 655"/>
                  <a:gd name="T40" fmla="*/ 245 w 654"/>
                  <a:gd name="T41" fmla="*/ 381 h 655"/>
                  <a:gd name="T42" fmla="*/ 341 w 654"/>
                  <a:gd name="T43" fmla="*/ 558 h 655"/>
                  <a:gd name="T44" fmla="*/ 462 w 654"/>
                  <a:gd name="T45" fmla="*/ 558 h 655"/>
                  <a:gd name="T46" fmla="*/ 368 w 654"/>
                  <a:gd name="T47" fmla="*/ 558 h 655"/>
                  <a:gd name="T48" fmla="*/ 382 w 654"/>
                  <a:gd name="T49" fmla="*/ 381 h 655"/>
                  <a:gd name="T50" fmla="*/ 462 w 654"/>
                  <a:gd name="T51" fmla="*/ 545 h 655"/>
                  <a:gd name="T52" fmla="*/ 585 w 654"/>
                  <a:gd name="T53" fmla="*/ 558 h 655"/>
                  <a:gd name="T54" fmla="*/ 490 w 654"/>
                  <a:gd name="T55" fmla="*/ 558 h 655"/>
                  <a:gd name="T56" fmla="*/ 585 w 654"/>
                  <a:gd name="T57" fmla="*/ 381 h 655"/>
                  <a:gd name="T58" fmla="*/ 518 w 654"/>
                  <a:gd name="T59" fmla="*/ 395 h 655"/>
                  <a:gd name="T60" fmla="*/ 585 w 654"/>
                  <a:gd name="T61" fmla="*/ 449 h 655"/>
                  <a:gd name="T62" fmla="*/ 518 w 654"/>
                  <a:gd name="T63" fmla="*/ 477 h 655"/>
                  <a:gd name="T64" fmla="*/ 585 w 654"/>
                  <a:gd name="T65" fmla="*/ 5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54" h="655">
                    <a:moveTo>
                      <a:pt x="641" y="258"/>
                    </a:moveTo>
                    <a:lnTo>
                      <a:pt x="641" y="258"/>
                    </a:lnTo>
                    <a:cubicBezTo>
                      <a:pt x="585" y="258"/>
                      <a:pt x="585" y="258"/>
                      <a:pt x="585" y="258"/>
                    </a:cubicBezTo>
                    <a:cubicBezTo>
                      <a:pt x="341" y="13"/>
                      <a:pt x="341" y="13"/>
                      <a:pt x="341" y="13"/>
                    </a:cubicBezTo>
                    <a:cubicBezTo>
                      <a:pt x="327" y="0"/>
                      <a:pt x="313" y="0"/>
                      <a:pt x="313" y="13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0" y="258"/>
                      <a:pt x="0" y="258"/>
                      <a:pt x="0" y="258"/>
                    </a:cubicBezTo>
                    <a:lnTo>
                      <a:pt x="0" y="258"/>
                    </a:lnTo>
                    <a:cubicBezTo>
                      <a:pt x="0" y="654"/>
                      <a:pt x="0" y="654"/>
                      <a:pt x="0" y="654"/>
                    </a:cubicBezTo>
                    <a:lnTo>
                      <a:pt x="0" y="654"/>
                    </a:lnTo>
                    <a:cubicBezTo>
                      <a:pt x="641" y="654"/>
                      <a:pt x="641" y="654"/>
                      <a:pt x="641" y="654"/>
                    </a:cubicBezTo>
                    <a:cubicBezTo>
                      <a:pt x="653" y="654"/>
                      <a:pt x="653" y="654"/>
                      <a:pt x="653" y="654"/>
                    </a:cubicBezTo>
                    <a:cubicBezTo>
                      <a:pt x="653" y="258"/>
                      <a:pt x="653" y="258"/>
                      <a:pt x="653" y="258"/>
                    </a:cubicBezTo>
                    <a:cubicBezTo>
                      <a:pt x="653" y="258"/>
                      <a:pt x="653" y="258"/>
                      <a:pt x="641" y="258"/>
                    </a:cubicBezTo>
                    <a:close/>
                    <a:moveTo>
                      <a:pt x="327" y="55"/>
                    </a:moveTo>
                    <a:lnTo>
                      <a:pt x="327" y="55"/>
                    </a:lnTo>
                    <a:cubicBezTo>
                      <a:pt x="518" y="258"/>
                      <a:pt x="518" y="258"/>
                      <a:pt x="518" y="258"/>
                    </a:cubicBezTo>
                    <a:cubicBezTo>
                      <a:pt x="122" y="258"/>
                      <a:pt x="122" y="258"/>
                      <a:pt x="122" y="258"/>
                    </a:cubicBezTo>
                    <a:lnTo>
                      <a:pt x="327" y="55"/>
                    </a:lnTo>
                    <a:close/>
                    <a:moveTo>
                      <a:pt x="96" y="558"/>
                    </a:moveTo>
                    <a:lnTo>
                      <a:pt x="96" y="558"/>
                    </a:lnTo>
                    <a:cubicBezTo>
                      <a:pt x="82" y="558"/>
                      <a:pt x="68" y="558"/>
                      <a:pt x="54" y="545"/>
                    </a:cubicBezTo>
                    <a:cubicBezTo>
                      <a:pt x="68" y="531"/>
                      <a:pt x="68" y="531"/>
                      <a:pt x="68" y="531"/>
                    </a:cubicBezTo>
                    <a:cubicBezTo>
                      <a:pt x="68" y="531"/>
                      <a:pt x="82" y="545"/>
                      <a:pt x="110" y="545"/>
                    </a:cubicBezTo>
                    <a:cubicBezTo>
                      <a:pt x="122" y="545"/>
                      <a:pt x="136" y="531"/>
                      <a:pt x="136" y="517"/>
                    </a:cubicBezTo>
                    <a:cubicBezTo>
                      <a:pt x="136" y="489"/>
                      <a:pt x="136" y="489"/>
                      <a:pt x="110" y="477"/>
                    </a:cubicBezTo>
                    <a:cubicBezTo>
                      <a:pt x="82" y="463"/>
                      <a:pt x="54" y="449"/>
                      <a:pt x="54" y="422"/>
                    </a:cubicBezTo>
                    <a:cubicBezTo>
                      <a:pt x="54" y="395"/>
                      <a:pt x="82" y="381"/>
                      <a:pt x="122" y="381"/>
                    </a:cubicBezTo>
                    <a:cubicBezTo>
                      <a:pt x="136" y="381"/>
                      <a:pt x="150" y="381"/>
                      <a:pt x="164" y="381"/>
                    </a:cubicBezTo>
                    <a:cubicBezTo>
                      <a:pt x="150" y="409"/>
                      <a:pt x="150" y="409"/>
                      <a:pt x="150" y="409"/>
                    </a:cubicBezTo>
                    <a:cubicBezTo>
                      <a:pt x="150" y="395"/>
                      <a:pt x="136" y="395"/>
                      <a:pt x="122" y="395"/>
                    </a:cubicBezTo>
                    <a:cubicBezTo>
                      <a:pt x="96" y="395"/>
                      <a:pt x="82" y="409"/>
                      <a:pt x="82" y="422"/>
                    </a:cubicBezTo>
                    <a:cubicBezTo>
                      <a:pt x="82" y="435"/>
                      <a:pt x="96" y="449"/>
                      <a:pt x="122" y="449"/>
                    </a:cubicBezTo>
                    <a:cubicBezTo>
                      <a:pt x="150" y="463"/>
                      <a:pt x="164" y="477"/>
                      <a:pt x="164" y="504"/>
                    </a:cubicBezTo>
                    <a:cubicBezTo>
                      <a:pt x="164" y="531"/>
                      <a:pt x="150" y="558"/>
                      <a:pt x="96" y="558"/>
                    </a:cubicBezTo>
                    <a:close/>
                    <a:moveTo>
                      <a:pt x="313" y="558"/>
                    </a:moveTo>
                    <a:lnTo>
                      <a:pt x="313" y="558"/>
                    </a:lnTo>
                    <a:cubicBezTo>
                      <a:pt x="287" y="504"/>
                      <a:pt x="287" y="504"/>
                      <a:pt x="287" y="504"/>
                    </a:cubicBezTo>
                    <a:cubicBezTo>
                      <a:pt x="231" y="504"/>
                      <a:pt x="231" y="504"/>
                      <a:pt x="231" y="504"/>
                    </a:cubicBezTo>
                    <a:cubicBezTo>
                      <a:pt x="205" y="558"/>
                      <a:pt x="205" y="558"/>
                      <a:pt x="205" y="558"/>
                    </a:cubicBezTo>
                    <a:cubicBezTo>
                      <a:pt x="177" y="558"/>
                      <a:pt x="177" y="558"/>
                      <a:pt x="177" y="558"/>
                    </a:cubicBezTo>
                    <a:cubicBezTo>
                      <a:pt x="245" y="381"/>
                      <a:pt x="245" y="381"/>
                      <a:pt x="245" y="381"/>
                    </a:cubicBezTo>
                    <a:cubicBezTo>
                      <a:pt x="273" y="381"/>
                      <a:pt x="273" y="381"/>
                      <a:pt x="273" y="381"/>
                    </a:cubicBezTo>
                    <a:cubicBezTo>
                      <a:pt x="341" y="558"/>
                      <a:pt x="341" y="558"/>
                      <a:pt x="341" y="558"/>
                    </a:cubicBezTo>
                    <a:lnTo>
                      <a:pt x="313" y="558"/>
                    </a:lnTo>
                    <a:close/>
                    <a:moveTo>
                      <a:pt x="462" y="558"/>
                    </a:moveTo>
                    <a:lnTo>
                      <a:pt x="462" y="558"/>
                    </a:lnTo>
                    <a:cubicBezTo>
                      <a:pt x="368" y="558"/>
                      <a:pt x="368" y="558"/>
                      <a:pt x="368" y="558"/>
                    </a:cubicBezTo>
                    <a:cubicBezTo>
                      <a:pt x="368" y="381"/>
                      <a:pt x="368" y="381"/>
                      <a:pt x="368" y="381"/>
                    </a:cubicBezTo>
                    <a:cubicBezTo>
                      <a:pt x="382" y="381"/>
                      <a:pt x="382" y="381"/>
                      <a:pt x="382" y="381"/>
                    </a:cubicBezTo>
                    <a:cubicBezTo>
                      <a:pt x="382" y="545"/>
                      <a:pt x="382" y="545"/>
                      <a:pt x="382" y="545"/>
                    </a:cubicBezTo>
                    <a:cubicBezTo>
                      <a:pt x="462" y="545"/>
                      <a:pt x="462" y="545"/>
                      <a:pt x="462" y="545"/>
                    </a:cubicBezTo>
                    <a:lnTo>
                      <a:pt x="462" y="558"/>
                    </a:lnTo>
                    <a:close/>
                    <a:moveTo>
                      <a:pt x="585" y="558"/>
                    </a:moveTo>
                    <a:lnTo>
                      <a:pt x="585" y="558"/>
                    </a:lnTo>
                    <a:cubicBezTo>
                      <a:pt x="490" y="558"/>
                      <a:pt x="490" y="558"/>
                      <a:pt x="490" y="558"/>
                    </a:cubicBezTo>
                    <a:cubicBezTo>
                      <a:pt x="490" y="381"/>
                      <a:pt x="490" y="381"/>
                      <a:pt x="490" y="381"/>
                    </a:cubicBezTo>
                    <a:cubicBezTo>
                      <a:pt x="585" y="381"/>
                      <a:pt x="585" y="381"/>
                      <a:pt x="585" y="381"/>
                    </a:cubicBezTo>
                    <a:cubicBezTo>
                      <a:pt x="585" y="395"/>
                      <a:pt x="585" y="395"/>
                      <a:pt x="585" y="395"/>
                    </a:cubicBezTo>
                    <a:cubicBezTo>
                      <a:pt x="518" y="395"/>
                      <a:pt x="518" y="395"/>
                      <a:pt x="518" y="395"/>
                    </a:cubicBezTo>
                    <a:cubicBezTo>
                      <a:pt x="518" y="449"/>
                      <a:pt x="518" y="449"/>
                      <a:pt x="518" y="449"/>
                    </a:cubicBezTo>
                    <a:cubicBezTo>
                      <a:pt x="585" y="449"/>
                      <a:pt x="585" y="449"/>
                      <a:pt x="585" y="449"/>
                    </a:cubicBezTo>
                    <a:cubicBezTo>
                      <a:pt x="585" y="477"/>
                      <a:pt x="585" y="477"/>
                      <a:pt x="585" y="477"/>
                    </a:cubicBezTo>
                    <a:cubicBezTo>
                      <a:pt x="518" y="477"/>
                      <a:pt x="518" y="477"/>
                      <a:pt x="518" y="477"/>
                    </a:cubicBezTo>
                    <a:cubicBezTo>
                      <a:pt x="518" y="545"/>
                      <a:pt x="518" y="545"/>
                      <a:pt x="518" y="545"/>
                    </a:cubicBezTo>
                    <a:cubicBezTo>
                      <a:pt x="585" y="545"/>
                      <a:pt x="585" y="545"/>
                      <a:pt x="585" y="545"/>
                    </a:cubicBezTo>
                    <a:lnTo>
                      <a:pt x="585" y="5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585"/>
              <p:cNvSpPr>
                <a:spLocks noChangeArrowheads="1"/>
              </p:cNvSpPr>
              <p:nvPr/>
            </p:nvSpPr>
            <p:spPr bwMode="auto">
              <a:xfrm>
                <a:off x="16153089" y="11160709"/>
                <a:ext cx="54346" cy="79454"/>
              </a:xfrm>
              <a:custGeom>
                <a:avLst/>
                <a:gdLst>
                  <a:gd name="T0" fmla="*/ 28 w 57"/>
                  <a:gd name="T1" fmla="*/ 0 h 83"/>
                  <a:gd name="T2" fmla="*/ 28 w 57"/>
                  <a:gd name="T3" fmla="*/ 0 h 83"/>
                  <a:gd name="T4" fmla="*/ 28 w 57"/>
                  <a:gd name="T5" fmla="*/ 0 h 83"/>
                  <a:gd name="T6" fmla="*/ 14 w 57"/>
                  <a:gd name="T7" fmla="*/ 40 h 83"/>
                  <a:gd name="T8" fmla="*/ 0 w 57"/>
                  <a:gd name="T9" fmla="*/ 82 h 83"/>
                  <a:gd name="T10" fmla="*/ 56 w 57"/>
                  <a:gd name="T11" fmla="*/ 82 h 83"/>
                  <a:gd name="T12" fmla="*/ 42 w 57"/>
                  <a:gd name="T13" fmla="*/ 40 h 83"/>
                  <a:gd name="T14" fmla="*/ 28 w 5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3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28" y="14"/>
                      <a:pt x="28" y="27"/>
                      <a:pt x="14" y="4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28" y="27"/>
                      <a:pt x="28" y="14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290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3" name="矩形 52"/>
          <p:cNvSpPr/>
          <p:nvPr userDrawn="1"/>
        </p:nvSpPr>
        <p:spPr>
          <a:xfrm>
            <a:off x="0" y="-2"/>
            <a:ext cx="12192000" cy="49922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" y="6370376"/>
            <a:ext cx="1216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1A75B4"/>
                </a:solidFill>
                <a:latin typeface="+mn-ea"/>
              </a:rPr>
              <a:t>——</a:t>
            </a:r>
            <a:r>
              <a:rPr lang="en-US" altLang="zh-CN" sz="1600" b="1" baseline="0" dirty="0">
                <a:solidFill>
                  <a:srgbClr val="1A75B4"/>
                </a:solidFill>
                <a:latin typeface="+mn-ea"/>
              </a:rPr>
              <a:t> </a:t>
            </a:r>
            <a:r>
              <a:rPr lang="en-US" altLang="zh-CN" sz="1600" b="1" dirty="0">
                <a:solidFill>
                  <a:srgbClr val="1A75B4"/>
                </a:solidFill>
                <a:latin typeface="+mn-ea"/>
              </a:rPr>
              <a:t>LUXCASE-</a:t>
            </a:r>
            <a:r>
              <a:rPr lang="en-US" altLang="zh-CN" sz="1600" b="1" dirty="0">
                <a:solidFill>
                  <a:srgbClr val="C2E416"/>
                </a:solidFill>
                <a:latin typeface="+mn-ea"/>
              </a:rPr>
              <a:t>ICT</a:t>
            </a:r>
            <a:r>
              <a:rPr lang="en-US" altLang="zh-CN" sz="1600" b="1" dirty="0">
                <a:solidFill>
                  <a:srgbClr val="A0BC12"/>
                </a:solidFill>
                <a:latin typeface="+mn-ea"/>
              </a:rPr>
              <a:t> </a:t>
            </a:r>
            <a:r>
              <a:rPr lang="en-US" altLang="zh-CN" sz="1600" b="1" dirty="0">
                <a:solidFill>
                  <a:srgbClr val="1A75B4"/>
                </a:solidFill>
                <a:latin typeface="+mn-ea"/>
              </a:rPr>
              <a:t>——</a:t>
            </a:r>
            <a:endParaRPr lang="zh-TW" altLang="en-US" sz="1600" b="1" dirty="0">
              <a:solidFill>
                <a:srgbClr val="1A75B4"/>
              </a:solidFill>
              <a:latin typeface="+mn-ea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735" y="14452"/>
            <a:ext cx="2013820" cy="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.xml"/><Relationship Id="rId8" Type="http://schemas.openxmlformats.org/officeDocument/2006/relationships/diagramQuickStyle" Target="../diagrams/quickStyle2.xml"/><Relationship Id="rId7" Type="http://schemas.openxmlformats.org/officeDocument/2006/relationships/diagramLayout" Target="../diagrams/layout2.xml"/><Relationship Id="rId6" Type="http://schemas.openxmlformats.org/officeDocument/2006/relationships/diagramData" Target="../diagrams/data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6" Type="http://schemas.openxmlformats.org/officeDocument/2006/relationships/slideLayout" Target="../slideLayouts/slideLayout3.xml"/><Relationship Id="rId15" Type="http://schemas.microsoft.com/office/2007/relationships/diagramDrawing" Target="../diagrams/drawing3.xml"/><Relationship Id="rId14" Type="http://schemas.openxmlformats.org/officeDocument/2006/relationships/diagramColors" Target="../diagrams/colors3.xml"/><Relationship Id="rId13" Type="http://schemas.openxmlformats.org/officeDocument/2006/relationships/diagramQuickStyle" Target="../diagrams/quickStyle3.xml"/><Relationship Id="rId12" Type="http://schemas.openxmlformats.org/officeDocument/2006/relationships/diagramLayout" Target="../diagrams/layout3.xml"/><Relationship Id="rId11" Type="http://schemas.openxmlformats.org/officeDocument/2006/relationships/diagramData" Target="../diagrams/data3.xml"/><Relationship Id="rId10" Type="http://schemas.microsoft.com/office/2007/relationships/diagramDrawing" Target="../diagrams/drawing2.xml"/><Relationship Id="rId1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wmf"/><Relationship Id="rId8" Type="http://schemas.openxmlformats.org/officeDocument/2006/relationships/oleObject" Target="../embeddings/oleObject2.bin"/><Relationship Id="rId7" Type="http://schemas.openxmlformats.org/officeDocument/2006/relationships/image" Target="../media/image32.png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1" Type="http://schemas.openxmlformats.org/officeDocument/2006/relationships/vmlDrawing" Target="../drawings/vmlDrawing2.vml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9.png"/><Relationship Id="rId1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jpeg"/><Relationship Id="rId8" Type="http://schemas.openxmlformats.org/officeDocument/2006/relationships/image" Target="../media/image47.png"/><Relationship Id="rId7" Type="http://schemas.openxmlformats.org/officeDocument/2006/relationships/image" Target="../media/image46.jpeg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jpeg"/><Relationship Id="rId8" Type="http://schemas.openxmlformats.org/officeDocument/2006/relationships/image" Target="../media/image59.jpeg"/><Relationship Id="rId7" Type="http://schemas.openxmlformats.org/officeDocument/2006/relationships/image" Target="../media/image58.png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jpe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62.png"/><Relationship Id="rId10" Type="http://schemas.openxmlformats.org/officeDocument/2006/relationships/image" Target="../media/image61.png"/><Relationship Id="rId1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image" Target="../media/image6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82867" y="1450436"/>
            <a:ext cx="104472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600" b="1" dirty="0">
                <a:solidFill>
                  <a:srgbClr val="0069B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化学品安全存储标准定义</a:t>
            </a:r>
            <a:endParaRPr lang="en-US" altLang="zh-CN" sz="6600" b="1" dirty="0">
              <a:solidFill>
                <a:srgbClr val="0069B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algn="ctr">
              <a:lnSpc>
                <a:spcPct val="150000"/>
              </a:lnSpc>
            </a:pPr>
            <a:endParaRPr lang="zh-CN" altLang="en-US" sz="5400" b="1" dirty="0">
              <a:solidFill>
                <a:srgbClr val="0069BF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97765" y="4971392"/>
            <a:ext cx="3584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制作单位：环安部</a:t>
            </a:r>
            <a:endParaRPr lang="en-US" altLang="zh-CN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发布日期：</a:t>
            </a:r>
            <a:r>
              <a:rPr lang="en-US" altLang="zh-CN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2023/2/13</a:t>
            </a:r>
            <a:endParaRPr lang="zh-CN" altLang="en-US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</p:spPr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Oval 16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5232525" y="1871879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800" b="1" dirty="0">
                <a:solidFill>
                  <a:srgbClr val="FFFF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endParaRPr lang="en-US" altLang="ko-KR" sz="2800" b="1" dirty="0">
              <a:solidFill>
                <a:srgbClr val="FFFF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" name="Oval 166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5221911" y="2671600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800" b="1" dirty="0">
                <a:solidFill>
                  <a:srgbClr val="FFFF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endParaRPr lang="en-US" altLang="ko-KR" sz="2800" b="1" dirty="0">
              <a:solidFill>
                <a:srgbClr val="FFFF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" name="Oval 167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5221911" y="3524522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800" b="1" dirty="0">
                <a:solidFill>
                  <a:srgbClr val="FFFF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</a:t>
            </a:r>
            <a:endParaRPr lang="en-US" altLang="ko-KR" sz="2800" b="1" dirty="0">
              <a:solidFill>
                <a:srgbClr val="FFFF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7" name="文本框 27"/>
          <p:cNvSpPr txBox="1"/>
          <p:nvPr/>
        </p:nvSpPr>
        <p:spPr>
          <a:xfrm>
            <a:off x="6285186" y="1748105"/>
            <a:ext cx="3563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化学品基本概念</a:t>
            </a:r>
            <a:endParaRPr lang="en-US" altLang="zh-CN" sz="2800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文本框 28"/>
          <p:cNvSpPr txBox="1"/>
          <p:nvPr/>
        </p:nvSpPr>
        <p:spPr>
          <a:xfrm>
            <a:off x="6274566" y="2620956"/>
            <a:ext cx="42609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>
                <a:solidFill>
                  <a:srgbClr val="4E5A62"/>
                </a:solidFill>
              </a:defRPr>
            </a:lvl1pPr>
          </a:lstStyle>
          <a:p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防爆柜储存标准化学品</a:t>
            </a:r>
            <a:endParaRPr lang="zh-CN" altLang="en-US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9" name="文本框 28"/>
          <p:cNvSpPr txBox="1"/>
          <p:nvPr/>
        </p:nvSpPr>
        <p:spPr>
          <a:xfrm>
            <a:off x="6274571" y="3444852"/>
            <a:ext cx="3563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>
                <a:solidFill>
                  <a:srgbClr val="4E5A62"/>
                </a:solidFill>
              </a:defRPr>
            </a:lvl1pPr>
          </a:lstStyle>
          <a:p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现场化学品暂放标准</a:t>
            </a:r>
            <a:endParaRPr lang="zh-CN" altLang="en-US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4" name="Oval 168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5232525" y="4358557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FF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4</a:t>
            </a:r>
            <a:endParaRPr lang="en-US" altLang="ko-KR" sz="2800" b="1" dirty="0">
              <a:solidFill>
                <a:srgbClr val="FFFF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5" name="文本框 28"/>
          <p:cNvSpPr txBox="1"/>
          <p:nvPr/>
        </p:nvSpPr>
        <p:spPr>
          <a:xfrm>
            <a:off x="6274566" y="4271447"/>
            <a:ext cx="50916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>
                <a:solidFill>
                  <a:srgbClr val="4E5A62"/>
                </a:solidFill>
              </a:defRPr>
            </a:lvl1pPr>
          </a:lstStyle>
          <a:p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化学品仓库储存和使用要求</a:t>
            </a:r>
            <a:endParaRPr lang="zh-CN" altLang="en-US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" name="Oval 168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5232525" y="5165344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FF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5</a:t>
            </a:r>
            <a:endParaRPr lang="en-US" altLang="ko-KR" sz="2800" b="1" dirty="0">
              <a:solidFill>
                <a:srgbClr val="FFFF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2" name="文本框 28"/>
          <p:cNvSpPr txBox="1"/>
          <p:nvPr/>
        </p:nvSpPr>
        <p:spPr>
          <a:xfrm>
            <a:off x="6274566" y="5078234"/>
            <a:ext cx="50916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>
                <a:solidFill>
                  <a:srgbClr val="4E5A62"/>
                </a:solidFill>
              </a:defRPr>
            </a:lvl1pPr>
          </a:lstStyle>
          <a:p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个人防护</a:t>
            </a:r>
            <a:endParaRPr lang="zh-CN" altLang="en-US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z="1600" smtClean="0">
                <a:latin typeface="+mn-ea"/>
              </a:rPr>
            </a:fld>
            <a:endParaRPr lang="zh-CN" altLang="en-US" sz="1600">
              <a:latin typeface="+mn-ea"/>
            </a:endParaRPr>
          </a:p>
        </p:txBody>
      </p:sp>
      <p:sp>
        <p:nvSpPr>
          <p:cNvPr id="3" name="文本框 1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</a:t>
            </a:r>
            <a:r>
              <a:rPr lang="zh-CN" altLang="en-US" sz="28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化学品基本概念</a:t>
            </a:r>
            <a:endParaRPr lang="zh-CN" altLang="en-US" sz="2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aphicFrame>
        <p:nvGraphicFramePr>
          <p:cNvPr id="14" name="資料庫圖表 13"/>
          <p:cNvGraphicFramePr/>
          <p:nvPr/>
        </p:nvGraphicFramePr>
        <p:xfrm>
          <a:off x="6050784" y="2778826"/>
          <a:ext cx="5558121" cy="3426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15" name="資料庫圖表 14"/>
          <p:cNvGraphicFramePr/>
          <p:nvPr/>
        </p:nvGraphicFramePr>
        <p:xfrm>
          <a:off x="7211161" y="494160"/>
          <a:ext cx="2259955" cy="1645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6" name="資料庫圖表 15"/>
          <p:cNvGraphicFramePr/>
          <p:nvPr/>
        </p:nvGraphicFramePr>
        <p:xfrm>
          <a:off x="8097843" y="3026885"/>
          <a:ext cx="3696666" cy="2695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7" name="文字方塊 16"/>
          <p:cNvSpPr txBox="1"/>
          <p:nvPr/>
        </p:nvSpPr>
        <p:spPr>
          <a:xfrm>
            <a:off x="8801899" y="2629657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危险化学品</a:t>
            </a:r>
            <a:endParaRPr lang="zh-TW" altLang="en-US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740705" y="1060418"/>
            <a:ext cx="6892548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一、一般化学品（除了危险化学品</a:t>
            </a:r>
            <a:r>
              <a:rPr lang="zh-CN" altLang="en-US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）</a:t>
            </a:r>
            <a:endParaRPr lang="en-US" altLang="zh-CN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490855" lvl="1" indent="-26225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常见的</a:t>
            </a:r>
            <a:r>
              <a:rPr lang="zh-CN" altLang="en-US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氯化钠</a:t>
            </a: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</a:t>
            </a:r>
            <a:r>
              <a:rPr lang="zh-CN" altLang="en-US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碳酸氢钠</a:t>
            </a:r>
            <a:r>
              <a:rPr lang="zh-CN" altLang="en-US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</a:t>
            </a:r>
            <a:endParaRPr lang="en-US" altLang="zh-CN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490855" lvl="1" indent="-26225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二</a:t>
            </a: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、危险化学品：是指具有毒害、腐蚀、爆炸、燃烧、助燃等性质，    对人体、设施、环境具有 危害的剧毒化学品和其他化学</a:t>
            </a:r>
            <a:r>
              <a:rPr lang="zh-CN" altLang="en-US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490855" indent="-26225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常见的易制爆化学品：酸类</a:t>
            </a:r>
            <a:r>
              <a:rPr lang="en-US" altLang="zh-CN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-</a:t>
            </a:r>
            <a:r>
              <a:rPr lang="zh-CN" altLang="en-US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硝酸</a:t>
            </a:r>
            <a:r>
              <a:rPr lang="en-US" altLang="zh-CN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68%</a:t>
            </a:r>
            <a:r>
              <a:rPr lang="zh-CN" altLang="en-US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，</a:t>
            </a:r>
            <a:endParaRPr lang="en-US" altLang="zh-CN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228600">
              <a:lnSpc>
                <a:spcPct val="150000"/>
              </a:lnSpc>
            </a:pPr>
            <a:r>
              <a:rPr lang="zh-CN" altLang="en-US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过</a:t>
            </a: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氧化物类</a:t>
            </a:r>
            <a:r>
              <a:rPr lang="en-US" altLang="zh-CN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-</a:t>
            </a: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过氧化氢溶液</a:t>
            </a:r>
            <a:r>
              <a:rPr lang="en-US" altLang="zh-CN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-</a:t>
            </a:r>
            <a:r>
              <a:rPr lang="zh-CN" altLang="en-US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双氧水</a:t>
            </a:r>
            <a:r>
              <a:rPr lang="en-US" altLang="zh-CN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27.5%</a:t>
            </a:r>
            <a:r>
              <a:rPr lang="zh-CN" altLang="en-US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，</a:t>
            </a:r>
            <a:endParaRPr lang="en-US" altLang="zh-CN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490855" indent="-26225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常见的易制毒化学品：</a:t>
            </a:r>
            <a:r>
              <a:rPr lang="zh-CN" altLang="en-US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硫酸</a:t>
            </a:r>
            <a:r>
              <a:rPr lang="en-US" altLang="zh-CN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98%</a:t>
            </a:r>
            <a:r>
              <a:rPr lang="zh-CN" altLang="en-US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，硫酸</a:t>
            </a:r>
            <a:r>
              <a:rPr lang="en-US" altLang="zh-CN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50%</a:t>
            </a:r>
            <a:r>
              <a:rPr lang="zh-CN" altLang="en-US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，盐酸</a:t>
            </a:r>
            <a:r>
              <a:rPr lang="en-US" altLang="zh-CN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31</a:t>
            </a:r>
            <a:r>
              <a:rPr lang="en-US" altLang="zh-CN" dirty="0" smtClean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%</a:t>
            </a:r>
            <a:endParaRPr lang="en-US" altLang="zh-CN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490855" indent="-26225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常见的易燃液体：</a:t>
            </a:r>
            <a:r>
              <a:rPr lang="zh-CN" altLang="en-US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油漆</a:t>
            </a: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、汽油、</a:t>
            </a:r>
            <a:r>
              <a:rPr lang="zh-CN" altLang="en-US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乙醇</a:t>
            </a:r>
            <a:r>
              <a:rPr lang="en-US" altLang="zh-CN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-</a:t>
            </a:r>
            <a:r>
              <a:rPr lang="zh-CN" altLang="en-US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酒精</a:t>
            </a: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、乙醚、丙酮、环己</a:t>
            </a:r>
            <a:r>
              <a:rPr lang="zh-CN" altLang="en-US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烷</a:t>
            </a:r>
            <a:endParaRPr lang="en-US" altLang="zh-CN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490855" indent="-26225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常见的腐蚀品：硫酸、盐酸、硝酸</a:t>
            </a:r>
            <a:endParaRPr lang="en-US" altLang="zh-CN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490855" indent="-262255">
              <a:buFont typeface="Wingdings" panose="05000000000000000000" pitchFamily="2" charset="2"/>
              <a:buChar char="Ø"/>
            </a:pPr>
            <a:endParaRPr lang="zh-TW" altLang="en-US" sz="1600" dirty="0"/>
          </a:p>
        </p:txBody>
      </p:sp>
    </p:spTree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772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暂无</a:t>
            </a:r>
            <a:endParaRPr lang="zh-TW" altLang="en-US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5" name="文本框 20"/>
          <p:cNvSpPr txBox="1"/>
          <p:nvPr/>
        </p:nvSpPr>
        <p:spPr>
          <a:xfrm>
            <a:off x="567559" y="231228"/>
            <a:ext cx="11240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GB15603-2022《</a:t>
            </a:r>
            <a:r>
              <a:rPr lang="zh-CN" altLang="en-US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危险化学品仓库储存通则</a:t>
            </a:r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》</a:t>
            </a:r>
            <a:endParaRPr lang="zh-CN" altLang="en-US" sz="2400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6" name="i$ḻîḓê"/>
          <p:cNvSpPr txBox="1"/>
          <p:nvPr/>
        </p:nvSpPr>
        <p:spPr bwMode="auto">
          <a:xfrm>
            <a:off x="-2643197" y="330775"/>
            <a:ext cx="7933291" cy="1004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基本要求</a:t>
            </a:r>
            <a:endParaRPr lang="en-US" altLang="zh-CN" b="1" dirty="0" smtClean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7" name="图片 1" descr="/private/var/folders/2g/29984s3j38s2b9dvl7_wjmhm0000gn/T/com.kingsoft.wpsoffice.mac/picturecompress_20230915143313/output_1.pngoutpu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143000"/>
            <a:ext cx="11106150" cy="529113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406754" y="2719285"/>
            <a:ext cx="3765321" cy="2906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93380" y="2719284"/>
            <a:ext cx="993546" cy="2906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68855" y="3448880"/>
            <a:ext cx="1117370" cy="2849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61484" y="3443184"/>
            <a:ext cx="2301416" cy="2906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61509" y="4164856"/>
            <a:ext cx="1777541" cy="2928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00575" y="5557734"/>
            <a:ext cx="1362075" cy="3096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528259" y="5557734"/>
            <a:ext cx="2165121" cy="3096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223709" y="5923704"/>
            <a:ext cx="469671" cy="2675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文本框 20"/>
          <p:cNvSpPr txBox="1"/>
          <p:nvPr/>
        </p:nvSpPr>
        <p:spPr>
          <a:xfrm>
            <a:off x="567559" y="231228"/>
            <a:ext cx="11240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GB15603-2022《</a:t>
            </a:r>
            <a:r>
              <a:rPr lang="zh-CN" altLang="en-US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危险化学品仓库储存通则</a:t>
            </a:r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》</a:t>
            </a:r>
            <a:endParaRPr lang="zh-CN" altLang="en-US" sz="2400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5" name="i$ḻîḓê"/>
          <p:cNvSpPr txBox="1"/>
          <p:nvPr/>
        </p:nvSpPr>
        <p:spPr bwMode="auto">
          <a:xfrm>
            <a:off x="-2643197" y="330775"/>
            <a:ext cx="7933291" cy="1004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储存要求</a:t>
            </a:r>
            <a:endParaRPr lang="en-US" altLang="zh-CN" b="1" dirty="0" smtClean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6" name="图片 2" descr="/private/var/folders/2g/29984s3j38s2b9dvl7_wjmhm0000gn/T/com.kingsoft.wpsoffice.mac/picturecompress_20230915143313/output_2.pngoutput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559" y="981075"/>
            <a:ext cx="10976741" cy="537527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9855430" y="1966809"/>
            <a:ext cx="955445" cy="2620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788005" y="1631591"/>
            <a:ext cx="3079520" cy="3352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64505" y="2549423"/>
            <a:ext cx="993546" cy="2906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331304" y="2840039"/>
            <a:ext cx="1088795" cy="2746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51640" y="5129109"/>
            <a:ext cx="939686" cy="2810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59480" y="5410200"/>
            <a:ext cx="2260370" cy="2961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159480" y="5743574"/>
            <a:ext cx="622070" cy="2588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5400000">
            <a:off x="10425207" y="3377863"/>
            <a:ext cx="436292" cy="843618"/>
          </a:xfrm>
          <a:prstGeom prst="rect">
            <a:avLst/>
          </a:prstGeom>
          <a:solidFill>
            <a:srgbClr val="92D05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 rot="5400000">
            <a:off x="1396112" y="4138915"/>
            <a:ext cx="2503082" cy="321259"/>
          </a:xfrm>
          <a:prstGeom prst="rect">
            <a:avLst/>
          </a:prstGeom>
          <a:solidFill>
            <a:srgbClr val="92D05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 rot="5400000">
            <a:off x="808827" y="4138915"/>
            <a:ext cx="2503082" cy="321259"/>
          </a:xfrm>
          <a:prstGeom prst="rect">
            <a:avLst/>
          </a:prstGeom>
          <a:solidFill>
            <a:srgbClr val="92D05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6" name="直接连接符 36"/>
          <p:cNvCxnSpPr/>
          <p:nvPr/>
        </p:nvCxnSpPr>
        <p:spPr>
          <a:xfrm flipV="1">
            <a:off x="4425377" y="2809166"/>
            <a:ext cx="0" cy="29362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20"/>
          <p:cNvSpPr txBox="1"/>
          <p:nvPr/>
        </p:nvSpPr>
        <p:spPr>
          <a:xfrm>
            <a:off x="567559" y="231228"/>
            <a:ext cx="11240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规范拓展</a:t>
            </a:r>
            <a:r>
              <a:rPr lang="zh-CN" altLang="en-US" sz="2400" b="1" kern="0" dirty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：</a:t>
            </a:r>
            <a:r>
              <a:rPr lang="zh-CN" altLang="en-US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</a:t>
            </a:r>
            <a:r>
              <a:rPr lang="en-US" altLang="zh-CN" sz="2400" b="1" kern="0" dirty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4</a:t>
            </a:r>
            <a:r>
              <a:rPr lang="zh-CN" altLang="en-US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种储存方式示意图</a:t>
            </a:r>
            <a:endParaRPr lang="zh-CN" altLang="en-US" sz="2400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i$ḻîḓê"/>
          <p:cNvSpPr txBox="1"/>
          <p:nvPr/>
        </p:nvSpPr>
        <p:spPr bwMode="auto">
          <a:xfrm>
            <a:off x="789995" y="1265501"/>
            <a:ext cx="2213143" cy="4001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隔离储存</a:t>
            </a:r>
            <a:endParaRPr lang="zh-CN" altLang="en-US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 rot="5400000">
            <a:off x="56412" y="4138914"/>
            <a:ext cx="2503082" cy="321259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 rot="5400000">
            <a:off x="524822" y="3309194"/>
            <a:ext cx="2936246" cy="19464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" name="i$ḻîḓê"/>
          <p:cNvSpPr txBox="1"/>
          <p:nvPr/>
        </p:nvSpPr>
        <p:spPr bwMode="auto">
          <a:xfrm>
            <a:off x="1954388" y="3874560"/>
            <a:ext cx="779341" cy="3750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en-US" altLang="zh-CN" sz="1400" b="1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2M</a:t>
            </a:r>
            <a:endParaRPr lang="zh-CN" altLang="en-US" sz="1400" b="1" dirty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68111" y="1623248"/>
            <a:ext cx="2170653" cy="954107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在同一房间或同一区域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内，不同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的物品之间分开一定的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距离，</a:t>
            </a:r>
            <a:r>
              <a:rPr lang="zh-CN" altLang="en-US" sz="1400" b="1" dirty="0" smtClean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非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禁忌物品间用通道保持空间的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储存方式</a:t>
            </a:r>
            <a:endParaRPr lang="zh-CN" altLang="en-US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3" name="i$ḻîḓê"/>
          <p:cNvSpPr txBox="1"/>
          <p:nvPr/>
        </p:nvSpPr>
        <p:spPr bwMode="auto">
          <a:xfrm>
            <a:off x="3363738" y="1247029"/>
            <a:ext cx="2213143" cy="4001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隔开储存</a:t>
            </a:r>
            <a:endParaRPr lang="zh-CN" altLang="en-US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84340" y="1629133"/>
            <a:ext cx="1965115" cy="954107"/>
          </a:xfrm>
          <a:prstGeom prst="rect">
            <a:avLst/>
          </a:prstGeom>
          <a:ln w="19050"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在同一建筑或同一区域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内，用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隔板或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墙，将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不同禁忌物品分离开的储存方式</a:t>
            </a:r>
            <a:endParaRPr lang="zh-CN" altLang="en-US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5" name="i$ḻîḓê"/>
          <p:cNvSpPr txBox="1"/>
          <p:nvPr/>
        </p:nvSpPr>
        <p:spPr bwMode="auto">
          <a:xfrm>
            <a:off x="1157816" y="3349237"/>
            <a:ext cx="342503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6" name="i$ḻîḓê"/>
          <p:cNvSpPr txBox="1"/>
          <p:nvPr/>
        </p:nvSpPr>
        <p:spPr bwMode="auto">
          <a:xfrm>
            <a:off x="6135525" y="1252966"/>
            <a:ext cx="2213143" cy="4001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分离</a:t>
            </a:r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储存</a:t>
            </a:r>
            <a:endParaRPr lang="zh-CN" altLang="en-US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03623" y="1614884"/>
            <a:ext cx="2628505" cy="523220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在不同的建筑物或同一建筑不同房间的储存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方式</a:t>
            </a:r>
            <a:endParaRPr lang="zh-CN" altLang="en-US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8" name="i$ḻîḓê"/>
          <p:cNvSpPr txBox="1"/>
          <p:nvPr/>
        </p:nvSpPr>
        <p:spPr bwMode="auto">
          <a:xfrm>
            <a:off x="1534746" y="5771404"/>
            <a:ext cx="779341" cy="3750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建筑</a:t>
            </a:r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endParaRPr lang="zh-CN" altLang="en-US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9" name="i$ḻîḓê"/>
          <p:cNvSpPr txBox="1"/>
          <p:nvPr/>
        </p:nvSpPr>
        <p:spPr bwMode="auto">
          <a:xfrm>
            <a:off x="1654336" y="3359934"/>
            <a:ext cx="779341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0" name="i$ḻîḓê"/>
          <p:cNvSpPr txBox="1"/>
          <p:nvPr/>
        </p:nvSpPr>
        <p:spPr bwMode="auto">
          <a:xfrm>
            <a:off x="4119311" y="5771404"/>
            <a:ext cx="779341" cy="3750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建筑</a:t>
            </a:r>
            <a:r>
              <a:rPr lang="en-US" altLang="zh-CN" b="1" dirty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endParaRPr lang="zh-CN" altLang="en-US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1" name="i$ḻîḓê"/>
          <p:cNvSpPr txBox="1"/>
          <p:nvPr/>
        </p:nvSpPr>
        <p:spPr bwMode="auto">
          <a:xfrm>
            <a:off x="6295004" y="5761869"/>
            <a:ext cx="779341" cy="3750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建筑</a:t>
            </a:r>
            <a:r>
              <a:rPr lang="en-US" altLang="zh-CN" b="1" dirty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endParaRPr lang="zh-CN" altLang="en-US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2" name="i$ḻîḓê"/>
          <p:cNvSpPr txBox="1"/>
          <p:nvPr/>
        </p:nvSpPr>
        <p:spPr bwMode="auto">
          <a:xfrm>
            <a:off x="7681608" y="5744984"/>
            <a:ext cx="779341" cy="3750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建筑</a:t>
            </a:r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</a:t>
            </a:r>
            <a:endParaRPr lang="zh-CN" altLang="en-US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23" name="直接连接符 60"/>
          <p:cNvCxnSpPr/>
          <p:nvPr/>
        </p:nvCxnSpPr>
        <p:spPr>
          <a:xfrm flipV="1">
            <a:off x="1534746" y="2821261"/>
            <a:ext cx="0" cy="2936246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63"/>
          <p:cNvCxnSpPr/>
          <p:nvPr/>
        </p:nvCxnSpPr>
        <p:spPr>
          <a:xfrm flipV="1">
            <a:off x="1809055" y="2809166"/>
            <a:ext cx="0" cy="2936246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$ḻîḓê"/>
          <p:cNvSpPr txBox="1"/>
          <p:nvPr/>
        </p:nvSpPr>
        <p:spPr bwMode="auto">
          <a:xfrm>
            <a:off x="1316994" y="3107234"/>
            <a:ext cx="731041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通</a:t>
            </a:r>
            <a:endParaRPr lang="en-US" altLang="zh-CN" b="1" dirty="0" smtClean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道</a:t>
            </a:r>
            <a:endParaRPr lang="en-US" altLang="zh-CN" b="1" dirty="0" smtClean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26" name="直接箭头连接符 72"/>
          <p:cNvCxnSpPr/>
          <p:nvPr/>
        </p:nvCxnSpPr>
        <p:spPr>
          <a:xfrm flipH="1">
            <a:off x="2159883" y="4249581"/>
            <a:ext cx="404358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$ḻîḓê"/>
          <p:cNvSpPr txBox="1"/>
          <p:nvPr/>
        </p:nvSpPr>
        <p:spPr bwMode="auto">
          <a:xfrm>
            <a:off x="4312660" y="3272565"/>
            <a:ext cx="492099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墙</a:t>
            </a:r>
            <a:endParaRPr lang="en-US" altLang="zh-CN" sz="1600" b="1" dirty="0" smtClean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sz="1600" b="1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或</a:t>
            </a:r>
            <a:endParaRPr lang="en-US" altLang="zh-CN" sz="1600" b="1" dirty="0" smtClean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sz="1600" b="1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隔</a:t>
            </a:r>
            <a:endParaRPr lang="en-US" altLang="zh-CN" sz="1600" b="1" dirty="0" smtClean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sz="1600" b="1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板</a:t>
            </a:r>
            <a:endParaRPr lang="en-US" altLang="zh-CN" sz="1600" b="1" dirty="0" smtClean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8" name="i$ḻîḓê"/>
          <p:cNvSpPr txBox="1"/>
          <p:nvPr/>
        </p:nvSpPr>
        <p:spPr bwMode="auto">
          <a:xfrm>
            <a:off x="2267330" y="3339554"/>
            <a:ext cx="779341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9" name="矩形 28"/>
          <p:cNvSpPr/>
          <p:nvPr/>
        </p:nvSpPr>
        <p:spPr>
          <a:xfrm rot="5400000">
            <a:off x="3808172" y="4081514"/>
            <a:ext cx="2503082" cy="465439"/>
          </a:xfrm>
          <a:prstGeom prst="rect">
            <a:avLst/>
          </a:prstGeom>
          <a:solidFill>
            <a:srgbClr val="92D05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0" name="矩形 29"/>
          <p:cNvSpPr/>
          <p:nvPr/>
        </p:nvSpPr>
        <p:spPr>
          <a:xfrm rot="5400000">
            <a:off x="2654340" y="4048072"/>
            <a:ext cx="2503082" cy="537803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1" name="i$ḻîḓê"/>
          <p:cNvSpPr txBox="1"/>
          <p:nvPr/>
        </p:nvSpPr>
        <p:spPr bwMode="auto">
          <a:xfrm>
            <a:off x="3748549" y="3289591"/>
            <a:ext cx="342503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2" name="i$ḻîḓê"/>
          <p:cNvSpPr txBox="1"/>
          <p:nvPr/>
        </p:nvSpPr>
        <p:spPr bwMode="auto">
          <a:xfrm>
            <a:off x="4683738" y="3261883"/>
            <a:ext cx="779341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 rot="5400000">
            <a:off x="2991244" y="3336247"/>
            <a:ext cx="2936246" cy="19062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4" name="矩形 33"/>
          <p:cNvSpPr/>
          <p:nvPr/>
        </p:nvSpPr>
        <p:spPr>
          <a:xfrm rot="5400000">
            <a:off x="5043463" y="4144249"/>
            <a:ext cx="2503082" cy="321259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5" name="i$ḻîḓê"/>
          <p:cNvSpPr txBox="1"/>
          <p:nvPr/>
        </p:nvSpPr>
        <p:spPr bwMode="auto">
          <a:xfrm>
            <a:off x="6135631" y="3354572"/>
            <a:ext cx="342503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6" name="矩形 35"/>
          <p:cNvSpPr/>
          <p:nvPr/>
        </p:nvSpPr>
        <p:spPr>
          <a:xfrm rot="5400000">
            <a:off x="5146893" y="3665897"/>
            <a:ext cx="2936246" cy="122278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7" name="矩形 36"/>
          <p:cNvSpPr/>
          <p:nvPr/>
        </p:nvSpPr>
        <p:spPr>
          <a:xfrm rot="5400000">
            <a:off x="7056730" y="4166623"/>
            <a:ext cx="2503082" cy="321259"/>
          </a:xfrm>
          <a:prstGeom prst="rect">
            <a:avLst/>
          </a:prstGeom>
          <a:solidFill>
            <a:srgbClr val="92D05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8" name="i$ḻîḓê"/>
          <p:cNvSpPr txBox="1"/>
          <p:nvPr/>
        </p:nvSpPr>
        <p:spPr bwMode="auto">
          <a:xfrm>
            <a:off x="7940765" y="3366667"/>
            <a:ext cx="779341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9" name="矩形 38"/>
          <p:cNvSpPr/>
          <p:nvPr/>
        </p:nvSpPr>
        <p:spPr>
          <a:xfrm rot="5400000">
            <a:off x="6552612" y="3677992"/>
            <a:ext cx="2936246" cy="122278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0" name="矩形 39"/>
          <p:cNvSpPr/>
          <p:nvPr/>
        </p:nvSpPr>
        <p:spPr>
          <a:xfrm rot="5400000">
            <a:off x="6493362" y="4158430"/>
            <a:ext cx="2503082" cy="321259"/>
          </a:xfrm>
          <a:prstGeom prst="rect">
            <a:avLst/>
          </a:prstGeom>
          <a:solidFill>
            <a:srgbClr val="92D05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1" name="i$ḻîḓê"/>
          <p:cNvSpPr txBox="1"/>
          <p:nvPr/>
        </p:nvSpPr>
        <p:spPr bwMode="auto">
          <a:xfrm>
            <a:off x="7368161" y="3358474"/>
            <a:ext cx="779341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2" name="矩形 41"/>
          <p:cNvSpPr/>
          <p:nvPr/>
        </p:nvSpPr>
        <p:spPr>
          <a:xfrm rot="5400000">
            <a:off x="5608800" y="4148151"/>
            <a:ext cx="2503082" cy="321259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3" name="i$ḻîḓê"/>
          <p:cNvSpPr txBox="1"/>
          <p:nvPr/>
        </p:nvSpPr>
        <p:spPr bwMode="auto">
          <a:xfrm>
            <a:off x="6700968" y="3358474"/>
            <a:ext cx="342503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4" name="i$ḻîḓê"/>
          <p:cNvSpPr txBox="1"/>
          <p:nvPr/>
        </p:nvSpPr>
        <p:spPr bwMode="auto">
          <a:xfrm>
            <a:off x="9129972" y="1254922"/>
            <a:ext cx="2213143" cy="4001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混合</a:t>
            </a:r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储存</a:t>
            </a:r>
            <a:endParaRPr lang="zh-CN" altLang="en-US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202339" y="1629845"/>
            <a:ext cx="1949475" cy="523220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除上述</a:t>
            </a:r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种储存方式外的储存方式</a:t>
            </a:r>
            <a:endParaRPr lang="zh-CN" altLang="en-US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6" name="矩形 45"/>
          <p:cNvSpPr/>
          <p:nvPr/>
        </p:nvSpPr>
        <p:spPr>
          <a:xfrm rot="5400000">
            <a:off x="8782388" y="3319596"/>
            <a:ext cx="2936246" cy="18328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7" name="i$ḻîḓê"/>
          <p:cNvSpPr txBox="1"/>
          <p:nvPr/>
        </p:nvSpPr>
        <p:spPr bwMode="auto">
          <a:xfrm>
            <a:off x="9939966" y="5725803"/>
            <a:ext cx="779341" cy="3750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建筑</a:t>
            </a:r>
            <a:r>
              <a:rPr lang="en-US" altLang="zh-CN" b="1" dirty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endParaRPr lang="zh-CN" altLang="en-US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8" name="矩形 47"/>
          <p:cNvSpPr/>
          <p:nvPr/>
        </p:nvSpPr>
        <p:spPr>
          <a:xfrm rot="5400000">
            <a:off x="8402292" y="4186229"/>
            <a:ext cx="2503082" cy="321259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9" name="i$ḻîḓê"/>
          <p:cNvSpPr txBox="1"/>
          <p:nvPr/>
        </p:nvSpPr>
        <p:spPr bwMode="auto">
          <a:xfrm>
            <a:off x="9491246" y="3338658"/>
            <a:ext cx="342503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0" name="矩形 49"/>
          <p:cNvSpPr/>
          <p:nvPr/>
        </p:nvSpPr>
        <p:spPr>
          <a:xfrm rot="5400000">
            <a:off x="8764906" y="4183700"/>
            <a:ext cx="2503082" cy="321259"/>
          </a:xfrm>
          <a:prstGeom prst="rect">
            <a:avLst/>
          </a:prstGeom>
          <a:solidFill>
            <a:srgbClr val="92D05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1" name="i$ḻîḓê"/>
          <p:cNvSpPr txBox="1"/>
          <p:nvPr/>
        </p:nvSpPr>
        <p:spPr bwMode="auto">
          <a:xfrm>
            <a:off x="9614296" y="3321082"/>
            <a:ext cx="779341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2" name="矩形 51"/>
          <p:cNvSpPr/>
          <p:nvPr/>
        </p:nvSpPr>
        <p:spPr>
          <a:xfrm rot="5400000">
            <a:off x="10406269" y="2906345"/>
            <a:ext cx="471055" cy="846733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3" name="i$ḻîḓê"/>
          <p:cNvSpPr txBox="1"/>
          <p:nvPr/>
        </p:nvSpPr>
        <p:spPr bwMode="auto">
          <a:xfrm>
            <a:off x="10102824" y="3107680"/>
            <a:ext cx="1068941" cy="5129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</a:t>
            </a:r>
            <a:r>
              <a:rPr lang="en-US" altLang="zh-CN" sz="1600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endParaRPr lang="en-US" altLang="zh-CN" sz="1600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4" name="i$ḻîḓê"/>
          <p:cNvSpPr txBox="1"/>
          <p:nvPr/>
        </p:nvSpPr>
        <p:spPr bwMode="auto">
          <a:xfrm>
            <a:off x="10102824" y="3519416"/>
            <a:ext cx="1068941" cy="5062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</a:t>
            </a:r>
            <a:r>
              <a:rPr lang="en-US" altLang="zh-CN" sz="1600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</a:t>
            </a:r>
            <a:endParaRPr lang="en-US" altLang="zh-CN" sz="1600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5" name="矩形 54"/>
          <p:cNvSpPr/>
          <p:nvPr/>
        </p:nvSpPr>
        <p:spPr>
          <a:xfrm rot="5400000">
            <a:off x="9648678" y="4641207"/>
            <a:ext cx="1542532" cy="366800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6" name="i$ḻîḓê"/>
          <p:cNvSpPr txBox="1"/>
          <p:nvPr/>
        </p:nvSpPr>
        <p:spPr bwMode="auto">
          <a:xfrm>
            <a:off x="10202833" y="3801121"/>
            <a:ext cx="414059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7" name="矩形 56"/>
          <p:cNvSpPr/>
          <p:nvPr/>
        </p:nvSpPr>
        <p:spPr>
          <a:xfrm rot="5400000">
            <a:off x="10093837" y="4624546"/>
            <a:ext cx="1533359" cy="409291"/>
          </a:xfrm>
          <a:prstGeom prst="rect">
            <a:avLst/>
          </a:prstGeom>
          <a:solidFill>
            <a:srgbClr val="92D050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8" name="i$ḻîḓê"/>
          <p:cNvSpPr txBox="1"/>
          <p:nvPr/>
        </p:nvSpPr>
        <p:spPr bwMode="auto">
          <a:xfrm>
            <a:off x="10453430" y="3801121"/>
            <a:ext cx="779341" cy="19753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学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zh-CN" altLang="en-US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品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lvl="1" algn="ctr"/>
            <a:r>
              <a:rPr lang="en-US" altLang="zh-CN" b="1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</a:t>
            </a:r>
            <a:endParaRPr lang="en-US" altLang="zh-CN" b="1" dirty="0" smtClean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sp>
        <p:nvSpPr>
          <p:cNvPr id="3" name="文本框 20"/>
          <p:cNvSpPr txBox="1"/>
          <p:nvPr/>
        </p:nvSpPr>
        <p:spPr>
          <a:xfrm>
            <a:off x="567559" y="231228"/>
            <a:ext cx="11240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GB15603-2022《</a:t>
            </a:r>
            <a:r>
              <a:rPr lang="zh-CN" altLang="en-US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危险化学品仓库储存通则</a:t>
            </a:r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》</a:t>
            </a:r>
            <a:endParaRPr lang="zh-CN" altLang="en-US" sz="2400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4" name="图片 1" descr="/private/var/folders/2g/29984s3j38s2b9dvl7_wjmhm0000gn/T/com.kingsoft.wpsoffice.mac/picturecompress_20230915143313/output_3.pngoutput_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5" y="1128713"/>
            <a:ext cx="5938015" cy="1376362"/>
          </a:xfrm>
          <a:prstGeom prst="rect">
            <a:avLst/>
          </a:prstGeom>
        </p:spPr>
      </p:pic>
      <p:pic>
        <p:nvPicPr>
          <p:cNvPr id="5" name="图片 3" descr="/private/var/folders/2g/29984s3j38s2b9dvl7_wjmhm0000gn/T/com.kingsoft.wpsoffice.mac/picturecompress_20230915143313/output_4.pngoutput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2428875"/>
            <a:ext cx="8696211" cy="37909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854430" y="2422697"/>
            <a:ext cx="755420" cy="2906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22118" y="1993055"/>
            <a:ext cx="392707" cy="2275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6235" y="3580838"/>
            <a:ext cx="1708565" cy="3053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010524" y="3586059"/>
            <a:ext cx="993546" cy="2906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5294" y="3835861"/>
            <a:ext cx="1029206" cy="2789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1" name="图片 5" descr="/private/var/folders/2g/29984s3j38s2b9dvl7_wjmhm0000gn/T/com.kingsoft.wpsoffice.mac/picturecompress_20230915143313/output_5.pngoutput_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466" y="687224"/>
            <a:ext cx="4508759" cy="261166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0157647" y="2050204"/>
            <a:ext cx="719903" cy="10739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69014" y="4096768"/>
            <a:ext cx="1003011" cy="2180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26540" y="4096767"/>
            <a:ext cx="936336" cy="2178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5" name="i$ḻîḓê"/>
          <p:cNvSpPr txBox="1"/>
          <p:nvPr/>
        </p:nvSpPr>
        <p:spPr bwMode="auto">
          <a:xfrm>
            <a:off x="-2335857" y="342237"/>
            <a:ext cx="7933291" cy="1004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装卸搬运与堆码</a:t>
            </a:r>
            <a:endParaRPr lang="en-US" altLang="zh-CN" b="1" dirty="0" smtClean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 descr="/private/var/folders/2g/29984s3j38s2b9dvl7_wjmhm0000gn/T/com.kingsoft.wpsoffice.mac/picturecompress_20230915143313/output_6.pngoutput_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2475" y="1528762"/>
            <a:ext cx="10687050" cy="3800475"/>
          </a:xfrm>
          <a:prstGeom prst="rect">
            <a:avLst/>
          </a:prstGeom>
        </p:spPr>
      </p:pic>
      <p:sp>
        <p:nvSpPr>
          <p:cNvPr id="4" name="文本框 20"/>
          <p:cNvSpPr txBox="1"/>
          <p:nvPr/>
        </p:nvSpPr>
        <p:spPr>
          <a:xfrm>
            <a:off x="567559" y="231228"/>
            <a:ext cx="11240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GB15603-2022《</a:t>
            </a:r>
            <a:r>
              <a:rPr lang="zh-CN" altLang="en-US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危险化学品仓库储存通则</a:t>
            </a:r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》</a:t>
            </a:r>
            <a:endParaRPr lang="zh-CN" altLang="en-US" sz="2400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" name="i$ḻîḓê"/>
          <p:cNvSpPr txBox="1"/>
          <p:nvPr/>
        </p:nvSpPr>
        <p:spPr bwMode="auto">
          <a:xfrm>
            <a:off x="-2660977" y="365643"/>
            <a:ext cx="7933291" cy="1004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入库作业</a:t>
            </a:r>
            <a:endParaRPr lang="en-US" altLang="zh-CN" b="1" dirty="0" smtClean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59993" y="2850304"/>
            <a:ext cx="1545232" cy="3215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03318" y="2850304"/>
            <a:ext cx="1154707" cy="3215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67275" y="4841029"/>
            <a:ext cx="3000375" cy="3215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9" name="图片 4" descr="/private/var/folders/2g/29984s3j38s2b9dvl7_wjmhm0000gn/T/com.kingsoft.wpsoffice.mac/picturecompress_20230915143313/output_7.pngoutput_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452" y="3808602"/>
            <a:ext cx="3120073" cy="2402541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1" descr="/private/var/folders/2g/29984s3j38s2b9dvl7_wjmhm0000gn/T/com.kingsoft.wpsoffice.mac/picturecompress_20230915143313/output_8.pngoutput_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6020" y="1495127"/>
            <a:ext cx="11410950" cy="3162598"/>
          </a:xfrm>
          <a:prstGeom prst="rect">
            <a:avLst/>
          </a:prstGeom>
        </p:spPr>
      </p:pic>
      <p:sp>
        <p:nvSpPr>
          <p:cNvPr id="4" name="文本框 20"/>
          <p:cNvSpPr txBox="1"/>
          <p:nvPr/>
        </p:nvSpPr>
        <p:spPr>
          <a:xfrm>
            <a:off x="567559" y="231228"/>
            <a:ext cx="11240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GB15603-2022《</a:t>
            </a:r>
            <a:r>
              <a:rPr lang="zh-CN" altLang="en-US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危险化学品仓库储存通则</a:t>
            </a:r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》</a:t>
            </a:r>
            <a:endParaRPr lang="zh-CN" altLang="en-US" sz="2400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" name="i$ḻîḓê"/>
          <p:cNvSpPr txBox="1"/>
          <p:nvPr/>
        </p:nvSpPr>
        <p:spPr bwMode="auto">
          <a:xfrm>
            <a:off x="-2671137" y="357080"/>
            <a:ext cx="7933291" cy="1004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在库管理</a:t>
            </a:r>
            <a:endParaRPr lang="en-US" altLang="zh-CN" b="1" dirty="0" smtClean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98667" y="3345604"/>
            <a:ext cx="2831107" cy="3215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55468" y="4202854"/>
            <a:ext cx="2021482" cy="3215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17742" y="3754014"/>
            <a:ext cx="1049933" cy="3215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9" name="图片 3" descr="/private/var/folders/2g/29984s3j38s2b9dvl7_wjmhm0000gn/T/com.kingsoft.wpsoffice.mac/picturecompress_20230915143313/output_9.pngoutput_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9490" y="4075535"/>
            <a:ext cx="2626100" cy="2280815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1" descr="/private/var/folders/2g/29984s3j38s2b9dvl7_wjmhm0000gn/T/com.kingsoft.wpsoffice.mac/picturecompress_20230915143313/output_10.pngoutput_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297" y="1413610"/>
            <a:ext cx="11058525" cy="3067050"/>
          </a:xfrm>
          <a:prstGeom prst="rect">
            <a:avLst/>
          </a:prstGeom>
        </p:spPr>
      </p:pic>
      <p:sp>
        <p:nvSpPr>
          <p:cNvPr id="10" name="文本框 20"/>
          <p:cNvSpPr txBox="1"/>
          <p:nvPr/>
        </p:nvSpPr>
        <p:spPr>
          <a:xfrm>
            <a:off x="567559" y="231228"/>
            <a:ext cx="11240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GB15603-2022《</a:t>
            </a:r>
            <a:r>
              <a:rPr lang="zh-CN" altLang="en-US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危险化学品仓库储存通则</a:t>
            </a:r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》</a:t>
            </a:r>
            <a:endParaRPr lang="zh-CN" altLang="en-US" sz="2400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" name="i$ḻîḓê"/>
          <p:cNvSpPr txBox="1"/>
          <p:nvPr/>
        </p:nvSpPr>
        <p:spPr bwMode="auto">
          <a:xfrm>
            <a:off x="-2662401" y="317213"/>
            <a:ext cx="7933291" cy="1004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出库作业</a:t>
            </a:r>
            <a:endParaRPr lang="en-US" altLang="zh-CN" b="1" dirty="0" smtClean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622782" y="3109175"/>
            <a:ext cx="5164098" cy="2741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66622" y="3909967"/>
            <a:ext cx="3111778" cy="2759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07881" y="3493407"/>
            <a:ext cx="2045719" cy="26579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5" name="图片 4" descr="/private/var/folders/2g/29984s3j38s2b9dvl7_wjmhm0000gn/T/com.kingsoft.wpsoffice.mac/picturecompress_20230915143313/output_11.pngoutput_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092" y="4047943"/>
            <a:ext cx="3445827" cy="2078537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 descr="/private/var/folders/2g/29984s3j38s2b9dvl7_wjmhm0000gn/T/com.kingsoft.wpsoffice.mac/picturecompress_20230915143313/output_12.pngoutput_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559" y="1231265"/>
            <a:ext cx="10718483" cy="2284095"/>
          </a:xfrm>
          <a:prstGeom prst="rect">
            <a:avLst/>
          </a:prstGeom>
        </p:spPr>
      </p:pic>
      <p:sp>
        <p:nvSpPr>
          <p:cNvPr id="4" name="文本框 20"/>
          <p:cNvSpPr txBox="1"/>
          <p:nvPr/>
        </p:nvSpPr>
        <p:spPr>
          <a:xfrm>
            <a:off x="567559" y="231228"/>
            <a:ext cx="11240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GB15603-2022《</a:t>
            </a:r>
            <a:r>
              <a:rPr lang="zh-CN" altLang="en-US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危险化学品仓库储存通则</a:t>
            </a:r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》</a:t>
            </a:r>
            <a:endParaRPr lang="zh-CN" altLang="en-US" sz="2400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" name="i$ḻîḓê"/>
          <p:cNvSpPr txBox="1"/>
          <p:nvPr/>
        </p:nvSpPr>
        <p:spPr bwMode="auto">
          <a:xfrm>
            <a:off x="-2642081" y="367529"/>
            <a:ext cx="7933291" cy="1004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个体防护</a:t>
            </a:r>
            <a:endParaRPr lang="en-US" altLang="zh-CN" b="1" dirty="0" smtClean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65502" y="2905760"/>
            <a:ext cx="1790978" cy="3018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57081" y="2930007"/>
            <a:ext cx="928119" cy="2775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31311" y="2143760"/>
            <a:ext cx="1460929" cy="3657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9" name="图片 3" descr="/private/var/folders/2g/29984s3j38s2b9dvl7_wjmhm0000gn/T/com.kingsoft.wpsoffice.mac/picturecompress_20230915143313/output_13.pngoutput_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536" y="3365702"/>
            <a:ext cx="2450148" cy="2934335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</p:pic>
      <p:pic>
        <p:nvPicPr>
          <p:cNvPr id="10" name="图片 6" descr="/private/var/folders/2g/29984s3j38s2b9dvl7_wjmhm0000gn/T/com.kingsoft.wpsoffice.mac/picturecompress_20230915143313/output_14.pngoutput_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660" y="3365702"/>
            <a:ext cx="2566943" cy="2962491"/>
          </a:xfrm>
          <a:prstGeom prst="rect">
            <a:avLst/>
          </a:prstGeom>
          <a:ln w="3175">
            <a:solidFill>
              <a:schemeClr val="tx1"/>
            </a:solidFill>
            <a:prstDash val="dash"/>
          </a:ln>
        </p:spPr>
      </p:pic>
    </p:spTree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1" descr="/private/var/folders/2g/29984s3j38s2b9dvl7_wjmhm0000gn/T/com.kingsoft.wpsoffice.mac/picturecompress_20230915143313/output_15.pngoutput_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4719" y="1270000"/>
            <a:ext cx="9814561" cy="5086350"/>
          </a:xfrm>
          <a:prstGeom prst="rect">
            <a:avLst/>
          </a:prstGeom>
        </p:spPr>
      </p:pic>
      <p:sp>
        <p:nvSpPr>
          <p:cNvPr id="4" name="文本框 20"/>
          <p:cNvSpPr txBox="1"/>
          <p:nvPr/>
        </p:nvSpPr>
        <p:spPr>
          <a:xfrm>
            <a:off x="567559" y="231228"/>
            <a:ext cx="11240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GB15603-2022《</a:t>
            </a:r>
            <a:r>
              <a:rPr lang="zh-CN" altLang="en-US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危险化学品仓库储存通则</a:t>
            </a:r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》</a:t>
            </a:r>
            <a:endParaRPr lang="zh-CN" altLang="en-US" sz="2400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" name="i$ḻîḓê"/>
          <p:cNvSpPr txBox="1"/>
          <p:nvPr/>
        </p:nvSpPr>
        <p:spPr bwMode="auto">
          <a:xfrm>
            <a:off x="-2639229" y="360453"/>
            <a:ext cx="7933291" cy="1004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安全管理</a:t>
            </a:r>
            <a:endParaRPr lang="en-US" altLang="zh-CN" b="1" dirty="0" smtClean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66111" y="2499555"/>
            <a:ext cx="1460929" cy="2944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57182" y="2853928"/>
            <a:ext cx="1460929" cy="2944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14462" y="5266044"/>
            <a:ext cx="1289617" cy="2914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48623" y="3542019"/>
            <a:ext cx="2793297" cy="2679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847876" y="3542019"/>
            <a:ext cx="2301964" cy="2679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06800" y="5949102"/>
            <a:ext cx="3403600" cy="332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sp>
        <p:nvSpPr>
          <p:cNvPr id="3" name="文本框 20"/>
          <p:cNvSpPr txBox="1"/>
          <p:nvPr/>
        </p:nvSpPr>
        <p:spPr>
          <a:xfrm>
            <a:off x="567559" y="231228"/>
            <a:ext cx="11240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GB15603-2022《</a:t>
            </a:r>
            <a:r>
              <a:rPr lang="zh-CN" altLang="en-US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危险化学品仓库储存通则</a:t>
            </a:r>
            <a:r>
              <a:rPr lang="en-US" altLang="zh-CN" sz="2400" b="1" kern="0" dirty="0" smtClean="0">
                <a:solidFill>
                  <a:srgbClr val="4E5A6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》</a:t>
            </a:r>
            <a:endParaRPr lang="zh-CN" altLang="en-US" sz="2400" b="1" dirty="0">
              <a:solidFill>
                <a:srgbClr val="4E5A6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" name="i$ḻîḓê"/>
          <p:cNvSpPr txBox="1"/>
          <p:nvPr/>
        </p:nvSpPr>
        <p:spPr bwMode="auto">
          <a:xfrm>
            <a:off x="-2623415" y="350578"/>
            <a:ext cx="7933291" cy="1004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安全管理</a:t>
            </a:r>
            <a:endParaRPr lang="en-US" altLang="zh-CN" b="1" dirty="0" smtClean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5" name="图片 2" descr="/private/var/folders/2g/29984s3j38s2b9dvl7_wjmhm0000gn/T/com.kingsoft.wpsoffice.mac/picturecompress_20230915143313/output_16.pngoutput_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1" y="1135380"/>
            <a:ext cx="10535920" cy="507238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858591" y="1662463"/>
            <a:ext cx="1054529" cy="2679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93760" y="1930400"/>
            <a:ext cx="671042" cy="3251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18031" y="2275840"/>
            <a:ext cx="1460929" cy="2944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18991" y="2286000"/>
            <a:ext cx="912289" cy="284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97201" y="2965951"/>
            <a:ext cx="2915920" cy="2750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43231" y="4897315"/>
            <a:ext cx="1574800" cy="3554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88081" y="4860113"/>
            <a:ext cx="1830910" cy="3214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/private/var/folders/2g/29984s3j38s2b9dvl7_wjmhm0000gn/T/com.kingsoft.wpsoffice.mac/picturecompress_20230915143313/output_17.jpgoutput_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770" y="1028646"/>
            <a:ext cx="3474821" cy="1994070"/>
          </a:xfrm>
          <a:prstGeom prst="rect">
            <a:avLst/>
          </a:prstGeom>
        </p:spPr>
      </p:pic>
      <p:pic>
        <p:nvPicPr>
          <p:cNvPr id="8" name="图片 7" descr="/private/var/folders/2g/29984s3j38s2b9dvl7_wjmhm0000gn/T/com.kingsoft.wpsoffice.mac/picturecompress_20230915143313/output_18.jpgoutput_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930" y="1011673"/>
            <a:ext cx="3199995" cy="1994069"/>
          </a:xfrm>
          <a:prstGeom prst="rect">
            <a:avLst/>
          </a:prstGeom>
        </p:spPr>
      </p:pic>
      <p:pic>
        <p:nvPicPr>
          <p:cNvPr id="10" name="图片 9" descr="/private/var/folders/2g/29984s3j38s2b9dvl7_wjmhm0000gn/T/com.kingsoft.wpsoffice.mac/picturecompress_20230915143313/output_19.jpgoutput_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5468" y="1001891"/>
            <a:ext cx="3199995" cy="2003851"/>
          </a:xfrm>
          <a:prstGeom prst="rect">
            <a:avLst/>
          </a:prstGeom>
        </p:spPr>
      </p:pic>
      <p:pic>
        <p:nvPicPr>
          <p:cNvPr id="12" name="图片 11" descr="/private/var/folders/2g/29984s3j38s2b9dvl7_wjmhm0000gn/T/com.kingsoft.wpsoffice.mac/picturecompress_20230915143313/output_20.jpgoutput_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5145" y="3725428"/>
            <a:ext cx="3199995" cy="1777673"/>
          </a:xfrm>
          <a:prstGeom prst="rect">
            <a:avLst/>
          </a:prstGeom>
        </p:spPr>
      </p:pic>
      <p:pic>
        <p:nvPicPr>
          <p:cNvPr id="14" name="图片 13" descr="/private/var/folders/2g/29984s3j38s2b9dvl7_wjmhm0000gn/T/com.kingsoft.wpsoffice.mac/picturecompress_20230915143313/output_21.jpgoutput_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930" y="3711778"/>
            <a:ext cx="3199995" cy="1779013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662126" y="3130549"/>
            <a:ext cx="394962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100" dirty="0"/>
              <a:t>1.</a:t>
            </a:r>
            <a:r>
              <a:rPr kumimoji="1" lang="zh-CN" altLang="en-US" sz="1100" dirty="0"/>
              <a:t>防爆柜</a:t>
            </a:r>
            <a:r>
              <a:rPr kumimoji="1" lang="zh-CN" altLang="en-US" sz="1200" dirty="0">
                <a:solidFill>
                  <a:srgbClr val="C00000"/>
                </a:solidFill>
              </a:rPr>
              <a:t>未张贴</a:t>
            </a:r>
            <a:r>
              <a:rPr kumimoji="1" lang="zh-CN" altLang="en-US" sz="1100" dirty="0">
                <a:solidFill>
                  <a:srgbClr val="C00000"/>
                </a:solidFill>
              </a:rPr>
              <a:t>危险品标识、</a:t>
            </a:r>
            <a:r>
              <a:rPr kumimoji="1" lang="en-US" altLang="zh-CN" sz="1100" dirty="0">
                <a:solidFill>
                  <a:srgbClr val="C00000"/>
                </a:solidFill>
              </a:rPr>
              <a:t>MSDS</a:t>
            </a:r>
            <a:r>
              <a:rPr kumimoji="1" lang="zh-CN" altLang="en-US" sz="1100" dirty="0">
                <a:solidFill>
                  <a:srgbClr val="C00000"/>
                </a:solidFill>
              </a:rPr>
              <a:t>、点检表、领用记录表</a:t>
            </a:r>
            <a:br>
              <a:rPr kumimoji="1" lang="en-US" altLang="zh-CN" sz="1100" dirty="0">
                <a:solidFill>
                  <a:srgbClr val="0000FF"/>
                </a:solidFill>
              </a:rPr>
            </a:br>
            <a:r>
              <a:rPr kumimoji="1" lang="en-US" altLang="zh-CN" sz="1100" dirty="0"/>
              <a:t>2.</a:t>
            </a:r>
            <a:r>
              <a:rPr kumimoji="1" lang="zh-CN" altLang="en-US" sz="1100" dirty="0"/>
              <a:t>未进行</a:t>
            </a:r>
            <a:r>
              <a:rPr kumimoji="1" lang="zh-CN" altLang="en-US" sz="1100" dirty="0">
                <a:solidFill>
                  <a:srgbClr val="C00000"/>
                </a:solidFill>
              </a:rPr>
              <a:t>上锁管控</a:t>
            </a:r>
            <a:endParaRPr kumimoji="1" lang="zh-CN" altLang="en-US" sz="1100" dirty="0">
              <a:solidFill>
                <a:srgbClr val="C0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70930" y="3130549"/>
            <a:ext cx="17123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/>
              <a:t>1.</a:t>
            </a:r>
            <a:r>
              <a:rPr kumimoji="1" lang="zh-CN" altLang="en-US" sz="1100" dirty="0"/>
              <a:t>防爆柜内</a:t>
            </a:r>
            <a:r>
              <a:rPr kumimoji="1" lang="zh-CN" altLang="en-US" sz="1100" dirty="0">
                <a:solidFill>
                  <a:srgbClr val="C00000"/>
                </a:solidFill>
              </a:rPr>
              <a:t>化学品混储</a:t>
            </a:r>
            <a:endParaRPr kumimoji="1" lang="en-US" altLang="zh-CN" sz="1100" dirty="0">
              <a:solidFill>
                <a:srgbClr val="C00000"/>
              </a:solidFill>
            </a:endParaRPr>
          </a:p>
          <a:p>
            <a:r>
              <a:rPr kumimoji="1" lang="en-US" altLang="zh-CN" sz="1100" dirty="0"/>
              <a:t>2.</a:t>
            </a:r>
            <a:r>
              <a:rPr kumimoji="1" lang="zh-CN" altLang="en-US" sz="1100" dirty="0"/>
              <a:t>防爆柜内</a:t>
            </a:r>
            <a:r>
              <a:rPr kumimoji="1" lang="zh-CN" altLang="en-US" sz="1100" dirty="0">
                <a:solidFill>
                  <a:srgbClr val="C00000"/>
                </a:solidFill>
              </a:rPr>
              <a:t>未见警示标示</a:t>
            </a:r>
            <a:endParaRPr kumimoji="1" lang="zh-CN" altLang="en-US" sz="1100" dirty="0">
              <a:solidFill>
                <a:srgbClr val="C0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646154" y="3222882"/>
            <a:ext cx="14302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/>
              <a:t>1.</a:t>
            </a:r>
            <a:r>
              <a:rPr kumimoji="1" lang="zh-CN" altLang="en-US" sz="1100" dirty="0"/>
              <a:t>防爆柜</a:t>
            </a:r>
            <a:r>
              <a:rPr kumimoji="1" lang="zh-CN" altLang="en-US" sz="1100" dirty="0">
                <a:solidFill>
                  <a:srgbClr val="C00000"/>
                </a:solidFill>
              </a:rPr>
              <a:t>未做接地线</a:t>
            </a:r>
            <a:endParaRPr kumimoji="1" lang="zh-CN" altLang="en-US" sz="1100" dirty="0">
              <a:solidFill>
                <a:srgbClr val="C0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77734" y="5713745"/>
            <a:ext cx="394962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1.MSDS</a:t>
            </a:r>
            <a:r>
              <a:rPr lang="zh-CN" altLang="en-US" sz="1100" dirty="0"/>
              <a:t>、</a:t>
            </a:r>
            <a:r>
              <a:rPr kumimoji="1" lang="zh-CN" altLang="en-US" sz="1100" dirty="0"/>
              <a:t>危险品标识、领用记录表等，在相</a:t>
            </a:r>
            <a:r>
              <a:rPr kumimoji="1" lang="zh-CN" altLang="en-US" sz="1200" dirty="0">
                <a:solidFill>
                  <a:srgbClr val="0000FF"/>
                </a:solidFill>
              </a:rPr>
              <a:t>应地点</a:t>
            </a:r>
            <a:r>
              <a:rPr lang="zh-CN" altLang="en-US" sz="1200" dirty="0">
                <a:solidFill>
                  <a:srgbClr val="0000FF"/>
                </a:solidFill>
              </a:rPr>
              <a:t>张贴</a:t>
            </a:r>
            <a:br>
              <a:rPr kumimoji="1" lang="en-US" altLang="zh-CN" sz="1200" dirty="0">
                <a:solidFill>
                  <a:srgbClr val="0000FF"/>
                </a:solidFill>
              </a:rPr>
            </a:br>
            <a:r>
              <a:rPr kumimoji="1" lang="en-US" altLang="zh-CN" sz="1200" dirty="0"/>
              <a:t>2.</a:t>
            </a:r>
            <a:r>
              <a:rPr kumimoji="1" lang="zh-CN" altLang="en-US" sz="1200" dirty="0"/>
              <a:t>做好</a:t>
            </a:r>
            <a:r>
              <a:rPr kumimoji="1" lang="zh-CN" altLang="en-US" sz="1200" dirty="0">
                <a:solidFill>
                  <a:srgbClr val="0000FF"/>
                </a:solidFill>
              </a:rPr>
              <a:t>每日点检记录和领用记录</a:t>
            </a:r>
            <a:endParaRPr kumimoji="1" lang="zh-CN" altLang="en-US" sz="1100" dirty="0">
              <a:solidFill>
                <a:srgbClr val="0000FF"/>
              </a:solidFill>
            </a:endParaRPr>
          </a:p>
          <a:p>
            <a:r>
              <a:rPr kumimoji="1" lang="en-US" altLang="zh-CN" sz="1100" dirty="0"/>
              <a:t>3.</a:t>
            </a:r>
            <a:r>
              <a:rPr kumimoji="1" lang="zh-CN" altLang="en-US" sz="1100" dirty="0"/>
              <a:t>防爆柜安排</a:t>
            </a:r>
            <a:r>
              <a:rPr kumimoji="1" lang="zh-CN" altLang="en-US" sz="1100" dirty="0">
                <a:solidFill>
                  <a:srgbClr val="0000FF"/>
                </a:solidFill>
              </a:rPr>
              <a:t>上锁管控</a:t>
            </a:r>
            <a:r>
              <a:rPr kumimoji="1" lang="zh-CN" altLang="en-US" sz="1100" dirty="0"/>
              <a:t>且</a:t>
            </a:r>
            <a:r>
              <a:rPr kumimoji="1" lang="zh-CN" altLang="en-US" sz="1100" dirty="0">
                <a:solidFill>
                  <a:srgbClr val="0000FF"/>
                </a:solidFill>
              </a:rPr>
              <a:t>专人管理</a:t>
            </a:r>
            <a:br>
              <a:rPr kumimoji="1" lang="en-US" altLang="zh-CN" sz="1100" dirty="0"/>
            </a:br>
            <a:endParaRPr kumimoji="1" lang="zh-CN" altLang="en-US" sz="1100" dirty="0"/>
          </a:p>
        </p:txBody>
      </p:sp>
      <p:sp>
        <p:nvSpPr>
          <p:cNvPr id="22" name="文本框 21"/>
          <p:cNvSpPr txBox="1"/>
          <p:nvPr/>
        </p:nvSpPr>
        <p:spPr>
          <a:xfrm>
            <a:off x="4630759" y="5652190"/>
            <a:ext cx="3862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/>
              <a:t>1.</a:t>
            </a:r>
            <a:r>
              <a:rPr kumimoji="1" lang="zh-CN" altLang="en-US" sz="1200" dirty="0"/>
              <a:t>化学品要</a:t>
            </a:r>
            <a:r>
              <a:rPr kumimoji="1" lang="zh-CN" altLang="en-US" sz="1200" dirty="0">
                <a:solidFill>
                  <a:srgbClr val="0000FF"/>
                </a:solidFill>
              </a:rPr>
              <a:t>分类存放</a:t>
            </a:r>
            <a:br>
              <a:rPr kumimoji="1" lang="en-US" altLang="zh-CN" sz="1200" dirty="0">
                <a:solidFill>
                  <a:schemeClr val="accent6"/>
                </a:solidFill>
              </a:rPr>
            </a:br>
            <a:r>
              <a:rPr kumimoji="1" lang="en-US" altLang="zh-CN" sz="1200" dirty="0"/>
              <a:t>2.</a:t>
            </a:r>
            <a:r>
              <a:rPr kumimoji="1" lang="zh-CN" altLang="en-US" sz="1200" dirty="0">
                <a:solidFill>
                  <a:srgbClr val="0000FF"/>
                </a:solidFill>
              </a:rPr>
              <a:t>张贴危险化学品标签和警示标语</a:t>
            </a:r>
            <a:r>
              <a:rPr kumimoji="1" lang="en-US" altLang="zh-CN" sz="1200" dirty="0">
                <a:solidFill>
                  <a:srgbClr val="0000FF"/>
                </a:solidFill>
              </a:rPr>
              <a:t>-</a:t>
            </a:r>
            <a:r>
              <a:rPr kumimoji="1" lang="zh-CN" altLang="en-US" sz="1200" dirty="0">
                <a:solidFill>
                  <a:srgbClr val="0000FF"/>
                </a:solidFill>
              </a:rPr>
              <a:t>“当心化学品灼伤”</a:t>
            </a:r>
            <a:endParaRPr kumimoji="1" lang="zh-CN" altLang="en-US" sz="1200" dirty="0">
              <a:solidFill>
                <a:srgbClr val="0000FF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646154" y="5713745"/>
            <a:ext cx="30379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100" dirty="0"/>
              <a:t>1.</a:t>
            </a:r>
            <a:r>
              <a:rPr kumimoji="1" lang="zh-CN" altLang="en-US" sz="1100" dirty="0"/>
              <a:t>连接上</a:t>
            </a:r>
            <a:r>
              <a:rPr kumimoji="1" lang="zh-CN" altLang="en-US" sz="1100" dirty="0">
                <a:solidFill>
                  <a:srgbClr val="0000FF"/>
                </a:solidFill>
              </a:rPr>
              <a:t>静电接地导线</a:t>
            </a:r>
            <a:r>
              <a:rPr kumimoji="1" lang="zh-CN" altLang="en-US" sz="1100" dirty="0"/>
              <a:t>，以便及时导走柜体所积聚的静电应连接上静电接地导线</a:t>
            </a:r>
            <a:endParaRPr kumimoji="1" lang="zh-CN" altLang="en-US" sz="1100" dirty="0"/>
          </a:p>
        </p:txBody>
      </p:sp>
      <p:sp>
        <p:nvSpPr>
          <p:cNvPr id="24" name="文本框 23"/>
          <p:cNvSpPr txBox="1"/>
          <p:nvPr/>
        </p:nvSpPr>
        <p:spPr>
          <a:xfrm>
            <a:off x="121185" y="1268710"/>
            <a:ext cx="4141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chemeClr val="accent6"/>
                </a:solidFill>
              </a:rPr>
              <a:t>缺失项</a:t>
            </a:r>
            <a:endParaRPr kumimoji="1" lang="zh-CN" altLang="en-US" b="1" dirty="0">
              <a:solidFill>
                <a:schemeClr val="accent6"/>
              </a:solidFill>
            </a:endParaRPr>
          </a:p>
        </p:txBody>
      </p:sp>
      <p:sp>
        <p:nvSpPr>
          <p:cNvPr id="28" name="文本框 28"/>
          <p:cNvSpPr txBox="1"/>
          <p:nvPr/>
        </p:nvSpPr>
        <p:spPr>
          <a:xfrm>
            <a:off x="535305" y="105641"/>
            <a:ext cx="3563008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>
                <a:solidFill>
                  <a:srgbClr val="4E5A62"/>
                </a:solidFill>
              </a:defRPr>
            </a:lvl1pPr>
          </a:lstStyle>
          <a:p>
            <a:r>
              <a:rPr lang="zh-CN" altLang="en-US" b="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化学品柜储存标准</a:t>
            </a:r>
            <a:endParaRPr lang="zh-CN" altLang="en-US" b="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6278" y="4099919"/>
            <a:ext cx="289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/>
              <a:t>标准项</a:t>
            </a:r>
            <a:endParaRPr kumimoji="1" lang="zh-CN" altLang="en-US" b="1" dirty="0"/>
          </a:p>
        </p:txBody>
      </p:sp>
      <p:pic>
        <p:nvPicPr>
          <p:cNvPr id="2050" name="Picture 2" descr="/private/var/folders/2g/29984s3j38s2b9dvl7_wjmhm0000gn/T/com.kingsoft.wpsoffice.mac/picturecompress_20230915143313/output_22.pngoutput_2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5137" y="3725429"/>
            <a:ext cx="3474823" cy="176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橢圓 35"/>
          <p:cNvSpPr/>
          <p:nvPr/>
        </p:nvSpPr>
        <p:spPr>
          <a:xfrm>
            <a:off x="1356849" y="1160072"/>
            <a:ext cx="710916" cy="533218"/>
          </a:xfrm>
          <a:prstGeom prst="ellipse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6"/>
              </a:solidFill>
            </a:endParaRPr>
          </a:p>
        </p:txBody>
      </p:sp>
      <p:sp>
        <p:nvSpPr>
          <p:cNvPr id="25" name="橢圓 24"/>
          <p:cNvSpPr/>
          <p:nvPr/>
        </p:nvSpPr>
        <p:spPr>
          <a:xfrm>
            <a:off x="2067766" y="1730375"/>
            <a:ext cx="1152512" cy="862412"/>
          </a:xfrm>
          <a:prstGeom prst="ellipse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6"/>
              </a:solidFill>
            </a:endParaRPr>
          </a:p>
        </p:txBody>
      </p:sp>
      <p:sp>
        <p:nvSpPr>
          <p:cNvPr id="26" name="橢圓 25"/>
          <p:cNvSpPr/>
          <p:nvPr/>
        </p:nvSpPr>
        <p:spPr>
          <a:xfrm>
            <a:off x="5627094" y="1379562"/>
            <a:ext cx="1728388" cy="1102654"/>
          </a:xfrm>
          <a:prstGeom prst="ellipse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6"/>
              </a:solidFill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10244357" y="2025681"/>
            <a:ext cx="1044144" cy="981548"/>
          </a:xfrm>
          <a:prstGeom prst="ellipse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6"/>
              </a:solidFill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915137" y="3711778"/>
            <a:ext cx="1496760" cy="902486"/>
          </a:xfrm>
          <a:prstGeom prst="ellipse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6"/>
              </a:solidFill>
            </a:endParaRPr>
          </a:p>
        </p:txBody>
      </p:sp>
      <p:sp>
        <p:nvSpPr>
          <p:cNvPr id="32" name="橢圓 31"/>
          <p:cNvSpPr/>
          <p:nvPr/>
        </p:nvSpPr>
        <p:spPr>
          <a:xfrm>
            <a:off x="2411898" y="4253378"/>
            <a:ext cx="808380" cy="769871"/>
          </a:xfrm>
          <a:prstGeom prst="ellipse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6"/>
              </a:solidFill>
            </a:endParaRPr>
          </a:p>
        </p:txBody>
      </p:sp>
      <p:sp>
        <p:nvSpPr>
          <p:cNvPr id="33" name="橢圓 32"/>
          <p:cNvSpPr/>
          <p:nvPr/>
        </p:nvSpPr>
        <p:spPr>
          <a:xfrm>
            <a:off x="5300871" y="3882886"/>
            <a:ext cx="2239616" cy="1457739"/>
          </a:xfrm>
          <a:prstGeom prst="ellipse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6"/>
              </a:solidFill>
            </a:endParaRPr>
          </a:p>
        </p:txBody>
      </p:sp>
      <p:sp>
        <p:nvSpPr>
          <p:cNvPr id="39" name="橢圓 38"/>
          <p:cNvSpPr/>
          <p:nvPr/>
        </p:nvSpPr>
        <p:spPr>
          <a:xfrm>
            <a:off x="9361254" y="3975651"/>
            <a:ext cx="1664555" cy="1364973"/>
          </a:xfrm>
          <a:prstGeom prst="ellipse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 descr="/private/var/folders/2g/29984s3j38s2b9dvl7_wjmhm0000gn/T/com.kingsoft.wpsoffice.mac/picturecompress_20230915143313/output_23.jpgoutput_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0466" y="1640525"/>
            <a:ext cx="5913878" cy="4173867"/>
          </a:xfrm>
          <a:prstGeom prst="rect">
            <a:avLst/>
          </a:prstGeom>
        </p:spPr>
      </p:pic>
      <p:sp>
        <p:nvSpPr>
          <p:cNvPr id="4" name="文本框 7"/>
          <p:cNvSpPr txBox="1"/>
          <p:nvPr/>
        </p:nvSpPr>
        <p:spPr>
          <a:xfrm>
            <a:off x="337930" y="1653165"/>
            <a:ext cx="2504661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MSDS:</a:t>
            </a:r>
            <a:endParaRPr lang="en-US" altLang="zh-CN" sz="1400" b="1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、柜门左上角根据内部化学品依次张贴</a:t>
            </a:r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MSDS</a:t>
            </a:r>
            <a:endParaRPr lang="en-US" altLang="zh-CN" sz="14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装置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袋左上角进行标注（如图）</a:t>
            </a:r>
            <a:endParaRPr lang="zh-CN" altLang="en-US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5" name="直接连接符 9"/>
          <p:cNvCxnSpPr/>
          <p:nvPr/>
        </p:nvCxnSpPr>
        <p:spPr>
          <a:xfrm>
            <a:off x="2951922" y="2295939"/>
            <a:ext cx="1401417" cy="39756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12" descr="/private/var/folders/2g/29984s3j38s2b9dvl7_wjmhm0000gn/T/com.kingsoft.wpsoffice.mac/picturecompress_20230915143313/output_24.pngoutput_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524" y="2130219"/>
            <a:ext cx="502879" cy="665716"/>
          </a:xfrm>
          <a:prstGeom prst="rect">
            <a:avLst/>
          </a:prstGeom>
        </p:spPr>
      </p:pic>
      <p:pic>
        <p:nvPicPr>
          <p:cNvPr id="7" name="图片 13" descr="/private/var/folders/2g/29984s3j38s2b9dvl7_wjmhm0000gn/T/com.kingsoft.wpsoffice.mac/picturecompress_20230915143313/output_25.pngoutput_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403" y="2130219"/>
            <a:ext cx="505849" cy="665716"/>
          </a:xfrm>
          <a:prstGeom prst="rect">
            <a:avLst/>
          </a:prstGeom>
        </p:spPr>
      </p:pic>
      <p:pic>
        <p:nvPicPr>
          <p:cNvPr id="8" name="图片 14" descr="/private/var/folders/2g/29984s3j38s2b9dvl7_wjmhm0000gn/T/com.kingsoft.wpsoffice.mac/picturecompress_20230915143313/output_26.pngoutput_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133775"/>
            <a:ext cx="530895" cy="662160"/>
          </a:xfrm>
          <a:prstGeom prst="rect">
            <a:avLst/>
          </a:prstGeom>
        </p:spPr>
      </p:pic>
      <p:pic>
        <p:nvPicPr>
          <p:cNvPr id="9" name="图片 15" descr="/private/var/folders/2g/29984s3j38s2b9dvl7_wjmhm0000gn/T/com.kingsoft.wpsoffice.mac/picturecompress_20230915143313/output_27.jpgoutput_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4840" y="3279629"/>
            <a:ext cx="894178" cy="752632"/>
          </a:xfrm>
          <a:prstGeom prst="rect">
            <a:avLst/>
          </a:prstGeom>
        </p:spPr>
      </p:pic>
      <p:sp>
        <p:nvSpPr>
          <p:cNvPr id="10" name="文本框 17"/>
          <p:cNvSpPr txBox="1"/>
          <p:nvPr/>
        </p:nvSpPr>
        <p:spPr>
          <a:xfrm>
            <a:off x="337930" y="3279629"/>
            <a:ext cx="2504661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目视</a:t>
            </a:r>
            <a:r>
              <a:rPr lang="zh-CN" altLang="en-US" sz="14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化布置图：</a:t>
            </a:r>
            <a:endParaRPr lang="en-US" altLang="zh-CN" sz="1400" b="1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、根据放置标准依次存放</a:t>
            </a:r>
            <a:endParaRPr lang="en-US" altLang="zh-CN" sz="14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、隔板处张贴对应化学品标签</a:t>
            </a:r>
            <a:endParaRPr lang="zh-CN" altLang="en-US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11" name="直接连接符 19"/>
          <p:cNvCxnSpPr>
            <a:stCxn id="10" idx="3"/>
          </p:cNvCxnSpPr>
          <p:nvPr/>
        </p:nvCxnSpPr>
        <p:spPr>
          <a:xfrm>
            <a:off x="2842591" y="3756683"/>
            <a:ext cx="1510748" cy="500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20" descr="/private/var/folders/2g/29984s3j38s2b9dvl7_wjmhm0000gn/T/com.kingsoft.wpsoffice.mac/picturecompress_20230915143313/output_28.jpgoutput_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5520" y="3279629"/>
            <a:ext cx="917871" cy="738664"/>
          </a:xfrm>
          <a:prstGeom prst="rect">
            <a:avLst/>
          </a:prstGeom>
        </p:spPr>
      </p:pic>
      <p:sp>
        <p:nvSpPr>
          <p:cNvPr id="13" name="文本框 21"/>
          <p:cNvSpPr txBox="1"/>
          <p:nvPr/>
        </p:nvSpPr>
        <p:spPr>
          <a:xfrm>
            <a:off x="347869" y="4604417"/>
            <a:ext cx="2494722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化学品柜安全检查表：</a:t>
            </a:r>
            <a:endParaRPr lang="en-US" altLang="zh-CN" sz="1400" b="1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、日常点检记录</a:t>
            </a:r>
            <a:endParaRPr lang="en-US" altLang="zh-CN" sz="14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、异常处理记录</a:t>
            </a:r>
            <a:endParaRPr lang="en-US" altLang="zh-CN" sz="14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14" name="直接连接符 23"/>
          <p:cNvCxnSpPr>
            <a:stCxn id="13" idx="3"/>
          </p:cNvCxnSpPr>
          <p:nvPr/>
        </p:nvCxnSpPr>
        <p:spPr>
          <a:xfrm flipV="1">
            <a:off x="2842591" y="3806691"/>
            <a:ext cx="2701864" cy="11670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24"/>
          <p:cNvSpPr txBox="1"/>
          <p:nvPr/>
        </p:nvSpPr>
        <p:spPr>
          <a:xfrm>
            <a:off x="9569279" y="1640525"/>
            <a:ext cx="2369747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安全</a:t>
            </a:r>
            <a:r>
              <a:rPr lang="zh-CN" altLang="en-US" sz="14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标识标准：</a:t>
            </a:r>
            <a:endParaRPr lang="en-US" altLang="zh-CN" sz="1400" b="1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、依次为红色（禁止）黄色（警告）、蓝色（指令）、绿色（提示）</a:t>
            </a:r>
            <a:endParaRPr lang="en-US" altLang="zh-CN" sz="14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16" name="直接连接符 26"/>
          <p:cNvCxnSpPr>
            <a:endCxn id="15" idx="1"/>
          </p:cNvCxnSpPr>
          <p:nvPr/>
        </p:nvCxnSpPr>
        <p:spPr>
          <a:xfrm flipV="1">
            <a:off x="7830755" y="2117579"/>
            <a:ext cx="1738524" cy="3328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28"/>
          <p:cNvSpPr txBox="1"/>
          <p:nvPr/>
        </p:nvSpPr>
        <p:spPr>
          <a:xfrm>
            <a:off x="535305" y="105641"/>
            <a:ext cx="3563008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>
                <a:solidFill>
                  <a:srgbClr val="4E5A62"/>
                </a:solidFill>
              </a:defRPr>
            </a:lvl1pPr>
          </a:lstStyle>
          <a:p>
            <a:r>
              <a:rPr lang="zh-CN" altLang="en-US" b="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化学品柜管理标准</a:t>
            </a:r>
            <a:endParaRPr lang="zh-CN" altLang="en-US" b="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8" name="图片 51" descr="/private/var/folders/2g/29984s3j38s2b9dvl7_wjmhm0000gn/T/com.kingsoft.wpsoffice.mac/picturecompress_20230915143313/output_29.pngoutput_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0712" y="2804846"/>
            <a:ext cx="1019590" cy="306102"/>
          </a:xfrm>
          <a:prstGeom prst="rect">
            <a:avLst/>
          </a:prstGeom>
        </p:spPr>
      </p:pic>
      <p:sp>
        <p:nvSpPr>
          <p:cNvPr id="19" name="文本框 52"/>
          <p:cNvSpPr txBox="1"/>
          <p:nvPr/>
        </p:nvSpPr>
        <p:spPr>
          <a:xfrm>
            <a:off x="9569279" y="3031435"/>
            <a:ext cx="2369747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责任</a:t>
            </a:r>
            <a:r>
              <a:rPr lang="zh-CN" altLang="en-US" sz="14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信息牌：</a:t>
            </a:r>
            <a:endParaRPr lang="en-US" altLang="zh-CN" sz="1400" b="1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、白夜班管理人员责任人信息</a:t>
            </a:r>
            <a:endParaRPr lang="en-US" altLang="zh-CN" sz="14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、课室直接负责人信息</a:t>
            </a:r>
            <a:endParaRPr lang="zh-CN" altLang="en-US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20" name="直接连接符 54"/>
          <p:cNvCxnSpPr>
            <a:endCxn id="19" idx="1"/>
          </p:cNvCxnSpPr>
          <p:nvPr/>
        </p:nvCxnSpPr>
        <p:spPr>
          <a:xfrm>
            <a:off x="7898699" y="2957897"/>
            <a:ext cx="1670580" cy="5505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对象 58"/>
          <p:cNvGraphicFramePr>
            <a:graphicFrameLocks noChangeAspect="1"/>
          </p:cNvGraphicFramePr>
          <p:nvPr/>
        </p:nvGraphicFramePr>
        <p:xfrm>
          <a:off x="10086048" y="5442493"/>
          <a:ext cx="1336207" cy="1150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工作表" showAsIcon="1" r:id="rId8" imgW="1371600" imgH="1181100" progId="Excel.Sheet.12">
                  <p:embed/>
                </p:oleObj>
              </mc:Choice>
              <mc:Fallback>
                <p:oleObj name="工作表" showAsIcon="1" r:id="rId8" imgW="1371600" imgH="1181100" progId="Excel.Sheet.12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086048" y="5442493"/>
                        <a:ext cx="1336207" cy="1150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4"/>
          <p:cNvSpPr txBox="1"/>
          <p:nvPr/>
        </p:nvSpPr>
        <p:spPr>
          <a:xfrm>
            <a:off x="4077155" y="2131638"/>
            <a:ext cx="68679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/>
              <a:t>稀释剂</a:t>
            </a:r>
            <a:endParaRPr lang="zh-CN" altLang="en-US" sz="1100" b="1" dirty="0"/>
          </a:p>
        </p:txBody>
      </p:sp>
    </p:spTree>
  </p:cSld>
  <p:clrMapOvr>
    <a:masterClrMapping/>
  </p:clrMapOvr>
  <p:transition spd="med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sp>
        <p:nvSpPr>
          <p:cNvPr id="22" name="灯片编号占位符 1"/>
          <p:cNvSpPr txBox="1"/>
          <p:nvPr/>
        </p:nvSpPr>
        <p:spPr>
          <a:xfrm>
            <a:off x="9055050" y="6356350"/>
            <a:ext cx="2991175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pic>
        <p:nvPicPr>
          <p:cNvPr id="23" name="图片 2" descr="/private/var/folders/2g/29984s3j38s2b9dvl7_wjmhm0000gn/T/com.kingsoft.wpsoffice.mac/picturecompress_20230915143313/output_31.jpgoutput_3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rot="5400000">
            <a:off x="-545096" y="1817304"/>
            <a:ext cx="4562063" cy="3253213"/>
          </a:xfrm>
          <a:prstGeom prst="rect">
            <a:avLst/>
          </a:prstGeom>
        </p:spPr>
      </p:pic>
      <p:pic>
        <p:nvPicPr>
          <p:cNvPr id="24" name="图片 3" descr="/private/var/folders/2g/29984s3j38s2b9dvl7_wjmhm0000gn/T/com.kingsoft.wpsoffice.mac/picturecompress_20230915143313/output_32.jpgoutput_32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341168" y="1213440"/>
            <a:ext cx="3190458" cy="4505741"/>
          </a:xfrm>
          <a:prstGeom prst="rect">
            <a:avLst/>
          </a:prstGeom>
        </p:spPr>
      </p:pic>
      <p:cxnSp>
        <p:nvCxnSpPr>
          <p:cNvPr id="25" name="直接连接符 5"/>
          <p:cNvCxnSpPr/>
          <p:nvPr/>
        </p:nvCxnSpPr>
        <p:spPr>
          <a:xfrm>
            <a:off x="516838" y="1272209"/>
            <a:ext cx="25742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7"/>
          <p:cNvSpPr txBox="1"/>
          <p:nvPr/>
        </p:nvSpPr>
        <p:spPr>
          <a:xfrm>
            <a:off x="417446" y="1630017"/>
            <a:ext cx="2574235" cy="1411357"/>
          </a:xfrm>
          <a:prstGeom prst="rect">
            <a:avLst/>
          </a:prstGeom>
          <a:noFill/>
          <a:ln w="19050">
            <a:solidFill>
              <a:srgbClr val="0069BF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cxnSp>
        <p:nvCxnSpPr>
          <p:cNvPr id="27" name="直接箭头连接符 9"/>
          <p:cNvCxnSpPr>
            <a:stCxn id="26" idx="0"/>
          </p:cNvCxnSpPr>
          <p:nvPr/>
        </p:nvCxnSpPr>
        <p:spPr>
          <a:xfrm flipV="1">
            <a:off x="1704564" y="1341783"/>
            <a:ext cx="0" cy="28823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10"/>
          <p:cNvSpPr txBox="1"/>
          <p:nvPr/>
        </p:nvSpPr>
        <p:spPr>
          <a:xfrm>
            <a:off x="1702712" y="1266448"/>
            <a:ext cx="2067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FFFF00"/>
                </a:solidFill>
              </a:rPr>
              <a:t>上移指护栏顶部</a:t>
            </a:r>
            <a:endParaRPr lang="zh-CN" altLang="en-US" sz="1400" dirty="0">
              <a:solidFill>
                <a:srgbClr val="FFFF00"/>
              </a:solidFill>
            </a:endParaRPr>
          </a:p>
        </p:txBody>
      </p:sp>
      <p:sp>
        <p:nvSpPr>
          <p:cNvPr id="29" name="文本框 11"/>
          <p:cNvSpPr txBox="1"/>
          <p:nvPr/>
        </p:nvSpPr>
        <p:spPr>
          <a:xfrm>
            <a:off x="3362542" y="1162879"/>
            <a:ext cx="2978626" cy="5265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外部张贴要求：</a:t>
            </a:r>
            <a:endParaRPr lang="en-US" altLang="zh-CN" sz="1400" b="1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一、安全标识上移至护栏顶部依次为</a:t>
            </a:r>
            <a:endParaRPr lang="en-US" altLang="zh-CN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、禁烟火（禁止标识）</a:t>
            </a:r>
            <a:endParaRPr lang="en-US" altLang="zh-CN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当心腐蚀、注意化学品烧手（警告标识）</a:t>
            </a:r>
            <a:endParaRPr lang="en-US" altLang="zh-CN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必须佩戴手套、必须穿戴安全防护服、必须佩戴面罩或眼罩、必须穿戴防护鞋、必须佩戴防毒面具、注意通风（指令标识）</a:t>
            </a:r>
            <a:endParaRPr lang="en-US" altLang="zh-CN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二、</a:t>
            </a:r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MSDS</a:t>
            </a:r>
            <a:endParaRPr lang="en-US" altLang="zh-CN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、标识下方按照化学品摆放顺序依次放置</a:t>
            </a:r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MSDS</a:t>
            </a:r>
            <a:endParaRPr lang="en-US" altLang="zh-CN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、并对装置袋左上角做标签标注（如图）</a:t>
            </a:r>
            <a:endParaRPr lang="en-US" altLang="zh-CN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latin typeface="+mn-ea"/>
            </a:endParaRPr>
          </a:p>
        </p:txBody>
      </p:sp>
      <p:pic>
        <p:nvPicPr>
          <p:cNvPr id="30" name="图片 12" descr="/private/var/folders/2g/29984s3j38s2b9dvl7_wjmhm0000gn/T/com.kingsoft.wpsoffice.mac/picturecompress_20230915143313/output_33.jpgoutput_33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28939" y="3071191"/>
            <a:ext cx="2574235" cy="1508208"/>
          </a:xfrm>
          <a:prstGeom prst="rect">
            <a:avLst/>
          </a:prstGeom>
          <a:ln w="19050">
            <a:solidFill>
              <a:srgbClr val="0069BF"/>
            </a:solidFill>
          </a:ln>
        </p:spPr>
      </p:pic>
      <p:sp>
        <p:nvSpPr>
          <p:cNvPr id="31" name="椭圆 13"/>
          <p:cNvSpPr/>
          <p:nvPr/>
        </p:nvSpPr>
        <p:spPr>
          <a:xfrm>
            <a:off x="254784" y="2995379"/>
            <a:ext cx="316800" cy="3180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2" name="椭圆 14"/>
          <p:cNvSpPr/>
          <p:nvPr/>
        </p:nvSpPr>
        <p:spPr>
          <a:xfrm>
            <a:off x="302297" y="1494569"/>
            <a:ext cx="316800" cy="3180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33" name="文本框 15"/>
          <p:cNvSpPr txBox="1"/>
          <p:nvPr/>
        </p:nvSpPr>
        <p:spPr>
          <a:xfrm>
            <a:off x="374139" y="3108884"/>
            <a:ext cx="685800" cy="2782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助孔剂</a:t>
            </a:r>
            <a:endParaRPr lang="zh-CN" altLang="en-US" sz="1200" b="1" dirty="0"/>
          </a:p>
        </p:txBody>
      </p:sp>
      <p:sp>
        <p:nvSpPr>
          <p:cNvPr id="34" name="文本框 16"/>
          <p:cNvSpPr txBox="1"/>
          <p:nvPr/>
        </p:nvSpPr>
        <p:spPr>
          <a:xfrm>
            <a:off x="1299538" y="3105185"/>
            <a:ext cx="519325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b="1" dirty="0" smtClean="0"/>
              <a:t>硝酸</a:t>
            </a:r>
            <a:endParaRPr lang="zh-CN" altLang="en-US" sz="1200" b="1" dirty="0"/>
          </a:p>
        </p:txBody>
      </p:sp>
      <p:sp>
        <p:nvSpPr>
          <p:cNvPr id="35" name="文本框 17"/>
          <p:cNvSpPr txBox="1"/>
          <p:nvPr/>
        </p:nvSpPr>
        <p:spPr>
          <a:xfrm>
            <a:off x="2123829" y="3095244"/>
            <a:ext cx="579617" cy="27699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硫酸</a:t>
            </a:r>
            <a:endParaRPr lang="zh-CN" altLang="en-US" sz="1200" dirty="0"/>
          </a:p>
        </p:txBody>
      </p:sp>
      <p:sp>
        <p:nvSpPr>
          <p:cNvPr id="36" name="文本框 20"/>
          <p:cNvSpPr txBox="1"/>
          <p:nvPr/>
        </p:nvSpPr>
        <p:spPr>
          <a:xfrm>
            <a:off x="9677398" y="1173684"/>
            <a:ext cx="23555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内部张贴要求：</a:t>
            </a:r>
            <a:endParaRPr lang="en-US" altLang="zh-CN" sz="1400" b="1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三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、化学品周知卡</a:t>
            </a:r>
            <a:endParaRPr lang="en-US" altLang="zh-CN" sz="14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、对应品名张贴相应的安全周知卡，要求距离地面</a:t>
            </a:r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1.4M</a:t>
            </a:r>
            <a:endParaRPr lang="en-US" altLang="zh-CN" sz="14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四、标注牌</a:t>
            </a:r>
            <a:endParaRPr lang="en-US" altLang="zh-CN" sz="14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、化学品标注名必须与化学品一致，清晰可见且对外</a:t>
            </a:r>
            <a:endParaRPr lang="en-US" altLang="zh-CN" sz="14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CN" altLang="en-US" sz="14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、存放的化学品包装标牌必须对外可见</a:t>
            </a:r>
            <a:endParaRPr lang="zh-CN" altLang="en-US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37" name="图片 21" descr="/private/var/folders/2g/29984s3j38s2b9dvl7_wjmhm0000gn/T/com.kingsoft.wpsoffice.mac/picturecompress_20230915143313/output_34.jpgoutput_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319555" y="2419781"/>
            <a:ext cx="1205730" cy="940337"/>
          </a:xfrm>
          <a:prstGeom prst="rect">
            <a:avLst/>
          </a:prstGeom>
          <a:ln w="19050">
            <a:solidFill>
              <a:srgbClr val="0069BF"/>
            </a:solidFill>
          </a:ln>
        </p:spPr>
      </p:pic>
      <p:sp>
        <p:nvSpPr>
          <p:cNvPr id="38" name="椭圆 22"/>
          <p:cNvSpPr/>
          <p:nvPr/>
        </p:nvSpPr>
        <p:spPr>
          <a:xfrm>
            <a:off x="7204456" y="2128684"/>
            <a:ext cx="316800" cy="31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9" name="椭圆 23"/>
          <p:cNvSpPr/>
          <p:nvPr/>
        </p:nvSpPr>
        <p:spPr>
          <a:xfrm>
            <a:off x="7293851" y="3923932"/>
            <a:ext cx="316800" cy="31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40" name="文本框 24"/>
          <p:cNvSpPr txBox="1"/>
          <p:nvPr/>
        </p:nvSpPr>
        <p:spPr>
          <a:xfrm>
            <a:off x="7521256" y="3963688"/>
            <a:ext cx="608953" cy="655467"/>
          </a:xfrm>
          <a:prstGeom prst="rect">
            <a:avLst/>
          </a:prstGeom>
          <a:noFill/>
          <a:ln w="19050">
            <a:solidFill>
              <a:srgbClr val="0069BF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1" name="文本框 28"/>
          <p:cNvSpPr txBox="1"/>
          <p:nvPr/>
        </p:nvSpPr>
        <p:spPr>
          <a:xfrm>
            <a:off x="535305" y="105641"/>
            <a:ext cx="3563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>
                <a:solidFill>
                  <a:srgbClr val="4E5A62"/>
                </a:solidFill>
              </a:defRPr>
            </a:lvl1pPr>
          </a:lstStyle>
          <a:p>
            <a:r>
              <a:rPr lang="zh-CN" altLang="en-US" b="0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</a:t>
            </a:r>
            <a:r>
              <a:rPr lang="zh-CN" altLang="en-US" b="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现场</a:t>
            </a:r>
            <a:r>
              <a:rPr lang="zh-CN" altLang="en-US" b="0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管理标准</a:t>
            </a:r>
            <a:endParaRPr lang="zh-CN" altLang="en-US" b="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 descr="/private/var/folders/2g/29984s3j38s2b9dvl7_wjmhm0000gn/T/com.kingsoft.wpsoffice.mac/picturecompress_20230915143313/output_35.jpgoutput_35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35305" y="1073426"/>
            <a:ext cx="6422086" cy="5088835"/>
          </a:xfrm>
          <a:prstGeom prst="rect">
            <a:avLst/>
          </a:prstGeom>
        </p:spPr>
      </p:pic>
      <p:sp>
        <p:nvSpPr>
          <p:cNvPr id="4" name="文本框 28"/>
          <p:cNvSpPr txBox="1"/>
          <p:nvPr/>
        </p:nvSpPr>
        <p:spPr>
          <a:xfrm>
            <a:off x="535305" y="105641"/>
            <a:ext cx="3563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>
                <a:solidFill>
                  <a:srgbClr val="4E5A62"/>
                </a:solidFill>
              </a:defRPr>
            </a:lvl1pPr>
          </a:lstStyle>
          <a:p>
            <a:r>
              <a:rPr lang="zh-CN" altLang="en-US" b="0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</a:t>
            </a:r>
            <a:r>
              <a:rPr lang="zh-CN" altLang="en-US" b="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现场</a:t>
            </a:r>
            <a:r>
              <a:rPr lang="zh-CN" altLang="en-US" b="0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管理标准</a:t>
            </a:r>
            <a:endParaRPr lang="zh-CN" altLang="en-US" b="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5" name="图片 4" descr="/private/var/folders/2g/29984s3j38s2b9dvl7_wjmhm0000gn/T/com.kingsoft.wpsoffice.mac/picturecompress_20230915143313/output_36.pngoutput_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3036" y="2900331"/>
            <a:ext cx="1330554" cy="399460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7362323" y="1928192"/>
            <a:ext cx="253658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责任</a:t>
            </a:r>
            <a:r>
              <a:rPr lang="zh-CN" altLang="en-US" sz="16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信息牌（门）：</a:t>
            </a:r>
            <a:endParaRPr lang="en-US" altLang="zh-CN" sz="1600" b="1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6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CN" altLang="en-US" sz="16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、白夜班管理人员责任人信息</a:t>
            </a:r>
            <a:endParaRPr lang="en-US" altLang="zh-CN" sz="16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6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CN" altLang="en-US" sz="16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、课室直接负责人信息</a:t>
            </a:r>
            <a:endParaRPr lang="zh-CN" altLang="en-US" sz="16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7" name="直接连接符 9"/>
          <p:cNvCxnSpPr>
            <a:stCxn id="5" idx="3"/>
            <a:endCxn id="6" idx="1"/>
          </p:cNvCxnSpPr>
          <p:nvPr/>
        </p:nvCxnSpPr>
        <p:spPr>
          <a:xfrm flipV="1">
            <a:off x="4762955" y="2466966"/>
            <a:ext cx="2599055" cy="633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>
          <a:xfrm>
            <a:off x="9253136" y="6356296"/>
            <a:ext cx="2753833" cy="365179"/>
          </a:xfrm>
        </p:spPr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92080" y="712411"/>
            <a:ext cx="9784372" cy="135449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、所有化学品存放处需</a:t>
            </a:r>
            <a:r>
              <a:rPr lang="zh-CN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张贴该化学品最新的</a:t>
            </a:r>
            <a:r>
              <a:rPr lang="en-US" altLang="zh-CN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MSDS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。</a:t>
            </a:r>
            <a:endParaRPr lang="zh-CN" altLang="en-US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、现场存放的化学品应包装完好、</a:t>
            </a:r>
            <a:r>
              <a:rPr lang="zh-CN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标识清晰且保持密封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；所有化学品容器需有</a:t>
            </a:r>
            <a:r>
              <a:rPr lang="zh-CN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标准的化学品标签且标签向外侧摆</a:t>
            </a:r>
            <a:r>
              <a:rPr lang="zh-CN" altLang="en-US" sz="1400" dirty="0" smtClean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放</a:t>
            </a:r>
            <a:endParaRPr lang="en-US" altLang="zh-CN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547836" y="233556"/>
            <a:ext cx="3692860" cy="51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65" tIns="40083" rIns="80165" bIns="40083">
            <a:spAutoFit/>
          </a:bodyPr>
          <a:lstStyle>
            <a:lvl1pPr eaLnBrk="0" hangingPunct="0"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 eaLnBrk="0" hangingPunct="0"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 eaLnBrk="0" hangingPunct="0"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 eaLnBrk="0" hangingPunct="0"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 eaLnBrk="0" hangingPunct="0"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eaLnBrk="1" hangingPunct="1">
              <a:buClrTx/>
              <a:buSzTx/>
              <a:buNone/>
            </a:pP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现场化学品暂放标准</a:t>
            </a:r>
            <a:endParaRPr lang="zh-CN" altLang="en-US" sz="3200" dirty="0">
              <a:solidFill>
                <a:srgbClr val="D7181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aphicFrame>
        <p:nvGraphicFramePr>
          <p:cNvPr id="23" name="表格 23"/>
          <p:cNvGraphicFramePr>
            <a:graphicFrameLocks noGrp="1"/>
          </p:cNvGraphicFramePr>
          <p:nvPr/>
        </p:nvGraphicFramePr>
        <p:xfrm>
          <a:off x="254667" y="1444667"/>
          <a:ext cx="11459137" cy="50117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603"/>
                <a:gridCol w="1940494"/>
                <a:gridCol w="2028360"/>
                <a:gridCol w="2281967"/>
                <a:gridCol w="1774755"/>
                <a:gridCol w="2044958"/>
              </a:tblGrid>
              <a:tr h="1884160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缺失项</a:t>
                      </a:r>
                      <a:endParaRPr lang="zh-CN" altLang="en-US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518235"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MSDS</a:t>
                      </a:r>
                      <a:r>
                        <a:rPr lang="zh-CN" altLang="en-US" sz="1100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张贴不合格</a:t>
                      </a:r>
                      <a:endParaRPr lang="zh-CN" altLang="en-US" sz="11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标签摆放方向错误</a:t>
                      </a:r>
                      <a:endParaRPr lang="zh-CN" altLang="en-US" sz="11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100" b="0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乙酸</a:t>
                      </a:r>
                      <a:r>
                        <a:rPr lang="en-US" altLang="zh-CN" sz="1100" b="0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&amp;</a:t>
                      </a:r>
                      <a:r>
                        <a:rPr lang="zh-CN" altLang="en-US" sz="1100" b="0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硫酸混放并未使用防渗漏托盘</a:t>
                      </a:r>
                      <a:endParaRPr lang="zh-CN" altLang="en-US" sz="1100" b="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化学品仓未上锁进行有效的管控</a:t>
                      </a:r>
                      <a:endParaRPr lang="zh-CN" altLang="en-US" sz="11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</a:tr>
              <a:tr h="1847398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标准项</a:t>
                      </a:r>
                      <a:endParaRPr lang="zh-CN" altLang="en-US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100" dirty="0"/>
                    </a:p>
                  </a:txBody>
                  <a:tcPr/>
                </a:tc>
              </a:tr>
              <a:tr h="552845">
                <a:tc vMerge="1"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00" b="0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MSDS</a:t>
                      </a:r>
                      <a:r>
                        <a:rPr lang="zh-CN" altLang="en-US" sz="1100" b="0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张贴整齐并张贴在</a:t>
                      </a:r>
                      <a:r>
                        <a:rPr lang="zh-CN" altLang="en-US" sz="1100" b="0" i="0" u="none" strike="noStrike" kern="1200" baseline="0" dirty="0">
                          <a:solidFill>
                            <a:schemeClr val="dk1"/>
                          </a:solidFill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化学品使用、储存以及暂存的场所均须配备，方便员工及时获取</a:t>
                      </a:r>
                      <a:endParaRPr lang="zh-CN" altLang="en-US" sz="1100" b="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1100" dirty="0" smtClean="0"/>
                    </a:p>
                    <a:p>
                      <a:pPr algn="ctr"/>
                      <a:r>
                        <a:rPr lang="zh-CN" altLang="en-US" sz="1100" dirty="0" smtClean="0"/>
                        <a:t>标</a:t>
                      </a:r>
                      <a:r>
                        <a:rPr lang="zh-CN" altLang="en-US" sz="1100" dirty="0"/>
                        <a:t>签向外侧摆放容器保持</a:t>
                      </a:r>
                      <a:r>
                        <a:rPr lang="zh-CN" altLang="en-US" sz="1100" dirty="0" smtClean="0"/>
                        <a:t>密封</a:t>
                      </a:r>
                      <a:endParaRPr lang="en-US" altLang="zh-CN" sz="1100" dirty="0" smtClean="0"/>
                    </a:p>
                    <a:p>
                      <a:pPr algn="ctr"/>
                      <a:endParaRPr lang="en-US" altLang="zh-CN" sz="1100" dirty="0" smtClean="0"/>
                    </a:p>
                    <a:p>
                      <a:pPr algn="ctr"/>
                      <a:endParaRPr lang="en-US" altLang="zh-CN" sz="1100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100" dirty="0"/>
                        <a:t>乙酸是有机溶剂，硫酸属于酸性类两者存放在一起会产生化学反应，必须分类摆放存储，并使用防渗漏托盘</a:t>
                      </a:r>
                      <a:endParaRPr lang="zh-CN" altLang="en-US" sz="1100" dirty="0"/>
                    </a:p>
                  </a:txBody>
                  <a:tcPr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dirty="0"/>
                        <a:t>由专人进行上锁管控</a:t>
                      </a:r>
                      <a:r>
                        <a:rPr lang="zh-CN" alt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且专人管理，并做好每日点检记录和领用记录</a:t>
                      </a:r>
                      <a:endParaRPr lang="zh-CN" altLang="en-U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zh-CN" altLang="en-US" sz="11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9" name="图片 18" descr="/private/var/folders/2g/29984s3j38s2b9dvl7_wjmhm0000gn/T/com.kingsoft.wpsoffice.mac/picturecompress_20230915143313/output_37.jpgoutput_37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561470" y="3877442"/>
            <a:ext cx="2040302" cy="1796010"/>
          </a:xfrm>
          <a:prstGeom prst="rect">
            <a:avLst/>
          </a:prstGeom>
        </p:spPr>
      </p:pic>
      <p:pic>
        <p:nvPicPr>
          <p:cNvPr id="21" name="图片 20" descr="/private/var/folders/2g/29984s3j38s2b9dvl7_wjmhm0000gn/T/com.kingsoft.wpsoffice.mac/picturecompress_20230915143313/output_38.jpgoutput_38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46066" y="3877443"/>
            <a:ext cx="1915404" cy="1796010"/>
          </a:xfrm>
          <a:prstGeom prst="rect">
            <a:avLst/>
          </a:prstGeom>
        </p:spPr>
      </p:pic>
      <p:pic>
        <p:nvPicPr>
          <p:cNvPr id="24" name="图片 23" descr="/private/var/folders/2g/29984s3j38s2b9dvl7_wjmhm0000gn/T/com.kingsoft.wpsoffice.mac/picturecompress_20230915143313/output_39.jpgoutput_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772" y="1508928"/>
            <a:ext cx="4093256" cy="1805436"/>
          </a:xfrm>
          <a:prstGeom prst="rect">
            <a:avLst/>
          </a:prstGeom>
        </p:spPr>
      </p:pic>
      <p:pic>
        <p:nvPicPr>
          <p:cNvPr id="25" name="图片 24" descr="/private/var/folders/2g/29984s3j38s2b9dvl7_wjmhm0000gn/T/com.kingsoft.wpsoffice.mac/picturecompress_20230915143313/output_40.pngoutput_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4530" y="3876176"/>
            <a:ext cx="2033869" cy="1797275"/>
          </a:xfrm>
          <a:prstGeom prst="rect">
            <a:avLst/>
          </a:prstGeom>
        </p:spPr>
      </p:pic>
      <p:pic>
        <p:nvPicPr>
          <p:cNvPr id="26" name="图片 25" descr="/private/var/folders/2g/29984s3j38s2b9dvl7_wjmhm0000gn/T/com.kingsoft.wpsoffice.mac/picturecompress_20230915143313/output_41.pngoutput_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8400" y="3864190"/>
            <a:ext cx="2038938" cy="1809262"/>
          </a:xfrm>
          <a:prstGeom prst="rect">
            <a:avLst/>
          </a:prstGeom>
        </p:spPr>
      </p:pic>
      <p:pic>
        <p:nvPicPr>
          <p:cNvPr id="28" name="图片 27" descr="/private/var/folders/2g/29984s3j38s2b9dvl7_wjmhm0000gn/T/com.kingsoft.wpsoffice.mac/picturecompress_20230915143313/output_42.jpgoutput_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6066" y="1508927"/>
            <a:ext cx="1915404" cy="1805437"/>
          </a:xfrm>
          <a:prstGeom prst="rect">
            <a:avLst/>
          </a:prstGeom>
        </p:spPr>
      </p:pic>
      <p:pic>
        <p:nvPicPr>
          <p:cNvPr id="29" name="图片 28" descr="/private/var/folders/2g/29984s3j38s2b9dvl7_wjmhm0000gn/T/com.kingsoft.wpsoffice.mac/picturecompress_20230915143313/output_43.jpgoutput_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5028" y="1508928"/>
            <a:ext cx="1993389" cy="1818689"/>
          </a:xfrm>
          <a:prstGeom prst="rect">
            <a:avLst/>
          </a:prstGeom>
        </p:spPr>
      </p:pic>
      <p:pic>
        <p:nvPicPr>
          <p:cNvPr id="30" name="图片 29" descr="/private/var/folders/2g/29984s3j38s2b9dvl7_wjmhm0000gn/T/com.kingsoft.wpsoffice.mac/picturecompress_20230915143313/output_44.pngoutput_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338" y="3874333"/>
            <a:ext cx="2001079" cy="1799119"/>
          </a:xfrm>
          <a:prstGeom prst="rect">
            <a:avLst/>
          </a:prstGeom>
        </p:spPr>
      </p:pic>
      <p:pic>
        <p:nvPicPr>
          <p:cNvPr id="31" name="图片 30" descr="/private/var/folders/2g/29984s3j38s2b9dvl7_wjmhm0000gn/T/com.kingsoft.wpsoffice.mac/picturecompress_20230915143313/output_45.jpgoutput_45"/>
          <p:cNvPicPr>
            <a:picLocks noChangeAspect="1"/>
          </p:cNvPicPr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3561470" y="1508928"/>
            <a:ext cx="2040302" cy="1818689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3109" y="231228"/>
            <a:ext cx="319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阳极槽上加药防护</a:t>
            </a:r>
            <a:endParaRPr lang="zh-CN" altLang="en-US" sz="2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44" name="Picture 7" descr="/private/var/folders/2g/29984s3j38s2b9dvl7_wjmhm0000gn/T/com.kingsoft.wpsoffice.mac/picturecompress_20230915143313/output_46.jpgoutput_46"/>
          <p:cNvPicPr>
            <a:picLocks noChangeAspect="1" noChangeArrowheads="1"/>
          </p:cNvPicPr>
          <p:nvPr/>
        </p:nvPicPr>
        <p:blipFill rotWithShape="1">
          <a:blip r:embed="rId1"/>
          <a:srcRect/>
          <a:stretch>
            <a:fillRect/>
          </a:stretch>
        </p:blipFill>
        <p:spPr bwMode="auto">
          <a:xfrm>
            <a:off x="360083" y="1153268"/>
            <a:ext cx="4203982" cy="4751949"/>
          </a:xfrm>
          <a:prstGeom prst="rect">
            <a:avLst/>
          </a:prstGeom>
          <a:noFill/>
          <a:ln w="254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 Box 28"/>
          <p:cNvSpPr txBox="1">
            <a:spLocks noChangeArrowheads="1"/>
          </p:cNvSpPr>
          <p:nvPr/>
        </p:nvSpPr>
        <p:spPr bwMode="auto">
          <a:xfrm>
            <a:off x="3462305" y="2227948"/>
            <a:ext cx="1092815" cy="307777"/>
          </a:xfrm>
          <a:prstGeom prst="wedgeRectCallout">
            <a:avLst>
              <a:gd name="adj1" fmla="val -116053"/>
              <a:gd name="adj2" fmla="val 7810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1400" dirty="0">
                <a:solidFill>
                  <a:sysClr val="windowText" lastClr="00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耐酸碱手套</a:t>
            </a:r>
            <a:endParaRPr lang="zh-TW" altLang="en-US" sz="1400" dirty="0">
              <a:solidFill>
                <a:sysClr val="windowText" lastClr="00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6" name="Text Box 29"/>
          <p:cNvSpPr txBox="1">
            <a:spLocks noChangeArrowheads="1"/>
          </p:cNvSpPr>
          <p:nvPr/>
        </p:nvSpPr>
        <p:spPr bwMode="auto">
          <a:xfrm>
            <a:off x="3462306" y="3712723"/>
            <a:ext cx="1092815" cy="307777"/>
          </a:xfrm>
          <a:prstGeom prst="wedgeRectCallout">
            <a:avLst>
              <a:gd name="adj1" fmla="val -74551"/>
              <a:gd name="adj2" fmla="val -13909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1400" b="0" kern="1200" dirty="0">
                <a:solidFill>
                  <a:sysClr val="windowText" lastClr="00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耐酸碱套装</a:t>
            </a:r>
            <a:endParaRPr kumimoji="1" lang="en-US" altLang="zh-TW" sz="1400" b="0" kern="1200" dirty="0">
              <a:solidFill>
                <a:sysClr val="windowText" lastClr="00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3462306" y="5457687"/>
            <a:ext cx="1092815" cy="336274"/>
          </a:xfrm>
          <a:prstGeom prst="wedgeRectCallout">
            <a:avLst>
              <a:gd name="adj1" fmla="val -82006"/>
              <a:gd name="adj2" fmla="val -50537"/>
            </a:avLst>
          </a:prstGeom>
          <a:solidFill>
            <a:sysClr val="window" lastClr="FFFF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耐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酸</a:t>
            </a:r>
            <a:r>
              <a:rPr lang="zh-TW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碱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水鞋</a:t>
            </a:r>
            <a:endParaRPr lang="zh-CN" altLang="zh-TW" sz="14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 rtl="0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en-US" altLang="zh-TW" sz="1400" b="1" kern="12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Box 28"/>
          <p:cNvSpPr txBox="1">
            <a:spLocks noChangeArrowheads="1"/>
          </p:cNvSpPr>
          <p:nvPr/>
        </p:nvSpPr>
        <p:spPr bwMode="auto">
          <a:xfrm>
            <a:off x="486704" y="1380499"/>
            <a:ext cx="861443" cy="307777"/>
          </a:xfrm>
          <a:prstGeom prst="wedgeRectCallout">
            <a:avLst>
              <a:gd name="adj1" fmla="val 101794"/>
              <a:gd name="adj2" fmla="val 11600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1400" b="0" kern="1200" dirty="0">
                <a:solidFill>
                  <a:sysClr val="windowText" lastClr="00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安全帽</a:t>
            </a:r>
            <a:endParaRPr kumimoji="1" lang="zh-TW" altLang="en-US" sz="1400" b="0" kern="1200" dirty="0">
              <a:solidFill>
                <a:sysClr val="windowText" lastClr="00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9" name="Text Box 28"/>
          <p:cNvSpPr txBox="1">
            <a:spLocks noChangeArrowheads="1"/>
          </p:cNvSpPr>
          <p:nvPr/>
        </p:nvSpPr>
        <p:spPr bwMode="auto">
          <a:xfrm>
            <a:off x="566153" y="2227948"/>
            <a:ext cx="600036" cy="307777"/>
          </a:xfrm>
          <a:prstGeom prst="wedgeRectCallout">
            <a:avLst>
              <a:gd name="adj1" fmla="val 160610"/>
              <a:gd name="adj2" fmla="val 95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1400" dirty="0">
                <a:solidFill>
                  <a:sysClr val="windowText" lastClr="00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口罩</a:t>
            </a:r>
            <a:endParaRPr lang="zh-TW" altLang="en-US" sz="1400" dirty="0">
              <a:solidFill>
                <a:sysClr val="windowText" lastClr="00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0" name="Text Box 28"/>
          <p:cNvSpPr txBox="1">
            <a:spLocks noChangeArrowheads="1"/>
          </p:cNvSpPr>
          <p:nvPr/>
        </p:nvSpPr>
        <p:spPr bwMode="auto">
          <a:xfrm>
            <a:off x="495779" y="1812679"/>
            <a:ext cx="852368" cy="307777"/>
          </a:xfrm>
          <a:prstGeom prst="wedgeRectCallout">
            <a:avLst>
              <a:gd name="adj1" fmla="val 85278"/>
              <a:gd name="adj2" fmla="val 8667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1400" dirty="0">
                <a:solidFill>
                  <a:sysClr val="windowText" lastClr="00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护目镜</a:t>
            </a:r>
            <a:endParaRPr lang="zh-TW" altLang="en-US" sz="1400" dirty="0">
              <a:solidFill>
                <a:sysClr val="windowText" lastClr="00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1" name="Text Box 28"/>
          <p:cNvSpPr txBox="1">
            <a:spLocks noChangeArrowheads="1"/>
          </p:cNvSpPr>
          <p:nvPr/>
        </p:nvSpPr>
        <p:spPr bwMode="auto">
          <a:xfrm>
            <a:off x="433697" y="3712723"/>
            <a:ext cx="1103556" cy="307777"/>
          </a:xfrm>
          <a:prstGeom prst="wedgeRectCallout">
            <a:avLst>
              <a:gd name="adj1" fmla="val 43573"/>
              <a:gd name="adj2" fmla="val -17327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药水危险性</a:t>
            </a:r>
            <a:endParaRPr lang="zh-CN" altLang="en-US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aphicFrame>
        <p:nvGraphicFramePr>
          <p:cNvPr id="52" name="表格 51"/>
          <p:cNvGraphicFramePr>
            <a:graphicFrameLocks noGrp="1"/>
          </p:cNvGraphicFramePr>
          <p:nvPr/>
        </p:nvGraphicFramePr>
        <p:xfrm>
          <a:off x="4816152" y="1152938"/>
          <a:ext cx="5215745" cy="474376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785625"/>
                <a:gridCol w="2430120"/>
              </a:tblGrid>
              <a:tr h="35634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注意事项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302" marR="7302" marT="730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紧急措施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302" marR="7302" marT="7302" marB="0" anchor="ctr"/>
                </a:tc>
              </a:tr>
              <a:tr h="1686279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2500"/>
                        </a:lnSpc>
                      </a:pP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作业员需穿戴安全套装</a:t>
                      </a:r>
                      <a:r>
                        <a:rPr lang="en-US" altLang="zh-TW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耐酸碱腐蚀</a:t>
                      </a:r>
                      <a:r>
                        <a:rPr lang="en-US" altLang="zh-TW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)</a:t>
                      </a: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进行槽上工作，避免被强酸碱溅起之液体淋到，或是</a:t>
                      </a:r>
                      <a:r>
                        <a:rPr lang="zh-CN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不小心</a:t>
                      </a: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掉落至槽体内</a:t>
                      </a:r>
                      <a:r>
                        <a:rPr lang="zh-CN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也能</a:t>
                      </a: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有安全的防护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302" marR="7302" marT="730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2500"/>
                        </a:lnSpc>
                      </a:pP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员工在阳极槽上进行作业时，若被强酸碱药水喷到，先以干净纱布或卫生纸擦拭干净</a:t>
                      </a:r>
                      <a:r>
                        <a:rPr lang="zh-CN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后再</a:t>
                      </a: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冲水</a:t>
                      </a:r>
                      <a:r>
                        <a:rPr lang="en-US" altLang="zh-TW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15-30</a:t>
                      </a: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分钟，冲洗完后迅速就医 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302" marR="7302" marT="7302" marB="0" anchor="ctr">
                    <a:noFill/>
                  </a:tcPr>
                </a:tc>
              </a:tr>
              <a:tr h="1350567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2500"/>
                        </a:lnSpc>
                      </a:pP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作业员需穿戴口罩进行槽上工作</a:t>
                      </a:r>
                      <a:r>
                        <a:rPr lang="zh-CN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，</a:t>
                      </a: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药液具有强腐蚀性</a:t>
                      </a:r>
                      <a:r>
                        <a:rPr lang="zh-CN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，</a:t>
                      </a: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操作时需小心</a:t>
                      </a:r>
                      <a:r>
                        <a:rPr lang="zh-CN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，</a:t>
                      </a: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避免药水气体吸入体内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302" marR="7302" marT="730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2500"/>
                        </a:lnSpc>
                      </a:pP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如吸取有害气体造成身体不适，应告知领班且立即中止工作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302" marR="7302" marT="7302" marB="0" anchor="ctr">
                    <a:noFill/>
                  </a:tcPr>
                </a:tc>
              </a:tr>
              <a:tr h="1350567">
                <a:tc>
                  <a:txBody>
                    <a:bodyPr/>
                    <a:lstStyle/>
                    <a:p>
                      <a:pPr marL="0" marR="0" indent="0" algn="l" defTabSz="944880" rtl="0" eaLnBrk="1" fontAlgn="ctr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加入强酸碱药水时需注意其剧烈化学反</a:t>
                      </a:r>
                      <a:r>
                        <a:rPr lang="zh-TW" altLang="en-US" sz="1600" u="none" strike="noStrike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应</a:t>
                      </a:r>
                      <a:endParaRPr lang="zh-TW" altLang="en-US" sz="1600" u="none" strike="noStrike" dirty="0" smtClean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marL="0" marR="0" indent="0" algn="l" defTabSz="944880" rtl="0" eaLnBrk="1" fontAlgn="ctr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altLang="en-US" sz="1600" u="none" strike="noStrike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加入药水顺序</a:t>
                      </a:r>
                      <a:r>
                        <a:rPr lang="en-US" altLang="zh-TW" sz="1600" u="none" strike="noStrike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:</a:t>
                      </a:r>
                      <a:endParaRPr lang="en-US" altLang="zh-TW" sz="1600" u="none" strike="noStrike" dirty="0" smtClean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marL="0" marR="0" indent="0" algn="l" defTabSz="944880" rtl="0" eaLnBrk="1" fontAlgn="ctr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altLang="en-US" sz="1600" u="none" strike="noStrike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水→强酸</a:t>
                      </a:r>
                      <a:r>
                        <a:rPr lang="en-US" altLang="zh-TW" sz="1600" u="none" strike="noStrike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zh-TW" altLang="en-US" sz="1600" u="none" strike="noStrike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缓慢加入</a:t>
                      </a:r>
                      <a:r>
                        <a:rPr lang="en-US" altLang="zh-TW" sz="1600" u="none" strike="noStrike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) </a:t>
                      </a:r>
                      <a:endParaRPr lang="en-US" altLang="zh-TW" sz="1600" u="none" strike="noStrike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302" marR="7302" marT="730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2500"/>
                        </a:lnSpc>
                      </a:pP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如加药顺序有误，造成药水产生剧烈化学反应，应立刻拿取灭火器并参照灭火器使用规章</a:t>
                      </a:r>
                      <a:r>
                        <a:rPr lang="zh-CN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灭火</a:t>
                      </a:r>
                      <a:r>
                        <a:rPr lang="zh-TW" altLang="en-US" sz="160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302" marR="7302" marT="7302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8" name="Picture 9" descr="/private/var/folders/2g/29984s3j38s2b9dvl7_wjmhm0000gn/T/com.kingsoft.wpsoffice.mac/picturecompress_20230915143313/output_47.pngoutput_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3688" y="1138029"/>
            <a:ext cx="1590260" cy="20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10044998" y="1513018"/>
            <a:ext cx="768685" cy="307777"/>
          </a:xfrm>
          <a:prstGeom prst="wedgeRectCallout">
            <a:avLst>
              <a:gd name="adj1" fmla="val 72144"/>
              <a:gd name="adj2" fmla="val 13871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kern="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洗眼器</a:t>
            </a:r>
            <a:endParaRPr lang="zh-TW" altLang="en-US" sz="1400" kern="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2050" name="Picture 2" descr="/private/var/folders/2g/29984s3j38s2b9dvl7_wjmhm0000gn/T/com.kingsoft.wpsoffice.mac/picturecompress_20230915143313/output_48.pngoutput_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3688" y="4525407"/>
            <a:ext cx="1590260" cy="137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28"/>
          <p:cNvSpPr txBox="1">
            <a:spLocks noChangeArrowheads="1"/>
          </p:cNvSpPr>
          <p:nvPr/>
        </p:nvSpPr>
        <p:spPr bwMode="auto">
          <a:xfrm>
            <a:off x="10044998" y="4498846"/>
            <a:ext cx="768686" cy="307777"/>
          </a:xfrm>
          <a:prstGeom prst="wedgeRectCallout">
            <a:avLst>
              <a:gd name="adj1" fmla="val 84212"/>
              <a:gd name="adj2" fmla="val 10426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kern="0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灭火器</a:t>
            </a:r>
            <a:endParaRPr lang="zh-TW" altLang="en-US" sz="1400" kern="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6" name="投影片編號版面配置區 1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</p:spPr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10</a:t>
            </a:r>
            <a:endParaRPr lang="en-US" altLang="zh-CN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endParaRPr lang="zh-CN" altLang="en-US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32993" y="953850"/>
            <a:ext cx="10822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1.</a:t>
            </a:r>
            <a:r>
              <a:rPr lang="zh-CN" altLang="en-US" sz="1400" dirty="0">
                <a:solidFill>
                  <a:srgbClr val="00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根据易制毒、爆化学品的种类、特性，设置相应的监测安全设施、设备，并按照国家标准和有关规定进行维护、保养，保证符合安全运行要求，仓库设置配备应急器材以及个体防护装备，人员需穿戴必要的个体防护装</a:t>
            </a:r>
            <a:r>
              <a:rPr lang="zh-CN" altLang="en-US" sz="1400" dirty="0" smtClean="0">
                <a:solidFill>
                  <a:srgbClr val="00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备</a:t>
            </a:r>
            <a:endParaRPr lang="zh-CN" altLang="en-US" sz="1400" dirty="0">
              <a:solidFill>
                <a:srgbClr val="00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4725" y="238394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化学品仓库储存和使用要求</a:t>
            </a:r>
            <a:endParaRPr lang="zh-CN" altLang="en-US" sz="2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5" name="Picture 2" descr="/private/var/folders/2g/29984s3j38s2b9dvl7_wjmhm0000gn/T/com.kingsoft.wpsoffice.mac/picturecompress_20230915143313/output_49.jpgoutput_49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7165" y="3214370"/>
            <a:ext cx="82296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/private/var/folders/2g/29984s3j38s2b9dvl7_wjmhm0000gn/T/com.kingsoft.wpsoffice.mac/picturecompress_20230915143313/output_50.pngoutput_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5320" y="3217545"/>
            <a:ext cx="882650" cy="870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/private/var/folders/2g/29984s3j38s2b9dvl7_wjmhm0000gn/T/com.kingsoft.wpsoffice.mac/picturecompress_20230915143313/output_51.pngoutput_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32545" y="3195320"/>
            <a:ext cx="122428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/private/var/folders/2g/29984s3j38s2b9dvl7_wjmhm0000gn/T/com.kingsoft.wpsoffice.mac/picturecompress_20230915143313/output_52.jpgoutput_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0290" y="3205480"/>
            <a:ext cx="1059815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/private/var/folders/2g/29984s3j38s2b9dvl7_wjmhm0000gn/T/com.kingsoft.wpsoffice.mac/picturecompress_20230915143313/output_53.pngoutput_5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09250" y="3180715"/>
            <a:ext cx="1165225" cy="900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/private/var/folders/2g/29984s3j38s2b9dvl7_wjmhm0000gn/T/com.kingsoft.wpsoffice.mac/picturecompress_20230915143313/output_54.pngoutput_5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35095" y="3217545"/>
            <a:ext cx="882650" cy="870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/private/var/folders/2g/29984s3j38s2b9dvl7_wjmhm0000gn/T/com.kingsoft.wpsoffice.mac/picturecompress_20230915143313/output_55.pngoutput_5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57910" y="3213100"/>
            <a:ext cx="813435" cy="870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/private/var/folders/2g/29984s3j38s2b9dvl7_wjmhm0000gn/T/com.kingsoft.wpsoffice.mac/picturecompress_20230915143313/output_56.jpgoutput_5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30135" y="3195320"/>
            <a:ext cx="1383030" cy="87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圖片 28" descr="/private/var/folders/2g/29984s3j38s2b9dvl7_wjmhm0000gn/T/com.kingsoft.wpsoffice.mac/picturecompress_20230915143313/output_57.jpgoutput_5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5400000">
            <a:off x="2933065" y="3157855"/>
            <a:ext cx="87058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 descr="/private/var/folders/2g/29984s3j38s2b9dvl7_wjmhm0000gn/T/com.kingsoft.wpsoffice.mac/picturecompress_20230915143313/output_58.pngoutput_5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893945" y="3205480"/>
            <a:ext cx="1059815" cy="88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组合 48"/>
          <p:cNvGrpSpPr/>
          <p:nvPr/>
        </p:nvGrpSpPr>
        <p:grpSpPr>
          <a:xfrm rot="5400000">
            <a:off x="5363845" y="-3355975"/>
            <a:ext cx="1336675" cy="11433810"/>
            <a:chOff x="781726" y="2128620"/>
            <a:chExt cx="1828818" cy="4835065"/>
          </a:xfrm>
        </p:grpSpPr>
        <p:sp>
          <p:nvSpPr>
            <p:cNvPr id="12" name="矩形 11"/>
            <p:cNvSpPr/>
            <p:nvPr/>
          </p:nvSpPr>
          <p:spPr>
            <a:xfrm rot="16200000">
              <a:off x="2029470" y="4018388"/>
              <a:ext cx="707489" cy="421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kern="0" dirty="0">
                  <a:solidFill>
                    <a:srgbClr val="0000FF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  <a:sym typeface="+mn-ea"/>
                </a:rPr>
                <a:t>可燃气体检测</a:t>
              </a:r>
              <a:endParaRPr lang="zh-TW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rot="16200000">
              <a:off x="2211231" y="6197723"/>
              <a:ext cx="369326" cy="421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kern="0" dirty="0">
                  <a:solidFill>
                    <a:srgbClr val="0000FF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  <a:sym typeface="+mn-ea"/>
                </a:rPr>
                <a:t>风向标</a:t>
              </a:r>
              <a:endParaRPr lang="zh-TW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16200000">
              <a:off x="2195401" y="5819613"/>
              <a:ext cx="381089" cy="421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kern="0" dirty="0">
                  <a:solidFill>
                    <a:srgbClr val="0000FF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  <a:sym typeface="+mn-ea"/>
                </a:rPr>
                <a:t>防爆柜</a:t>
              </a:r>
              <a:endParaRPr lang="zh-TW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16200000">
              <a:off x="2084166" y="2855535"/>
              <a:ext cx="574924" cy="421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kern="0" dirty="0">
                  <a:solidFill>
                    <a:srgbClr val="0000FF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  <a:sym typeface="+mn-ea"/>
                </a:rPr>
                <a:t>防爆排风扇</a:t>
              </a:r>
              <a:endParaRPr lang="zh-TW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rot="16200000">
              <a:off x="2207448" y="6560589"/>
              <a:ext cx="385120" cy="421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kern="0" dirty="0">
                  <a:solidFill>
                    <a:srgbClr val="0000FF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防静电</a:t>
              </a:r>
              <a:endParaRPr lang="zh-TW" altLang="en-US" sz="1400" b="1" kern="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 rot="16200000">
              <a:off x="2004483" y="2260964"/>
              <a:ext cx="685759" cy="421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kern="0" dirty="0">
                  <a:solidFill>
                    <a:srgbClr val="0000FF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  <a:sym typeface="+mn-ea"/>
                </a:rPr>
                <a:t>二次防泄漏槽</a:t>
              </a:r>
              <a:endParaRPr lang="zh-TW" altLang="en-US" sz="1400" b="1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rot="16200000">
              <a:off x="2168780" y="5030263"/>
              <a:ext cx="387523" cy="421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kern="0" dirty="0">
                  <a:solidFill>
                    <a:srgbClr val="0000FF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洗眼器</a:t>
              </a:r>
              <a:endParaRPr lang="zh-TW" altLang="en-US" sz="1400" b="1" kern="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16200000">
              <a:off x="2115315" y="3423575"/>
              <a:ext cx="561156" cy="421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kern="0" dirty="0">
                  <a:solidFill>
                    <a:srgbClr val="0000FF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防泄漏托盘</a:t>
              </a:r>
              <a:endParaRPr lang="zh-TW" altLang="en-US" sz="1400" b="1" kern="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 rot="16200000">
              <a:off x="2203043" y="5421794"/>
              <a:ext cx="385703" cy="421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0000FF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吸附棉</a:t>
              </a:r>
              <a:endParaRPr lang="zh-TW" altLang="en-US" sz="1400" b="1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 rot="16200000">
              <a:off x="2121564" y="4542495"/>
              <a:ext cx="521242" cy="421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0000FF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防爆开关</a:t>
              </a:r>
              <a:endParaRPr lang="zh-TW" altLang="en-US" sz="1400" b="1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22" name="左大括号 21"/>
            <p:cNvSpPr/>
            <p:nvPr/>
          </p:nvSpPr>
          <p:spPr>
            <a:xfrm>
              <a:off x="781726" y="2535336"/>
              <a:ext cx="844111" cy="4253873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 sz="140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cxnSp>
          <p:nvCxnSpPr>
            <p:cNvPr id="24" name="直线箭头连接符 23"/>
            <p:cNvCxnSpPr/>
            <p:nvPr/>
          </p:nvCxnSpPr>
          <p:spPr>
            <a:xfrm>
              <a:off x="1589807" y="2533486"/>
              <a:ext cx="54702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箭头连接符 26"/>
            <p:cNvCxnSpPr/>
            <p:nvPr/>
          </p:nvCxnSpPr>
          <p:spPr>
            <a:xfrm>
              <a:off x="1223168" y="3111090"/>
              <a:ext cx="9535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线箭头连接符 34"/>
            <p:cNvCxnSpPr/>
            <p:nvPr/>
          </p:nvCxnSpPr>
          <p:spPr>
            <a:xfrm>
              <a:off x="1231807" y="3634111"/>
              <a:ext cx="9535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箭头连接符 35"/>
            <p:cNvCxnSpPr/>
            <p:nvPr/>
          </p:nvCxnSpPr>
          <p:spPr>
            <a:xfrm>
              <a:off x="1212304" y="4293245"/>
              <a:ext cx="9535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箭头连接符 36"/>
            <p:cNvCxnSpPr/>
            <p:nvPr/>
          </p:nvCxnSpPr>
          <p:spPr>
            <a:xfrm>
              <a:off x="1194956" y="4751369"/>
              <a:ext cx="9535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箭头连接符 37"/>
            <p:cNvCxnSpPr/>
            <p:nvPr/>
          </p:nvCxnSpPr>
          <p:spPr>
            <a:xfrm>
              <a:off x="1201620" y="5202728"/>
              <a:ext cx="9535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箭头连接符 38"/>
            <p:cNvCxnSpPr/>
            <p:nvPr/>
          </p:nvCxnSpPr>
          <p:spPr>
            <a:xfrm rot="16200000">
              <a:off x="1669504" y="5158951"/>
              <a:ext cx="0" cy="8926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箭头连接符 39"/>
            <p:cNvCxnSpPr/>
            <p:nvPr/>
          </p:nvCxnSpPr>
          <p:spPr>
            <a:xfrm>
              <a:off x="1212304" y="6036764"/>
              <a:ext cx="914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箭头连接符 45"/>
            <p:cNvCxnSpPr/>
            <p:nvPr/>
          </p:nvCxnSpPr>
          <p:spPr>
            <a:xfrm>
              <a:off x="1182053" y="6423285"/>
              <a:ext cx="914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箭头连接符 46"/>
            <p:cNvCxnSpPr/>
            <p:nvPr/>
          </p:nvCxnSpPr>
          <p:spPr>
            <a:xfrm>
              <a:off x="1537335" y="6789208"/>
              <a:ext cx="57868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文本框 51"/>
          <p:cNvSpPr txBox="1"/>
          <p:nvPr/>
        </p:nvSpPr>
        <p:spPr>
          <a:xfrm>
            <a:off x="5118735" y="1497965"/>
            <a:ext cx="902970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安全设施</a:t>
            </a:r>
            <a:endParaRPr kumimoji="1" lang="zh-CN" altLang="en-US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58" name="Picture 3" descr="/private/var/folders/2g/29984s3j38s2b9dvl7_wjmhm0000gn/T/com.kingsoft.wpsoffice.mac/picturecompress_20230915143313/output_59.pngoutput_59"/>
          <p:cNvPicPr>
            <a:picLocks noChangeAspect="1" noChangeArrowheads="1"/>
          </p:cNvPicPr>
          <p:nvPr/>
        </p:nvPicPr>
        <p:blipFill rotWithShape="1">
          <a:blip r:embed="rId11"/>
          <a:srcRect/>
          <a:stretch>
            <a:fillRect/>
          </a:stretch>
        </p:blipFill>
        <p:spPr bwMode="auto">
          <a:xfrm>
            <a:off x="176978" y="4162345"/>
            <a:ext cx="11497370" cy="184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文本框 58"/>
          <p:cNvSpPr txBox="1"/>
          <p:nvPr/>
        </p:nvSpPr>
        <p:spPr>
          <a:xfrm>
            <a:off x="176977" y="6059362"/>
            <a:ext cx="114973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——《</a:t>
            </a:r>
            <a:r>
              <a:rPr kumimoji="1" lang="zh-CN" altLang="en-US" sz="1400" b="1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化学品环安管理程序</a:t>
            </a:r>
            <a:r>
              <a:rPr kumimoji="1" lang="en-US" altLang="zh-CN" sz="1400" b="1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》5·3·8</a:t>
            </a:r>
            <a:r>
              <a:rPr kumimoji="1" lang="zh-CN" altLang="en-US" sz="1400" b="1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化学品仓库需张贴“禁止烟火，禁止饮食，易燃液体，等警告标示，标示的设置规范应符合国家相关规定</a:t>
            </a:r>
            <a:endParaRPr kumimoji="1" lang="en-US" altLang="zh-CN" sz="1400" b="1" dirty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328225" y="41370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安全警示标示</a:t>
            </a:r>
            <a:endParaRPr kumimoji="1" lang="zh-CN" altLang="en-US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2243" y="935216"/>
            <a:ext cx="10126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管理员收发物料时；化学品仓大门锁应双人双钥匙管理，仓库应安装铁门、铁窗</a:t>
            </a:r>
            <a:r>
              <a:rPr lang="en-US" altLang="zh-CN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zh-CN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进出库需要登记</a:t>
            </a:r>
            <a:endParaRPr lang="zh-CN" altLang="en-US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1886" y="255969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化学品仓库储存和使用要求</a:t>
            </a:r>
            <a:endParaRPr lang="zh-CN" altLang="en-US" sz="2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7172" name="Picture 4" descr="/private/var/folders/2g/29984s3j38s2b9dvl7_wjmhm0000gn/T/com.kingsoft.wpsoffice.mac/picturecompress_20230915143313/output_60.pngoutput_60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983344" y="1915308"/>
            <a:ext cx="3559300" cy="272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270771" y="1461052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kern="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  <a:sym typeface="+mn-ea"/>
              </a:rPr>
              <a:t>双人双锁</a:t>
            </a:r>
            <a:endParaRPr lang="zh-TW" altLang="en-US" sz="1400" dirty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57035" y="1461052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kern="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  <a:sym typeface="+mn-ea"/>
              </a:rPr>
              <a:t>产线发料</a:t>
            </a:r>
            <a:endParaRPr lang="zh-TW" altLang="en-US" sz="1400" dirty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826155" y="1461052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kern="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  <a:sym typeface="+mn-ea"/>
              </a:rPr>
              <a:t>出入库登记表</a:t>
            </a:r>
            <a:endParaRPr lang="zh-TW" altLang="en-US" sz="1400" dirty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23861" y="4895681"/>
            <a:ext cx="38961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1.</a:t>
            </a:r>
            <a:r>
              <a:rPr lang="zh-CN" altLang="en-US" sz="1400" dirty="0"/>
              <a:t>爆炸物品不准和其他类物品同贮，</a:t>
            </a:r>
            <a:r>
              <a:rPr lang="zh-CN" altLang="en-US" sz="1400" dirty="0">
                <a:solidFill>
                  <a:srgbClr val="0000FF"/>
                </a:solidFill>
              </a:rPr>
              <a:t>必须单独隔离</a:t>
            </a:r>
            <a:r>
              <a:rPr lang="zh-CN" altLang="en-US" sz="1400" dirty="0"/>
              <a:t>限量贮存</a:t>
            </a:r>
            <a:endParaRPr lang="en-US" altLang="zh-CN" sz="1400" dirty="0"/>
          </a:p>
          <a:p>
            <a:r>
              <a:rPr lang="en-US" altLang="zh-CN" sz="1400" dirty="0"/>
              <a:t>2.</a:t>
            </a:r>
            <a:r>
              <a:rPr lang="zh-CN" altLang="en-US" sz="1400" dirty="0"/>
              <a:t>应与还原剂、碱类、醇类、碱金属等分开存放，</a:t>
            </a:r>
            <a:r>
              <a:rPr lang="zh-TW" altLang="en-US" sz="1400" dirty="0"/>
              <a:t>保持</a:t>
            </a:r>
            <a:r>
              <a:rPr lang="zh-TW" altLang="en-US" sz="1400" dirty="0">
                <a:solidFill>
                  <a:srgbClr val="0000FF"/>
                </a:solidFill>
              </a:rPr>
              <a:t>容器</a:t>
            </a:r>
            <a:r>
              <a:rPr lang="zh-TW" altLang="en-US" sz="1400" dirty="0" smtClean="0">
                <a:solidFill>
                  <a:srgbClr val="0000FF"/>
                </a:solidFill>
              </a:rPr>
              <a:t>密封</a:t>
            </a:r>
            <a:endParaRPr lang="en-US" altLang="zh-TW" sz="1400" dirty="0" smtClean="0">
              <a:solidFill>
                <a:srgbClr val="0000FF"/>
              </a:solidFill>
            </a:endParaRPr>
          </a:p>
          <a:p>
            <a:r>
              <a:rPr lang="en-US" altLang="zh-TW" sz="1400" dirty="0" smtClean="0"/>
              <a:t>3.</a:t>
            </a:r>
            <a:r>
              <a:rPr lang="zh-CN" altLang="en-US" sz="1400" dirty="0" smtClean="0"/>
              <a:t>领取药品时需佩戴</a:t>
            </a:r>
            <a:r>
              <a:rPr lang="zh-CN" altLang="en-US" sz="14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防护</a:t>
            </a:r>
            <a:r>
              <a:rPr lang="zh-CN" altLang="en-US" sz="14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眼罩、</a:t>
            </a:r>
            <a:r>
              <a:rPr lang="zh-CN" altLang="en-US" sz="14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活性炭</a:t>
            </a:r>
            <a:r>
              <a:rPr lang="zh-CN" altLang="en-US" sz="14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口罩、</a:t>
            </a:r>
            <a:r>
              <a:rPr lang="zh-CN" altLang="en-US" sz="14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耐酸碱围</a:t>
            </a:r>
            <a:r>
              <a:rPr lang="zh-CN" altLang="en-US" sz="14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裙、</a:t>
            </a:r>
            <a:r>
              <a:rPr lang="zh-CN" altLang="en-US" sz="14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耐酸碱手套</a:t>
            </a:r>
            <a:endParaRPr lang="zh-TW" altLang="en-US" sz="1400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4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耐酸碱靴</a:t>
            </a:r>
            <a:endParaRPr lang="zh-TW" altLang="en-US" sz="14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TW" altLang="en-US" sz="14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TW" altLang="en-US" sz="14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lang="zh-TW" altLang="en-US" sz="14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TW" sz="1400" dirty="0"/>
          </a:p>
          <a:p>
            <a:endParaRPr lang="en-US" altLang="zh-CN" sz="1400" dirty="0">
              <a:solidFill>
                <a:srgbClr val="0000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8023099" y="4908933"/>
            <a:ext cx="36520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1.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易制毒</a:t>
            </a:r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/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爆化学品出库要有领料单，领料单上须写明化学品的</a:t>
            </a:r>
            <a:r>
              <a:rPr lang="zh-CN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种类和数量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，</a:t>
            </a:r>
            <a:endParaRPr lang="en-US" altLang="zh-CN" sz="1400" b="1" dirty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2.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易制毒</a:t>
            </a:r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/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爆化学品要</a:t>
            </a:r>
            <a:r>
              <a:rPr lang="zh-CN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如实出库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，并如实记录</a:t>
            </a:r>
            <a:r>
              <a:rPr lang="zh-CN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出库台账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且有</a:t>
            </a:r>
            <a:r>
              <a:rPr lang="zh-CN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仓库保管员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和</a:t>
            </a:r>
            <a:r>
              <a:rPr lang="zh-CN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领取人签名</a:t>
            </a:r>
            <a:endParaRPr lang="en-US" altLang="zh-CN" sz="1400" dirty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endParaRPr lang="en-US" altLang="zh-CN" sz="1400" b="1" dirty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endParaRPr lang="en-US" altLang="zh-CN" sz="1400" b="1" dirty="0">
              <a:solidFill>
                <a:srgbClr val="0000FF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61885" y="4999509"/>
            <a:ext cx="29366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1.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划分单独的防爆区域</a:t>
            </a:r>
            <a:endParaRPr lang="en-US" altLang="zh-CN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CN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2.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存放硝酸并实现</a:t>
            </a:r>
            <a:r>
              <a:rPr lang="zh-CN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双人双锁</a:t>
            </a:r>
            <a:r>
              <a:rPr lang="zh-CN" altLang="en-US" sz="1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管控</a:t>
            </a:r>
            <a:endParaRPr lang="en-US" altLang="zh-CN" sz="1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2051" name="Picture 3" descr="/private/var/folders/2g/29984s3j38s2b9dvl7_wjmhm0000gn/T/com.kingsoft.wpsoffice.mac/picturecompress_20230915143313/output_61.pngoutput_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885" y="1911627"/>
            <a:ext cx="3095716" cy="2772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/private/var/folders/2g/29984s3j38s2b9dvl7_wjmhm0000gn/T/com.kingsoft.wpsoffice.mac/picturecompress_20230915143313/output_62.pngoutput_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4678" y="1902056"/>
            <a:ext cx="3326296" cy="27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投影片編號版面配置區 1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</p:spPr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 txBox="1"/>
          <p:nvPr/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567559" y="241861"/>
            <a:ext cx="327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化学品运输防护</a:t>
            </a:r>
            <a:endParaRPr lang="zh-CN" altLang="en-US" sz="2800" dirty="0"/>
          </a:p>
        </p:txBody>
      </p:sp>
      <p:sp>
        <p:nvSpPr>
          <p:cNvPr id="8" name="ïśḻíḑé"/>
          <p:cNvSpPr>
            <a:spLocks noChangeAspect="1"/>
          </p:cNvSpPr>
          <p:nvPr/>
        </p:nvSpPr>
        <p:spPr>
          <a:xfrm>
            <a:off x="1406284" y="3199685"/>
            <a:ext cx="270276" cy="270273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  <a:sym typeface="+mn-lt"/>
            </a:endParaRPr>
          </a:p>
        </p:txBody>
      </p:sp>
      <p:sp>
        <p:nvSpPr>
          <p:cNvPr id="13" name="íŝ1ïdé"/>
          <p:cNvSpPr>
            <a:spLocks noChangeAspect="1"/>
          </p:cNvSpPr>
          <p:nvPr/>
        </p:nvSpPr>
        <p:spPr>
          <a:xfrm>
            <a:off x="5662867" y="3199685"/>
            <a:ext cx="270276" cy="270273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  <a:sym typeface="+mn-lt"/>
            </a:endParaRPr>
          </a:p>
        </p:txBody>
      </p:sp>
      <p:sp>
        <p:nvSpPr>
          <p:cNvPr id="23" name="iSḻiḑè"/>
          <p:cNvSpPr>
            <a:spLocks noChangeAspect="1"/>
          </p:cNvSpPr>
          <p:nvPr/>
        </p:nvSpPr>
        <p:spPr>
          <a:xfrm>
            <a:off x="7791158" y="3199685"/>
            <a:ext cx="270276" cy="270273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  <a:sym typeface="+mn-lt"/>
            </a:endParaRPr>
          </a:p>
        </p:txBody>
      </p:sp>
      <p:sp>
        <p:nvSpPr>
          <p:cNvPr id="28" name="íṣḷîdé"/>
          <p:cNvSpPr>
            <a:spLocks noChangeAspect="1"/>
          </p:cNvSpPr>
          <p:nvPr/>
        </p:nvSpPr>
        <p:spPr>
          <a:xfrm>
            <a:off x="3534575" y="3199685"/>
            <a:ext cx="270276" cy="270273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  <a:sym typeface="+mn-lt"/>
            </a:endParaRPr>
          </a:p>
        </p:txBody>
      </p:sp>
      <p:sp>
        <p:nvSpPr>
          <p:cNvPr id="35" name="ïṧľíďe"/>
          <p:cNvSpPr txBox="1"/>
          <p:nvPr/>
        </p:nvSpPr>
        <p:spPr>
          <a:xfrm>
            <a:off x="9263770" y="4236015"/>
            <a:ext cx="1864282" cy="374098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algn="ctr" defTabSz="1370965">
              <a:defRPr b="1">
                <a:solidFill>
                  <a:srgbClr val="4E5A62"/>
                </a:solidFill>
                <a:latin typeface="+mn-ea"/>
                <a:cs typeface="+mn-ea"/>
              </a:defRPr>
            </a:lvl1pPr>
          </a:lstStyle>
          <a:p>
            <a:r>
              <a:rPr lang="zh-CN" altLang="en-US" sz="1400" b="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仓库储存</a:t>
            </a:r>
            <a:endParaRPr lang="zh-CN" altLang="en-US" sz="1400" b="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0" name="ïṧľíďe"/>
          <p:cNvSpPr txBox="1"/>
          <p:nvPr/>
        </p:nvSpPr>
        <p:spPr>
          <a:xfrm>
            <a:off x="4949705" y="4250107"/>
            <a:ext cx="2370380" cy="345914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algn="ctr" defTabSz="1370965">
              <a:defRPr b="1">
                <a:solidFill>
                  <a:srgbClr val="4E5A62"/>
                </a:solidFill>
                <a:latin typeface="+mn-ea"/>
                <a:cs typeface="+mn-ea"/>
              </a:defRPr>
            </a:lvl1pPr>
          </a:lstStyle>
          <a:p>
            <a:r>
              <a:rPr lang="zh-CN" altLang="en-US" sz="1400" b="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现场防护</a:t>
            </a:r>
            <a:endParaRPr lang="zh-CN" altLang="en-US" sz="1400" b="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1" name="íŝľïḑê"/>
          <p:cNvSpPr txBox="1"/>
          <p:nvPr/>
        </p:nvSpPr>
        <p:spPr>
          <a:xfrm>
            <a:off x="4798210" y="4688864"/>
            <a:ext cx="3235491" cy="960060"/>
          </a:xfrm>
          <a:prstGeom prst="rect">
            <a:avLst/>
          </a:prstGeom>
        </p:spPr>
        <p:txBody>
          <a:bodyPr vert="horz" wrap="square" lIns="91440" tIns="45720" rIns="91440" bIns="45720" anchor="t" anchorCtr="0">
            <a:noAutofit/>
          </a:bodyPr>
          <a:lstStyle/>
          <a:p>
            <a:pPr defTabSz="1370965">
              <a:lnSpc>
                <a:spcPct val="150000"/>
              </a:lnSpc>
            </a:pPr>
            <a:r>
              <a:rPr lang="zh-CN" altLang="en-US" sz="1400" spc="47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应在现场准备好消防器材，装卸人员佩戴好相应的防护用品</a:t>
            </a:r>
            <a:endParaRPr lang="en-US" altLang="zh-CN" sz="1400" spc="47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3" name="ïṧľíďe"/>
          <p:cNvSpPr txBox="1"/>
          <p:nvPr/>
        </p:nvSpPr>
        <p:spPr>
          <a:xfrm>
            <a:off x="991847" y="4316445"/>
            <a:ext cx="2427432" cy="345914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Autofit/>
          </a:bodyPr>
          <a:lstStyle>
            <a:defPPr>
              <a:defRPr lang="zh-CN"/>
            </a:defPPr>
            <a:lvl1pPr algn="ctr" defTabSz="1370965">
              <a:defRPr b="1">
                <a:solidFill>
                  <a:srgbClr val="4E5A62"/>
                </a:solidFill>
                <a:latin typeface="+mn-ea"/>
                <a:cs typeface="+mn-ea"/>
              </a:defRPr>
            </a:lvl1pPr>
          </a:lstStyle>
          <a:p>
            <a:r>
              <a:rPr lang="zh-CN" altLang="en-US" sz="1400" b="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卸车场所</a:t>
            </a:r>
            <a:endParaRPr lang="zh-CN" altLang="en-US" sz="1400" b="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4" name="íŝľïḑê"/>
          <p:cNvSpPr txBox="1"/>
          <p:nvPr/>
        </p:nvSpPr>
        <p:spPr>
          <a:xfrm>
            <a:off x="582584" y="4817143"/>
            <a:ext cx="3618356" cy="686891"/>
          </a:xfrm>
          <a:prstGeom prst="rect">
            <a:avLst/>
          </a:prstGeom>
        </p:spPr>
        <p:txBody>
          <a:bodyPr vert="horz" wrap="square" lIns="91440" tIns="45720" rIns="91440" bIns="45720" anchor="t" anchorCtr="0">
            <a:noAutofit/>
          </a:bodyPr>
          <a:lstStyle/>
          <a:p>
            <a:pPr defTabSz="1370965">
              <a:lnSpc>
                <a:spcPct val="150000"/>
              </a:lnSpc>
            </a:pPr>
            <a:r>
              <a:rPr lang="zh-CN" altLang="en-US" sz="1400" spc="47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在</a:t>
            </a:r>
            <a:r>
              <a:rPr lang="zh-CN" altLang="zh-TW" sz="1400" spc="47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专用卸车场所卸车</a:t>
            </a:r>
            <a:r>
              <a:rPr lang="zh-CN" altLang="en-US" sz="1400" spc="47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，卸车区域严禁烟火</a:t>
            </a:r>
            <a:endParaRPr lang="en-US" altLang="zh-CN" sz="1400" spc="47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2050" name="Picture 2" descr="/private/var/folders/2g/29984s3j38s2b9dvl7_wjmhm0000gn/T/com.kingsoft.wpsoffice.mac/picturecompress_20230915143313/output_63.pngoutput_6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66407" y="1676198"/>
            <a:ext cx="2857196" cy="223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/private/var/folders/2g/29984s3j38s2b9dvl7_wjmhm0000gn/T/com.kingsoft.wpsoffice.mac/picturecompress_20230915143313/output_64.pngoutput_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1435" y="1676198"/>
            <a:ext cx="3388944" cy="223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/private/var/folders/2g/29984s3j38s2b9dvl7_wjmhm0000gn/T/com.kingsoft.wpsoffice.mac/picturecompress_20230915143313/output_65.pngoutput_6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3567" y="1676197"/>
            <a:ext cx="4082729" cy="223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投影片編號版面配置區 1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</p:spPr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med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3"/>
          <p:cNvSpPr txBox="1"/>
          <p:nvPr/>
        </p:nvSpPr>
        <p:spPr>
          <a:xfrm>
            <a:off x="567559" y="231228"/>
            <a:ext cx="1866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工作防护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23" descr="/private/var/folders/2g/29984s3j38s2b9dvl7_wjmhm0000gn/T/com.kingsoft.wpsoffice.mac/picturecompress_20230915143313/output_66.jpgoutput_6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92710" y="1121410"/>
            <a:ext cx="2855595" cy="52190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193040" y="2550160"/>
            <a:ext cx="1450975" cy="339725"/>
          </a:xfrm>
          <a:prstGeom prst="wedgeRectCallout">
            <a:avLst>
              <a:gd name="adj1" fmla="val 12875"/>
              <a:gd name="adj2" fmla="val -197890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zh-TW" altLang="en-US" sz="14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护</a:t>
            </a:r>
            <a:r>
              <a:rPr lang="zh-CN" altLang="en-US" sz="14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目镜防毒面具</a:t>
            </a:r>
            <a:endParaRPr lang="zh-TW" altLang="en-US" sz="1400" dirty="0">
              <a:solidFill>
                <a:schemeClr val="bg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1334770" y="1422400"/>
            <a:ext cx="1099185" cy="339725"/>
          </a:xfrm>
          <a:prstGeom prst="wedgeRectCallout">
            <a:avLst>
              <a:gd name="adj1" fmla="val 17876"/>
              <a:gd name="adj2" fmla="val 199787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1400" kern="12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耐酸碱手套</a:t>
            </a:r>
            <a:endParaRPr kumimoji="1" lang="zh-TW" altLang="en-US" sz="1400" kern="1200" dirty="0">
              <a:solidFill>
                <a:schemeClr val="bg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445770" y="4273550"/>
            <a:ext cx="1074420" cy="307975"/>
          </a:xfrm>
          <a:prstGeom prst="wedgeRectCallout">
            <a:avLst>
              <a:gd name="adj1" fmla="val 12307"/>
              <a:gd name="adj2" fmla="val -227055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1400" kern="12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耐酸碱套装</a:t>
            </a:r>
            <a:endParaRPr kumimoji="1" lang="en-US" altLang="zh-TW" sz="1400" kern="1200" dirty="0">
              <a:solidFill>
                <a:schemeClr val="bg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9" name="Text Box 31"/>
          <p:cNvSpPr txBox="1">
            <a:spLocks noChangeArrowheads="1"/>
          </p:cNvSpPr>
          <p:nvPr/>
        </p:nvSpPr>
        <p:spPr bwMode="auto">
          <a:xfrm>
            <a:off x="434975" y="5022850"/>
            <a:ext cx="1085850" cy="286385"/>
          </a:xfrm>
          <a:prstGeom prst="wedgeRectCallout">
            <a:avLst>
              <a:gd name="adj1" fmla="val 2085"/>
              <a:gd name="adj2" fmla="val 354072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1400" kern="12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耐</a:t>
            </a:r>
            <a:r>
              <a:rPr kumimoji="1" lang="zh-CN" altLang="en-US" sz="1400" kern="12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酸</a:t>
            </a:r>
            <a:r>
              <a:rPr kumimoji="1" lang="zh-TW" altLang="en-US" sz="1400" kern="12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碱</a:t>
            </a:r>
            <a:r>
              <a:rPr kumimoji="1" lang="zh-CN" altLang="en-US" sz="1400" kern="12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水鞋</a:t>
            </a:r>
            <a:endParaRPr kumimoji="1" lang="zh-CN" altLang="zh-TW" sz="1400" kern="1200" dirty="0">
              <a:solidFill>
                <a:schemeClr val="bg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0" name="文字方塊 15"/>
          <p:cNvSpPr txBox="1"/>
          <p:nvPr/>
        </p:nvSpPr>
        <p:spPr>
          <a:xfrm>
            <a:off x="434975" y="6447790"/>
            <a:ext cx="1999615" cy="271145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磷酸</a:t>
            </a:r>
            <a:r>
              <a:rPr lang="zh-TW" altLang="en-US" sz="1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加药安全</a:t>
            </a:r>
            <a:r>
              <a:rPr lang="zh-CN" altLang="en-US" sz="1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防护</a:t>
            </a:r>
            <a:r>
              <a:rPr lang="zh-TW" altLang="en-US" sz="1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套装</a:t>
            </a:r>
            <a:endParaRPr lang="zh-TW" altLang="en-US" sz="140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" name="文字方塊 16"/>
          <p:cNvSpPr txBox="1"/>
          <p:nvPr/>
        </p:nvSpPr>
        <p:spPr>
          <a:xfrm>
            <a:off x="3142698" y="3262044"/>
            <a:ext cx="1694345" cy="302791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1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开叉车安全装备</a:t>
            </a:r>
            <a:endParaRPr lang="zh-TW" altLang="en-US" sz="140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2" name="Picture 10" descr="/private/var/folders/2g/29984s3j38s2b9dvl7_wjmhm0000gn/T/com.kingsoft.wpsoffice.mac/picturecompress_20230915143313/output_67.jpgoutput_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8440" y="3730567"/>
            <a:ext cx="2299421" cy="258452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字方塊 19"/>
          <p:cNvSpPr txBox="1"/>
          <p:nvPr/>
        </p:nvSpPr>
        <p:spPr>
          <a:xfrm>
            <a:off x="3195706" y="6447548"/>
            <a:ext cx="1694345" cy="271304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1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拉药水安全防护</a:t>
            </a:r>
            <a:endParaRPr lang="zh-TW" altLang="en-US" sz="140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5268921" y="1020954"/>
          <a:ext cx="6395620" cy="524234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3197810"/>
                <a:gridCol w="3197810"/>
              </a:tblGrid>
              <a:tr h="426974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注意事项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紧急措施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2778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2500"/>
                        </a:lnSpc>
                      </a:pP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作业员需穿戴安全套装</a:t>
                      </a:r>
                      <a:r>
                        <a:rPr lang="en-US" altLang="zh-TW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耐酸碱腐蚀</a:t>
                      </a:r>
                      <a:r>
                        <a:rPr lang="en-US" altLang="zh-TW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)</a:t>
                      </a: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进行槽上工作，避免被强酸碱溅起之液体淋到，或是掉落至槽体内有安全的防护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302" marR="7302" marT="73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2500"/>
                        </a:lnSpc>
                      </a:pP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员工在阳极槽上进行作业时，若被强酸碱药水喷到，先以干净纱布或卫生纸擦拭干净在冲水</a:t>
                      </a:r>
                      <a:r>
                        <a:rPr lang="en-US" altLang="zh-TW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15~30</a:t>
                      </a: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分钟，冲洗完后迅速就医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13163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2500"/>
                        </a:lnSpc>
                      </a:pP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作业员需穿戴口罩进行槽上工作药液具有强腐蚀性</a:t>
                      </a:r>
                      <a:r>
                        <a:rPr lang="en-US" altLang="zh-TW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,</a:t>
                      </a: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操作时需小心</a:t>
                      </a:r>
                      <a:r>
                        <a:rPr lang="en-US" altLang="zh-TW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,</a:t>
                      </a: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避免药水气体吸入体内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302" marR="7302" marT="73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2500"/>
                        </a:lnSpc>
                      </a:pP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如吸取有害气体造成身体不适，应立即告知领班身体状况不适合继续工作，防止因身体不适倒下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79433">
                <a:tc>
                  <a:txBody>
                    <a:bodyPr/>
                    <a:lstStyle/>
                    <a:p>
                      <a:pPr marL="0" marR="0" indent="0" algn="l" defTabSz="944880" rtl="0" eaLnBrk="1" fontAlgn="ctr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加入强酸碱药水时需注意其剧烈化学反应</a:t>
                      </a:r>
                      <a:endParaRPr lang="zh-TW" altLang="en-US" sz="1600" b="0" u="none" strike="noStrike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marL="0" marR="0" indent="0" algn="l" defTabSz="944880" rtl="0" eaLnBrk="1" fontAlgn="ctr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加入药水顺序</a:t>
                      </a:r>
                      <a:r>
                        <a:rPr lang="en-US" altLang="zh-TW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:</a:t>
                      </a:r>
                      <a:endParaRPr lang="en-US" altLang="zh-TW" sz="1600" b="0" u="none" strike="noStrike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marL="0" marR="0" indent="0" algn="l" defTabSz="944880" rtl="0" eaLnBrk="1" fontAlgn="ctr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水→强酸</a:t>
                      </a:r>
                      <a:r>
                        <a:rPr lang="en-US" altLang="zh-TW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缓慢加入</a:t>
                      </a:r>
                      <a:r>
                        <a:rPr lang="en-US" altLang="zh-TW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) </a:t>
                      </a:r>
                      <a:endParaRPr lang="en-US" altLang="zh-TW" sz="1600" b="0" u="none" strike="noStrike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302" marR="7302" marT="73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2500"/>
                        </a:lnSpc>
                      </a:pPr>
                      <a:r>
                        <a:rPr lang="zh-TW" altLang="en-US" sz="1600" b="0" u="none" strike="noStrike" dirty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如加药顺序有误，造成药水产生剧烈化学反应，应立刻拿取灭火器并参照灭火器使用规章 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" name="图片 14" descr="/private/var/folders/2g/29984s3j38s2b9dvl7_wjmhm0000gn/T/com.kingsoft.wpsoffice.mac/picturecompress_20230915143313/output_68.jpgoutput_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440" y="1121096"/>
            <a:ext cx="2299421" cy="2006417"/>
          </a:xfrm>
          <a:prstGeom prst="rect">
            <a:avLst/>
          </a:prstGeom>
        </p:spPr>
      </p:pic>
      <p:sp>
        <p:nvSpPr>
          <p:cNvPr id="16" name="投影片編號版面配置區 1"/>
          <p:cNvSpPr>
            <a:spLocks noGrp="1"/>
          </p:cNvSpPr>
          <p:nvPr>
            <p:ph type="sldNum" sz="quarter" idx="11"/>
          </p:nvPr>
        </p:nvSpPr>
        <p:spPr>
          <a:xfrm>
            <a:off x="9273101" y="6475618"/>
            <a:ext cx="2743200" cy="365125"/>
          </a:xfrm>
        </p:spPr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95042" y="2359458"/>
            <a:ext cx="23439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0069BF"/>
                </a:solidFill>
              </a:rPr>
              <a:t>Thanks</a:t>
            </a:r>
            <a:endParaRPr lang="zh-CN" altLang="en-US" sz="4800" b="1" dirty="0">
              <a:solidFill>
                <a:srgbClr val="0069B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>
          <a:xfrm>
            <a:off x="9273101" y="6422610"/>
            <a:ext cx="2743200" cy="365125"/>
          </a:xfrm>
        </p:spPr>
        <p:txBody>
          <a:bodyPr/>
          <a:lstStyle/>
          <a:p>
            <a:fld id="{2F864A25-9965-4F61-8E8F-250006C6D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ORIGLEFT" val="303.875"/>
  <p:tag name="ORIGTOP" val="139.125"/>
  <p:tag name="ORIGHEIGHT" val="22.25"/>
  <p:tag name="ORIGWIDTH" val="22.5"/>
</p:tagLst>
</file>

<file path=ppt/tags/tag3.xml><?xml version="1.0" encoding="utf-8"?>
<p:tagLst xmlns:p="http://schemas.openxmlformats.org/presentationml/2006/main">
  <p:tag name="ORIGLEFT" val="331.875"/>
  <p:tag name="ORIGTOP" val="139.125"/>
  <p:tag name="ORIGHEIGHT" val="22.25"/>
  <p:tag name="ORIGWIDTH" val="22.5"/>
</p:tagLst>
</file>

<file path=ppt/tags/tag4.xml><?xml version="1.0" encoding="utf-8"?>
<p:tagLst xmlns:p="http://schemas.openxmlformats.org/presentationml/2006/main">
  <p:tag name="ORIGLEFT" val="360"/>
  <p:tag name="ORIGTOP" val="139.125"/>
  <p:tag name="ORIGHEIGHT" val="22.25"/>
  <p:tag name="ORIGWIDTH" val="22.5"/>
</p:tagLst>
</file>

<file path=ppt/tags/tag5.xml><?xml version="1.0" encoding="utf-8"?>
<p:tagLst xmlns:p="http://schemas.openxmlformats.org/presentationml/2006/main">
  <p:tag name="ORIGLEFT" val="388.125"/>
  <p:tag name="ORIGTOP" val="139.125"/>
  <p:tag name="ORIGHEIGHT" val="22.25"/>
  <p:tag name="ORIGWIDTH" val="22.5"/>
</p:tagLst>
</file>

<file path=ppt/tags/tag6.xml><?xml version="1.0" encoding="utf-8"?>
<p:tagLst xmlns:p="http://schemas.openxmlformats.org/presentationml/2006/main">
  <p:tag name="ORIGLEFT" val="388.125"/>
  <p:tag name="ORIGTOP" val="139.125"/>
  <p:tag name="ORIGHEIGHT" val="22.25"/>
  <p:tag name="ORIGWIDTH" val="22.5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69BF"/>
      </a:accent1>
      <a:accent2>
        <a:srgbClr val="B0CB1D"/>
      </a:accent2>
      <a:accent3>
        <a:srgbClr val="7752C4"/>
      </a:accent3>
      <a:accent4>
        <a:srgbClr val="034D95"/>
      </a:accent4>
      <a:accent5>
        <a:srgbClr val="3F859B"/>
      </a:accent5>
      <a:accent6>
        <a:srgbClr val="D81728"/>
      </a:accent6>
      <a:hlink>
        <a:srgbClr val="4472C4"/>
      </a:hlink>
      <a:folHlink>
        <a:srgbClr val="BFBFBF"/>
      </a:folHlink>
    </a:clrScheme>
    <a:fontScheme name="自定义 3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3073</Words>
  <Application>WPS 表格</Application>
  <PresentationFormat>自訂</PresentationFormat>
  <Paragraphs>499</Paragraphs>
  <Slides>24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Lato Light</vt:lpstr>
      <vt:lpstr>Arial Unicode MS</vt:lpstr>
      <vt:lpstr>汉仪书宋二KW</vt:lpstr>
      <vt:lpstr>汉仪旗黑</vt:lpstr>
      <vt:lpstr>微軟正黑體</vt:lpstr>
      <vt:lpstr>宋体</vt:lpstr>
      <vt:lpstr>Arial Unicode MS</vt:lpstr>
      <vt:lpstr>等线</vt:lpstr>
      <vt:lpstr>汉仪中等线KW</vt:lpstr>
      <vt:lpstr>PMingLiU</vt:lpstr>
      <vt:lpstr>宋体-繁</vt:lpstr>
      <vt:lpstr>微软雅黑</vt:lpstr>
      <vt:lpstr>汉仪中黑KW</vt:lpstr>
      <vt:lpstr>Thonburi</vt:lpstr>
      <vt:lpstr>Office 主题​​</vt:lpstr>
      <vt:lpstr>TCLayout.ActiveDocument.1</vt:lpstr>
      <vt:lpstr>Excel.Sheet.12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Zhou Winnie</dc:creator>
  <cp:lastModifiedBy>Ken</cp:lastModifiedBy>
  <cp:revision>286</cp:revision>
  <dcterms:created xsi:type="dcterms:W3CDTF">2023-09-15T06:33:25Z</dcterms:created>
  <dcterms:modified xsi:type="dcterms:W3CDTF">2023-09-15T06:33:25Z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4584116508F5B9ED0DFA036534319748_42</vt:lpwstr>
  </property>
  <property fmtid="{D5CDD505-2E9C-101B-9397-08002B2CF9AE}" pid="3" name="KSOProductBuildVer">
    <vt:lpwstr>2052-5.5.1.7991</vt:lpwstr>
  </property>
</Properties>
</file>