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264" r:id="rId1"/>
    <p:sldMasterId id="2147484301" r:id="rId2"/>
  </p:sldMasterIdLst>
  <p:notesMasterIdLst>
    <p:notesMasterId r:id="rId3"/>
  </p:notesMasterIdLst>
  <p:sldIdLst>
    <p:sldId id="537" r:id="rId4"/>
    <p:sldId id="542" r:id="rId5"/>
    <p:sldId id="546" r:id="rId6"/>
    <p:sldId id="549" r:id="rId7"/>
    <p:sldId id="552" r:id="rId8"/>
    <p:sldId id="555" r:id="rId9"/>
    <p:sldId id="558" r:id="rId10"/>
    <p:sldId id="561" r:id="rId11"/>
    <p:sldId id="564" r:id="rId12"/>
    <p:sldId id="567" r:id="rId13"/>
    <p:sldId id="570" r:id="rId14"/>
    <p:sldId id="573" r:id="rId15"/>
    <p:sldId id="576" r:id="rId16"/>
    <p:sldId id="579" r:id="rId17"/>
    <p:sldId id="582" r:id="rId18"/>
    <p:sldId id="585" r:id="rId19"/>
    <p:sldId id="588" r:id="rId20"/>
    <p:sldId id="591" r:id="rId21"/>
    <p:sldId id="594" r:id="rId22"/>
    <p:sldId id="597" r:id="rId2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tableStyles" Target="tableStyles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2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4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200" strike="noStrike" u="none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0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0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</a:pPr>
            <a:r>
              <a:rPr dirty="0">
                <a:sym typeface="+mn-ea"/>
              </a:rPr>
              <a:t>单击此处添加文本内容。</a:t>
            </a:r>
            <a:endParaRPr dirty="0">
              <a:sym typeface="+mn-ea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04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/>
          <a:noFill/>
        </p:spPr>
        <p:txBody>
          <a:bodyPr anchor="t" bIns="45720" lIns="144145" rIns="91440" rtlCol="0" tIns="45720" vert="horz" wrap="square">
            <a:normAutofit/>
          </a:bodyPr>
          <a:lstStyle>
            <a:lvl1pPr algn="dist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dist" lvl="0">
              <a:buClrTx/>
              <a:buSzTx/>
              <a:buFontTx/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718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2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4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100" strike="noStrike" u="none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0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2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4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9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4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9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0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6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1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1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/>
          <a:noFill/>
        </p:spPr>
        <p:txBody>
          <a:bodyPr anchor="b" anchorCtr="0" bIns="45720" lIns="91440" rIns="71755" rtlCol="0" tIns="45720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6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3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ags" Target="../tags/tag90.xml"/><Relationship Id="rId20" Type="http://schemas.openxmlformats.org/officeDocument/2006/relationships/tags" Target="../tags/tag91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265" r:id="rId1"/>
    <p:sldLayoutId id="2147484266" r:id="rId2"/>
    <p:sldLayoutId id="2147484267" r:id="rId3"/>
    <p:sldLayoutId id="2147484268" r:id="rId4"/>
    <p:sldLayoutId id="2147484269" r:id="rId5"/>
    <p:sldLayoutId id="2147484270" r:id="rId6"/>
    <p:sldLayoutId id="2147484271" r:id="rId7"/>
    <p:sldLayoutId id="2147484272" r:id="rId8"/>
    <p:sldLayoutId id="2147484273" r:id="rId9"/>
    <p:sldLayoutId id="2147484274" r:id="rId10"/>
    <p:sldLayoutId id="214748427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6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/>
          <a:noFill/>
          <a:ln>
            <a:noFill/>
            <a:prstDash val="sysDash"/>
          </a:ln>
        </p:spPr>
        <p:txBody>
          <a:bodyPr anchor="b" anchorCtr="0" bIns="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/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0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84302" r:id="rId1"/>
    <p:sldLayoutId id="2147484303" r:id="rId2"/>
    <p:sldLayoutId id="2147484304" r:id="rId3"/>
    <p:sldLayoutId id="2147484305" r:id="rId4"/>
    <p:sldLayoutId id="2147484306" r:id="rId5"/>
    <p:sldLayoutId id="2147484307" r:id="rId6"/>
    <p:sldLayoutId id="2147484308" r:id="rId7"/>
    <p:sldLayoutId id="2147484309" r:id="rId8"/>
    <p:sldLayoutId id="2147484310" r:id="rId9"/>
    <p:sldLayoutId id="2147484311" r:id="rId10"/>
    <p:sldLayoutId id="2147484312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2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微软雅黑" panose="020B050302020402020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tags" Target="../tags/tag132.xml"/><Relationship Id="rId14" Type="http://schemas.openxmlformats.org/officeDocument/2006/relationships/tags" Target="../tags/tag133.xml"/><Relationship Id="rId15" Type="http://schemas.openxmlformats.org/officeDocument/2006/relationships/tags" Target="../tags/tag134.xml"/><Relationship Id="rId16" Type="http://schemas.openxmlformats.org/officeDocument/2006/relationships/tags" Target="../tags/tag135.xml"/><Relationship Id="rId17" Type="http://schemas.openxmlformats.org/officeDocument/2006/relationships/tags" Target="../tags/tag136.xml"/><Relationship Id="rId18" Type="http://schemas.openxmlformats.org/officeDocument/2006/relationships/tags" Target="../tags/tag137.xml"/><Relationship Id="rId19" Type="http://schemas.openxmlformats.org/officeDocument/2006/relationships/tags" Target="../tags/tag138.xml"/><Relationship Id="rId20" Type="http://schemas.openxmlformats.org/officeDocument/2006/relationships/tags" Target="../tags/tag139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tags" Target="../tags/tag171.xml"/><Relationship Id="rId14" Type="http://schemas.openxmlformats.org/officeDocument/2006/relationships/tags" Target="../tags/tag172.xml"/><Relationship Id="rId1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tags" Target="../tags/tag230.xml"/><Relationship Id="rId14" Type="http://schemas.openxmlformats.org/officeDocument/2006/relationships/tags" Target="../tags/tag231.xml"/><Relationship Id="rId15" Type="http://schemas.openxmlformats.org/officeDocument/2006/relationships/tags" Target="../tags/tag232.xml"/><Relationship Id="rId16" Type="http://schemas.openxmlformats.org/officeDocument/2006/relationships/tags" Target="../tags/tag233.xml"/><Relationship Id="rId17" Type="http://schemas.openxmlformats.org/officeDocument/2006/relationships/tags" Target="../tags/tag234.xml"/><Relationship Id="rId18" Type="http://schemas.openxmlformats.org/officeDocument/2006/relationships/tags" Target="../tags/tag235.xml"/><Relationship Id="rId19" Type="http://schemas.openxmlformats.org/officeDocument/2006/relationships/tags" Target="../tags/tag236.xml"/><Relationship Id="rId20" Type="http://schemas.openxmlformats.org/officeDocument/2006/relationships/tags" Target="../tags/tag237.xml"/><Relationship Id="rId21" Type="http://schemas.openxmlformats.org/officeDocument/2006/relationships/tags" Target="../tags/tag238.xml"/><Relationship Id="rId22" Type="http://schemas.openxmlformats.org/officeDocument/2006/relationships/tags" Target="../tags/tag239.xml"/><Relationship Id="rId23" Type="http://schemas.openxmlformats.org/officeDocument/2006/relationships/tags" Target="../tags/tag240.xml"/><Relationship Id="rId24" Type="http://schemas.openxmlformats.org/officeDocument/2006/relationships/tags" Target="../tags/tag241.xml"/><Relationship Id="rId25" Type="http://schemas.openxmlformats.org/officeDocument/2006/relationships/tags" Target="../tags/tag242.xml"/><Relationship Id="rId26" Type="http://schemas.openxmlformats.org/officeDocument/2006/relationships/tags" Target="../tags/tag243.xml"/><Relationship Id="rId27" Type="http://schemas.openxmlformats.org/officeDocument/2006/relationships/tags" Target="../tags/tag244.xml"/><Relationship Id="rId28" Type="http://schemas.openxmlformats.org/officeDocument/2006/relationships/tags" Target="../tags/tag245.xml"/><Relationship Id="rId29" Type="http://schemas.openxmlformats.org/officeDocument/2006/relationships/tags" Target="../tags/tag246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tags" Target="../tags/tag262.xml"/><Relationship Id="rId14" Type="http://schemas.openxmlformats.org/officeDocument/2006/relationships/tags" Target="../tags/tag263.xml"/><Relationship Id="rId1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tags" Target="../tags/tag288.xml"/><Relationship Id="rId14" Type="http://schemas.openxmlformats.org/officeDocument/2006/relationships/tags" Target="../tags/tag289.xml"/><Relationship Id="rId15" Type="http://schemas.openxmlformats.org/officeDocument/2006/relationships/tags" Target="../tags/tag290.xml"/><Relationship Id="rId16" Type="http://schemas.openxmlformats.org/officeDocument/2006/relationships/tags" Target="../tags/tag291.xml"/><Relationship Id="rId17" Type="http://schemas.openxmlformats.org/officeDocument/2006/relationships/tags" Target="../tags/tag292.xml"/><Relationship Id="rId18" Type="http://schemas.openxmlformats.org/officeDocument/2006/relationships/tags" Target="../tags/tag293.xml"/><Relationship Id="rId19" Type="http://schemas.openxmlformats.org/officeDocument/2006/relationships/tags" Target="../tags/tag294.xml"/><Relationship Id="rId20" Type="http://schemas.openxmlformats.org/officeDocument/2006/relationships/tags" Target="../tags/tag295.xml"/><Relationship Id="rId21" Type="http://schemas.openxmlformats.org/officeDocument/2006/relationships/tags" Target="../tags/tag296.xml"/><Relationship Id="rId22" Type="http://schemas.openxmlformats.org/officeDocument/2006/relationships/tags" Target="../tags/tag297.xml"/><Relationship Id="rId23" Type="http://schemas.openxmlformats.org/officeDocument/2006/relationships/tags" Target="../tags/tag298.xml"/><Relationship Id="rId24" Type="http://schemas.openxmlformats.org/officeDocument/2006/relationships/tags" Target="../tags/tag299.xml"/><Relationship Id="rId25" Type="http://schemas.openxmlformats.org/officeDocument/2006/relationships/tags" Target="../tags/tag300.xml"/><Relationship Id="rId26" Type="http://schemas.openxmlformats.org/officeDocument/2006/relationships/tags" Target="../tags/tag301.xml"/><Relationship Id="rId27" Type="http://schemas.openxmlformats.org/officeDocument/2006/relationships/tags" Target="../tags/tag302.xml"/><Relationship Id="rId28" Type="http://schemas.openxmlformats.org/officeDocument/2006/relationships/tags" Target="../tags/tag303.xml"/><Relationship Id="rId29" Type="http://schemas.openxmlformats.org/officeDocument/2006/relationships/tags" Target="../tags/tag304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学习型小学的构建和实践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5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6" name="任意多边形 17"/>
          <p:cNvSpPr/>
          <p:nvPr>
            <p:custDataLst>
              <p:tags r:id="rId3"/>
            </p:custDataLst>
          </p:nvPr>
        </p:nvSpPr>
        <p:spPr>
          <a:xfrm rot="360000">
            <a:off x="2783205" y="-68580"/>
            <a:ext cx="2309495" cy="7162800"/>
          </a:xfrm>
          <a:custGeom>
            <a:avLst/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任意多边形 18"/>
          <p:cNvSpPr/>
          <p:nvPr>
            <p:custDataLst>
              <p:tags r:id="rId4"/>
            </p:custDataLst>
          </p:nvPr>
        </p:nvSpPr>
        <p:spPr>
          <a:xfrm rot="360000">
            <a:off x="3037072" y="21451"/>
            <a:ext cx="1908810" cy="6961093"/>
          </a:xfrm>
          <a:custGeom>
            <a:avLst/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0" name="矩形: 圆角 2"/>
          <p:cNvSpPr/>
          <p:nvPr>
            <p:custDataLst>
              <p:tags r:id="rId5"/>
            </p:custDataLst>
          </p:nvPr>
        </p:nvSpPr>
        <p:spPr>
          <a:xfrm>
            <a:off x="4461510" y="2242820"/>
            <a:ext cx="6370955" cy="9690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2" name="椭圆 70"/>
          <p:cNvSpPr/>
          <p:nvPr>
            <p:custDataLst>
              <p:tags r:id="rId6"/>
            </p:custDataLst>
          </p:nvPr>
        </p:nvSpPr>
        <p:spPr>
          <a:xfrm>
            <a:off x="4471035" y="2251710"/>
            <a:ext cx="960120" cy="960120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序号"/>
          <p:cNvSpPr/>
          <p:nvPr>
            <p:custDataLst>
              <p:tags r:id="rId7"/>
            </p:custDataLst>
          </p:nvPr>
        </p:nvSpPr>
        <p:spPr>
          <a:xfrm>
            <a:off x="4559935" y="2351405"/>
            <a:ext cx="781685" cy="76073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sz="2400" lang="zh-CN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66" name="标题"/>
          <p:cNvSpPr txBox="1"/>
          <p:nvPr>
            <p:custDataLst>
              <p:tags r:id="rId8"/>
            </p:custDataLst>
          </p:nvPr>
        </p:nvSpPr>
        <p:spPr>
          <a:xfrm>
            <a:off x="5932170" y="2242820"/>
            <a:ext cx="4530725" cy="965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4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学习型小学的构建策略</a:t>
            </a:r>
            <a:endParaRPr altLang="en-US" b="1" sz="24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8" name="矩形: 圆角 2"/>
          <p:cNvSpPr/>
          <p:nvPr>
            <p:custDataLst>
              <p:tags r:id="rId9"/>
            </p:custDataLst>
          </p:nvPr>
        </p:nvSpPr>
        <p:spPr>
          <a:xfrm>
            <a:off x="4471035" y="3646170"/>
            <a:ext cx="6370955" cy="9690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0" name="椭圆 76"/>
          <p:cNvSpPr/>
          <p:nvPr>
            <p:custDataLst>
              <p:tags r:id="rId10"/>
            </p:custDataLst>
          </p:nvPr>
        </p:nvSpPr>
        <p:spPr>
          <a:xfrm>
            <a:off x="4480560" y="3655060"/>
            <a:ext cx="960120" cy="960120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序号"/>
          <p:cNvSpPr/>
          <p:nvPr>
            <p:custDataLst>
              <p:tags r:id="rId11"/>
            </p:custDataLst>
          </p:nvPr>
        </p:nvSpPr>
        <p:spPr>
          <a:xfrm>
            <a:off x="4569460" y="3754755"/>
            <a:ext cx="781685" cy="76073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74" name="标题"/>
          <p:cNvSpPr txBox="1"/>
          <p:nvPr>
            <p:custDataLst>
              <p:tags r:id="rId12"/>
            </p:custDataLst>
          </p:nvPr>
        </p:nvSpPr>
        <p:spPr>
          <a:xfrm>
            <a:off x="5941695" y="3646170"/>
            <a:ext cx="4530725" cy="965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4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学习型小学的实践案例</a:t>
            </a:r>
            <a:endParaRPr altLang="en-US" b="1" sz="24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6" name="矩形: 圆角 2"/>
          <p:cNvSpPr/>
          <p:nvPr>
            <p:custDataLst>
              <p:tags r:id="rId13"/>
            </p:custDataLst>
          </p:nvPr>
        </p:nvSpPr>
        <p:spPr>
          <a:xfrm>
            <a:off x="4101465" y="839470"/>
            <a:ext cx="6370955" cy="9690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8" name="椭圆 47"/>
          <p:cNvSpPr/>
          <p:nvPr>
            <p:custDataLst>
              <p:tags r:id="rId14"/>
            </p:custDataLst>
          </p:nvPr>
        </p:nvSpPr>
        <p:spPr>
          <a:xfrm>
            <a:off x="4110990" y="848360"/>
            <a:ext cx="960120" cy="960120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序号"/>
          <p:cNvSpPr/>
          <p:nvPr>
            <p:custDataLst>
              <p:tags r:id="rId15"/>
            </p:custDataLst>
          </p:nvPr>
        </p:nvSpPr>
        <p:spPr>
          <a:xfrm>
            <a:off x="4199890" y="948055"/>
            <a:ext cx="781685" cy="76073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sz="2400" lang="zh-CN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82" name="标题"/>
          <p:cNvSpPr txBox="1"/>
          <p:nvPr>
            <p:custDataLst>
              <p:tags r:id="rId16"/>
            </p:custDataLst>
          </p:nvPr>
        </p:nvSpPr>
        <p:spPr>
          <a:xfrm>
            <a:off x="5572125" y="839470"/>
            <a:ext cx="4530725" cy="965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4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学习型小学的背景和意义</a:t>
            </a:r>
            <a:endParaRPr altLang="en-US" b="1" sz="24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4" name="矩形: 圆角 2"/>
          <p:cNvSpPr/>
          <p:nvPr>
            <p:custDataLst>
              <p:tags r:id="rId17"/>
            </p:custDataLst>
          </p:nvPr>
        </p:nvSpPr>
        <p:spPr>
          <a:xfrm>
            <a:off x="4101465" y="5049520"/>
            <a:ext cx="6370955" cy="9690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6" name="椭圆 82"/>
          <p:cNvSpPr/>
          <p:nvPr>
            <p:custDataLst>
              <p:tags r:id="rId18"/>
            </p:custDataLst>
          </p:nvPr>
        </p:nvSpPr>
        <p:spPr>
          <a:xfrm>
            <a:off x="4110990" y="5058410"/>
            <a:ext cx="960120" cy="960120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/>
          <p:nvPr>
            <p:custDataLst>
              <p:tags r:id="rId19"/>
            </p:custDataLst>
          </p:nvPr>
        </p:nvSpPr>
        <p:spPr>
          <a:xfrm>
            <a:off x="4199890" y="5158105"/>
            <a:ext cx="781685" cy="76073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0" name="标题"/>
          <p:cNvSpPr txBox="1"/>
          <p:nvPr>
            <p:custDataLst>
              <p:tags r:id="rId20"/>
            </p:custDataLst>
          </p:nvPr>
        </p:nvSpPr>
        <p:spPr>
          <a:xfrm>
            <a:off x="5596890" y="5049520"/>
            <a:ext cx="4530725" cy="965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4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学习型小学面临的挑战和未来发展</a:t>
            </a:r>
            <a:endParaRPr altLang="en-US" b="1" sz="24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一 章</a:t>
            </a:r>
            <a:endParaRPr altLang="en-US" lang="zh-CN"/>
          </a:p>
        </p:txBody>
      </p:sp>
      <p:sp>
        <p:nvSpPr>
          <p:cNvPr id="104893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学习型小学的背景和意义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当前教育环境的变化</a:t>
            </a:r>
            <a:endParaRPr altLang="en-US" lang="zh-CN"/>
          </a:p>
        </p:txBody>
      </p:sp>
      <p:sp>
        <p:nvSpPr>
          <p:cNvPr id="104899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技术发展对教育的影响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教育公平与质量提升的需求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终身学习理念的普及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社会对人才需求的转变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学习型小学的概念和特点</a:t>
            </a:r>
            <a:endParaRPr altLang="en-US" lang="zh-CN"/>
          </a:p>
        </p:txBody>
      </p:sp>
      <p:sp>
        <p:nvSpPr>
          <p:cNvPr id="1049080" name="正文"/>
          <p:cNvSpPr txBox="1"/>
          <p:nvPr>
            <p:custDataLst>
              <p:tags r:id="rId1"/>
            </p:custDataLst>
          </p:nvPr>
        </p:nvSpPr>
        <p:spPr>
          <a:xfrm>
            <a:off x="608400" y="2201612"/>
            <a:ext cx="10969200" cy="145012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概念：学习型小学是一种以学生学习为中心，注重学生全面发展和个性发展的教育模式。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正文"/>
          <p:cNvSpPr txBox="1"/>
          <p:nvPr>
            <p:custDataLst>
              <p:tags r:id="rId2"/>
            </p:custDataLst>
          </p:nvPr>
        </p:nvSpPr>
        <p:spPr>
          <a:xfrm>
            <a:off x="608400" y="4088265"/>
            <a:ext cx="10969200" cy="145012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特点：强调学生的自主学习和合作学习，注重培养学生的创新精神和实践能力，鼓励教师不断更新教育观念和教学方法。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构建学习型小学的意义</a:t>
            </a:r>
            <a:endParaRPr altLang="en-US" lang="zh-CN"/>
          </a:p>
        </p:txBody>
      </p:sp>
      <p:sp>
        <p:nvSpPr>
          <p:cNvPr id="104913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3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4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提高教师的专业素养和教学水平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4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促进学校与社区、家庭之间的合作与互动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适应教育改革发展的需要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培养学生的学习能力和创新精神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二 章</a:t>
            </a:r>
            <a:endParaRPr altLang="en-US" lang="zh-CN"/>
          </a:p>
        </p:txBody>
      </p:sp>
      <p:sp>
        <p:nvSpPr>
          <p:cNvPr id="104920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学习型小学的构建策略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课程设置和学习方式</a:t>
            </a:r>
            <a:endParaRPr altLang="en-US" lang="zh-CN"/>
          </a:p>
        </p:txBody>
      </p:sp>
      <p:sp>
        <p:nvSpPr>
          <p:cNvPr id="1049256" name="正文"/>
          <p:cNvSpPr txBox="1"/>
          <p:nvPr>
            <p:custDataLst>
              <p:tags r:id="rId1"/>
            </p:custDataLst>
          </p:nvPr>
        </p:nvSpPr>
        <p:spPr>
          <a:xfrm>
            <a:off x="608400" y="2201612"/>
            <a:ext cx="10969200" cy="145012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课程设置：多元化、个性化、适应性强的课程体系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正文"/>
          <p:cNvSpPr txBox="1"/>
          <p:nvPr>
            <p:custDataLst>
              <p:tags r:id="rId2"/>
            </p:custDataLst>
          </p:nvPr>
        </p:nvSpPr>
        <p:spPr>
          <a:xfrm>
            <a:off x="608400" y="4088265"/>
            <a:ext cx="10969200" cy="145012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学习方式：自主学习、合作学习、探究学习相结合，注重学生的实践能力和创新精神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教师角色的转变和提升</a:t>
            </a:r>
            <a:endParaRPr altLang="en-US" lang="zh-CN"/>
          </a:p>
        </p:txBody>
      </p:sp>
      <p:sp>
        <p:nvSpPr>
          <p:cNvPr id="1049306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8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0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2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4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加强教师之间的合作与交流，共同促进学校发展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16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8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0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鼓励教师开展教育教学研究，提升学术水平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4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6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提升教师的专业素养和教育教学能力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28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0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2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从传统知识传授者转变为学习引导者和促进者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学生学习能力的培养和评估</a:t>
            </a:r>
            <a:endParaRPr altLang="en-US" lang="zh-CN"/>
          </a:p>
        </p:txBody>
      </p:sp>
      <p:sp>
        <p:nvSpPr>
          <p:cNvPr id="104938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8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9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注重学生的个体差异和个性化需求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9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建立科学的学习评估体系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培养学生的学习兴趣和主动性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建立多元化的学习方式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校园文化和氛围的营造</a:t>
            </a:r>
            <a:endParaRPr altLang="en-US" lang="zh-CN"/>
          </a:p>
        </p:txBody>
      </p:sp>
      <p:sp>
        <p:nvSpPr>
          <p:cNvPr id="104945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建立开放、包容、创新的文化氛围，鼓励学生自主探索和学习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创设丰富多彩的校园文化活动，如科技节、艺术节、运动会等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建立学习小组，鼓励学生之间的合作学习和互相帮助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创设良好的师生关系，加强师生之间的沟通和互动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三 章</a:t>
            </a:r>
            <a:endParaRPr altLang="en-US" lang="zh-CN"/>
          </a:p>
        </p:txBody>
      </p:sp>
      <p:sp>
        <p:nvSpPr>
          <p:cNvPr id="104952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学习型小学的实践案例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国内外成功的学习型小学案例介绍</a:t>
            </a:r>
            <a:endParaRPr altLang="en-US" lang="zh-CN"/>
          </a:p>
        </p:txBody>
      </p:sp>
      <p:sp>
        <p:nvSpPr>
          <p:cNvPr id="1049576" name="任意多边形 20"/>
          <p:cNvSpPr/>
          <p:nvPr>
            <p:custDataLst>
              <p:tags r:id="rId1"/>
            </p:custDataLst>
          </p:nvPr>
        </p:nvSpPr>
        <p:spPr>
          <a:xfrm rot="2700000">
            <a:off x="4209652" y="1489748"/>
            <a:ext cx="1277347" cy="1279566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3855792" y="3219300"/>
            <a:ext cx="1986804" cy="3030279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国内案例：江苏省扬州市广陵区新坝小学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矩形 42"/>
          <p:cNvSpPr/>
          <p:nvPr>
            <p:custDataLst>
              <p:tags r:id="rId3"/>
            </p:custDataLst>
          </p:nvPr>
        </p:nvSpPr>
        <p:spPr>
          <a:xfrm>
            <a:off x="3987431" y="2843282"/>
            <a:ext cx="1723347" cy="12203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任意多边形 18"/>
          <p:cNvSpPr/>
          <p:nvPr>
            <p:custDataLst>
              <p:tags r:id="rId4"/>
            </p:custDataLst>
          </p:nvPr>
        </p:nvSpPr>
        <p:spPr>
          <a:xfrm rot="5400000">
            <a:off x="6699060" y="1489748"/>
            <a:ext cx="1277347" cy="1279566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6343896" y="3219300"/>
            <a:ext cx="1986804" cy="3030279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国外案例：芬兰赫尔辛基市小学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矩形 43"/>
          <p:cNvSpPr/>
          <p:nvPr>
            <p:custDataLst>
              <p:tags r:id="rId6"/>
            </p:custDataLst>
          </p:nvPr>
        </p:nvSpPr>
        <p:spPr>
          <a:xfrm>
            <a:off x="6475535" y="2843282"/>
            <a:ext cx="1723347" cy="12203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案例分析：成功因素和经验教训</a:t>
            </a:r>
            <a:endParaRPr altLang="en-US" lang="zh-CN"/>
          </a:p>
        </p:txBody>
      </p:sp>
      <p:sp>
        <p:nvSpPr>
          <p:cNvPr id="104963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3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4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改进措施：针对实践过程中出现的问题，学习型小学需要采取有效的改进措施，如优化课程设置、加强教学资源建设、完善评价机制等。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5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未来展望：学习型小学的未来展望包括进一步深化教学改革、拓展学习资源、加强国际交流与合作等。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5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成功因素：学习型小学的实践案例中，成功的关键因素包括教师团队的协作、学生主动学习的氛围、家长的支持和参与等。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5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经验教训：在实践过程中，学习型小学需要不断总结经验教训，如注重学生的个性化需求、加强家校沟通、提高教师专业素养等。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如何结合自身情况进行实践和创新</a:t>
            </a:r>
            <a:endParaRPr altLang="en-US" lang="zh-CN"/>
          </a:p>
        </p:txBody>
      </p:sp>
      <p:sp>
        <p:nvSpPr>
          <p:cNvPr id="104970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0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0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1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1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1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1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2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2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4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了解学习型小学的核心理念和实践方法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不断反思和调整，持续改进和优化实践效果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鼓励教师积极参与，发挥其创造性和主动性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结合学校实际情况，制定可行的实施方案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四 章</a:t>
            </a:r>
            <a:endParaRPr altLang="en-US" lang="zh-CN"/>
          </a:p>
        </p:txBody>
      </p:sp>
      <p:sp>
        <p:nvSpPr>
          <p:cNvPr id="104979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学习型小学面临的挑战和未来发展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当前面临的挑战和困难</a:t>
            </a:r>
            <a:endParaRPr altLang="en-US" lang="zh-CN"/>
          </a:p>
        </p:txBody>
      </p:sp>
      <p:sp>
        <p:nvSpPr>
          <p:cNvPr id="104985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学校管理模式的创新与实践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6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家长对教育的期望与参与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学生学习方式的变革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7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教师教育观念的转变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解决方案和应对策略</a:t>
            </a:r>
            <a:endParaRPr altLang="en-US" lang="zh-CN"/>
          </a:p>
        </p:txBody>
      </p:sp>
      <p:sp>
        <p:nvSpPr>
          <p:cNvPr id="104992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创新教育理念：强调终身学习、自主学习和合作学习，培养学生的学习能力和创新精神。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优化课程设置：根据学生需求和社会发展，调整课程设置，注重跨学科学习和综合能力培养。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提升教师素质：加强教师培训和学术交流，提高教师的教学水平和创新能力，培养一支高素质的教师队伍。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强化技术支持：利用信息技术手段，推动数字化教育资源建设，提高教育教学的效率和效果。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学习型小学的未来发展趋势和展望</a:t>
            </a:r>
            <a:endParaRPr altLang="en-US" lang="zh-CN"/>
          </a:p>
        </p:txBody>
      </p:sp>
      <p:sp>
        <p:nvSpPr>
          <p:cNvPr id="104999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9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9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0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0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0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0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1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1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2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2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2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数字化教育：利用信息技术提高教学质量和学习效果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终身学习：培养学生自主学习和终身学习的意识和能力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社区化教育：加强学校与家庭、社区的合作，共同促进学生学习和发展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个性化教育：关注学生个体差异，提供定制化教育服务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084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内容。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PRESET_TEXT" val="第 一 章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4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4"/>
</p:tagLst>
</file>

<file path=ppt/tags/tag90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4"/>
  <p:tag name="KSO_WM_SPECIAL_SOURCE" val="bdnull"/>
  <p:tag name="KSO_WM_TEMPLATE_THUMBS_INDEX" val="1、9"/>
</p:tagLst>
</file>

<file path=ppt/tags/tag9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1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1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1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5.xml><?xml version="1.0" encoding="utf-8"?>
<p:tagLst xmlns:p="http://schemas.openxmlformats.org/presentationml/2006/main">
  <p:tag name="KSO_WM_SLIDE_ID" val="custom2023091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4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74.4&quot;,&quot;top&quot;:&quot;58.35&quot;,&quot;width&quot;:&quot;660.35&quot;,&quot;height&quot;:&quot;315&quot;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4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4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i*1_1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i*1_2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2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2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14_4*l_h_i*1_2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4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3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3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14_4*l_h_i*1_3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4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1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1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14_4*l_h_i*1_1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4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4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4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14_4*l_h_i*1_4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4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SLIDE_ID" val="custom20230914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14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一 章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9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1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1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二 章"/>
</p:tagLst>
</file>

<file path=ppt/tags/tag1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56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1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1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三 章"/>
</p:tagLst>
</file>

<file path=ppt/tags/tag1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99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1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2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1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2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四 章"/>
</p:tagLst>
</file>

<file path=ppt/tags/tag2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49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9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0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9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07.xml><?xml version="1.0" encoding="utf-8"?>
<p:tagLst xmlns:p="http://schemas.openxmlformats.org/presentationml/2006/main">
  <p:tag name="KSO_WM_SLIDE_ID" val="custom2023091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4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38.15&quot;,&quot;top&quot;:&quot;99.8&quot;,&quot;width&quot;:&quot;660.35&quot;,&quot;height&quot;:&quot;31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1">
      <a:dk1>
        <a:sysClr lastClr="000000" val="windowText"/>
      </a:dk1>
      <a:lt1>
        <a:sysClr lastClr="FFFFFF" val="window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2024-01-05T14:19:29Z</dcterms:created>
  <dcterms:modified xsi:type="dcterms:W3CDTF">2024-01-05T14:19:29Z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aa9d1f09b79b432990e1f5e663b5b1f0_21</vt:lpwstr>
  </property>
</Properties>
</file>