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649" r:id="rId1"/>
    <p:sldMasterId id="2147495686" r:id="rId2"/>
  </p:sldMasterIdLst>
  <p:notesMasterIdLst>
    <p:notesMasterId r:id="rId3"/>
  </p:notesMasterIdLst>
  <p:sldIdLst>
    <p:sldId id="5475" r:id="rId4"/>
    <p:sldId id="5478" r:id="rId5"/>
    <p:sldId id="5481" r:id="rId6"/>
    <p:sldId id="5484" r:id="rId7"/>
    <p:sldId id="5487" r:id="rId8"/>
    <p:sldId id="5490" r:id="rId9"/>
    <p:sldId id="5493" r:id="rId10"/>
    <p:sldId id="5496" r:id="rId11"/>
    <p:sldId id="5499" r:id="rId12"/>
    <p:sldId id="5502" r:id="rId13"/>
    <p:sldId id="5505" r:id="rId14"/>
    <p:sldId id="5508" r:id="rId15"/>
    <p:sldId id="5511" r:id="rId16"/>
    <p:sldId id="5514" r:id="rId17"/>
    <p:sldId id="5517" r:id="rId18"/>
    <p:sldId id="5520" r:id="rId19"/>
    <p:sldId id="5523" r:id="rId20"/>
    <p:sldId id="5526" r:id="rId21"/>
    <p:sldId id="5529" r:id="rId22"/>
    <p:sldId id="5532" r:id="rId23"/>
    <p:sldId id="5535" r:id="rId24"/>
    <p:sldId id="5538" r:id="rId25"/>
    <p:sldId id="5541" r:id="rId26"/>
    <p:sldId id="5544" r:id="rId27"/>
    <p:sldId id="5547" r:id="rId28"/>
    <p:sldId id="5550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650" r:id="rId1"/>
    <p:sldLayoutId id="2147495651" r:id="rId2"/>
    <p:sldLayoutId id="2147495652" r:id="rId3"/>
    <p:sldLayoutId id="2147495653" r:id="rId4"/>
    <p:sldLayoutId id="2147495654" r:id="rId5"/>
    <p:sldLayoutId id="2147495655" r:id="rId6"/>
    <p:sldLayoutId id="2147495656" r:id="rId7"/>
    <p:sldLayoutId id="2147495657" r:id="rId8"/>
    <p:sldLayoutId id="2147495658" r:id="rId9"/>
    <p:sldLayoutId id="2147495659" r:id="rId10"/>
    <p:sldLayoutId id="214749566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687" r:id="rId1"/>
    <p:sldLayoutId id="2147495688" r:id="rId2"/>
    <p:sldLayoutId id="2147495689" r:id="rId3"/>
    <p:sldLayoutId id="2147495690" r:id="rId4"/>
    <p:sldLayoutId id="2147495691" r:id="rId5"/>
    <p:sldLayoutId id="2147495692" r:id="rId6"/>
    <p:sldLayoutId id="2147495693" r:id="rId7"/>
    <p:sldLayoutId id="2147495694" r:id="rId8"/>
    <p:sldLayoutId id="2147495695" r:id="rId9"/>
    <p:sldLayoutId id="2147495696" r:id="rId10"/>
    <p:sldLayoutId id="214749569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tags" Target="../tags/tag97.xml"/><Relationship Id="rId17" Type="http://schemas.openxmlformats.org/officeDocument/2006/relationships/tags" Target="../tags/tag98.xml"/><Relationship Id="rId18" Type="http://schemas.openxmlformats.org/officeDocument/2006/relationships/tags" Target="../tags/tag99.xml"/><Relationship Id="rId19" Type="http://schemas.openxmlformats.org/officeDocument/2006/relationships/tags" Target="../tags/tag100.xml"/><Relationship Id="rId20" Type="http://schemas.openxmlformats.org/officeDocument/2006/relationships/tags" Target="../tags/tag101.xml"/><Relationship Id="rId21" Type="http://schemas.openxmlformats.org/officeDocument/2006/relationships/tags" Target="../tags/tag102.xml"/><Relationship Id="rId22" Type="http://schemas.openxmlformats.org/officeDocument/2006/relationships/tags" Target="../tags/tag103.xml"/><Relationship Id="rId23" Type="http://schemas.openxmlformats.org/officeDocument/2006/relationships/tags" Target="../tags/tag104.xml"/><Relationship Id="rId24" Type="http://schemas.openxmlformats.org/officeDocument/2006/relationships/tags" Target="../tags/tag105.xml"/><Relationship Id="rId25" Type="http://schemas.openxmlformats.org/officeDocument/2006/relationships/tags" Target="../tags/tag106.xml"/><Relationship Id="rId26" Type="http://schemas.openxmlformats.org/officeDocument/2006/relationships/tags" Target="../tags/tag107.xml"/><Relationship Id="rId27" Type="http://schemas.openxmlformats.org/officeDocument/2006/relationships/tags" Target="../tags/tag108.xml"/><Relationship Id="rId28" Type="http://schemas.openxmlformats.org/officeDocument/2006/relationships/tags" Target="../tags/tag109.xml"/><Relationship Id="rId29" Type="http://schemas.openxmlformats.org/officeDocument/2006/relationships/tags" Target="../tags/tag110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tags" Target="../tags/tag166.xml"/><Relationship Id="rId18" Type="http://schemas.openxmlformats.org/officeDocument/2006/relationships/tags" Target="../tags/tag167.xml"/><Relationship Id="rId19" Type="http://schemas.openxmlformats.org/officeDocument/2006/relationships/tags" Target="../tags/tag168.xml"/><Relationship Id="rId20" Type="http://schemas.openxmlformats.org/officeDocument/2006/relationships/tags" Target="../tags/tag169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tags" Target="../tags/tag312.xml"/><Relationship Id="rId18" Type="http://schemas.openxmlformats.org/officeDocument/2006/relationships/tags" Target="../tags/tag313.xml"/><Relationship Id="rId19" Type="http://schemas.openxmlformats.org/officeDocument/2006/relationships/tags" Target="../tags/tag314.xml"/><Relationship Id="rId20" Type="http://schemas.openxmlformats.org/officeDocument/2006/relationships/tags" Target="../tags/tag31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小学教育中身心和谐发展的重要性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身心和谐发展的概述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小学教育中影响身心和谐发展的因素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小学教育中促进身心和谐发展的策略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小学教育中身心和谐发展的实践案例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小学教育中身心和谐发展的评估与反馈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身心和谐发展的概述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身心和谐发展的定义</a:t>
            </a:r>
            <a:endParaRPr altLang="en-US" lang="zh-CN"/>
          </a:p>
        </p:txBody>
      </p:sp>
      <p:sp>
        <p:nvSpPr>
          <p:cNvPr id="1048846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48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0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2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4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56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8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0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62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64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6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8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0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2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4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76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78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0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2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身心和谐发展是指个体在身体、心理和社会适应方面都处于良好状态。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4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在小学教育中，注重身心和谐发展有助于培养孩子的综合素质和未来的竞争力。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6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身心和谐发展有助于提高个体的学习、工作和生活的质量。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8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这种状态表现为个体能够充分发挥自己的潜能，并且具有积极的情绪和行为。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身心和谐发展的意义</a:t>
            </a:r>
            <a:endParaRPr altLang="en-US" lang="zh-CN"/>
          </a:p>
        </p:txBody>
      </p:sp>
      <p:sp>
        <p:nvSpPr>
          <p:cNvPr id="104892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促进身体健康：良好的身心状态有助于提高小学生的身体素质，减少疾病的发生。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提升心理健康：身心和谐发展有助于培养小学生积极向上的心态，增强心理素质。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提高学习效率：身心健康的小学生能够更好地集中注意力，提高学习效果。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培养良好的人际关系：身心和谐的小学生更容易与他人建立良好的关系，增强社交能力。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小学教育在身心和谐发展中的角色</a:t>
            </a:r>
            <a:endParaRPr altLang="en-US" lang="zh-CN"/>
          </a:p>
        </p:txBody>
      </p:sp>
      <p:sp>
        <p:nvSpPr>
          <p:cNvPr id="104896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小学教育应该关注学生的情感需求，培养学生的情感表达和人际交往能力。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小学教育是身心和谐发展的关键阶段，为学生未来的健康成长奠定基础。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小学教育应该注重学生的身心健康，培养其良好的生活习惯和自我调节能力。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小学教育应该注重学生的个性发展，激发学生的创造力和想象力。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小学教育中影响身心和谐发展的因素</a:t>
            </a:r>
            <a:endParaRPr altLang="en-US" dirty="0" lang="zh-CN"/>
          </a:p>
        </p:txBody>
      </p:sp>
      <p:sp>
        <p:nvSpPr>
          <p:cNvPr id="10490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家庭环境的影响</a:t>
            </a:r>
            <a:endParaRPr altLang="en-US" lang="zh-CN"/>
          </a:p>
        </p:txBody>
      </p:sp>
      <p:sp>
        <p:nvSpPr>
          <p:cNvPr id="104906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家庭经济条件：适度的经济条件有利于提供良好的生活环境和教育资源，促进孩子的身心发展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家庭氛围：和谐、亲密的家庭关系有利于孩子的身心发展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家庭教育方式：尊重、理解、引导的教养方式有利于培养孩子的积极心态和健康人格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家庭结构：完整的家庭结构对孩子的安全感和社会适应性有积极影响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学校环境的影响</a:t>
            </a:r>
            <a:endParaRPr altLang="en-US" lang="zh-CN"/>
          </a:p>
        </p:txBody>
      </p:sp>
      <p:sp>
        <p:nvSpPr>
          <p:cNvPr id="10491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学校设施：良好的学校设施可以促进学生的身心健康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校园氛围：积极向上的校园氛围可以促进学生的全面发展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课程设置：合理的课程设置可以兼顾学生的身心健康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师生关系：和谐的师生关系有助于学生的心理发展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社会环境的影响</a:t>
            </a:r>
            <a:endParaRPr altLang="en-US" lang="zh-CN"/>
          </a:p>
        </p:txBody>
      </p:sp>
      <p:sp>
        <p:nvSpPr>
          <p:cNvPr id="1049200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家庭环境：家庭氛围、家庭教育方式等对孩子的身心发展产生直接影响。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学校环境：校园文化、师生关系、同学关系等对孩子的心理状态和行为模式产生影响。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社会媒体：网络、电视、电影等媒体内容可能对孩子的价值观、心理健康等方面产生影响。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社区环境：社区资源、社区文化等环境因素可能影响孩子的成长和发展。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个体差异的影响</a:t>
            </a:r>
            <a:endParaRPr altLang="en-US" lang="zh-CN"/>
          </a:p>
        </p:txBody>
      </p:sp>
      <p:sp>
        <p:nvSpPr>
          <p:cNvPr id="10492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个体性格差异：不同性格的学生在面对压力、挫折时的反应不同，影响身心和谐发展。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个体能力差异：不同能力的学生在学习、生活中遇到的困难不同，影响身心发展。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个体家庭背景差异：家庭环境、家庭教育等背景差异会影响学生的心理状态和行为习惯。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个体兴趣差异：兴趣广泛的学生更容易融入集体，兴趣单一的学生可能产生孤独感。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小学教育中促进身心和谐发展的策略</a:t>
            </a:r>
            <a:endParaRPr altLang="en-US" dirty="0" lang="zh-CN"/>
          </a:p>
        </p:txBody>
      </p:sp>
      <p:sp>
        <p:nvSpPr>
          <p:cNvPr id="10493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家庭教育的策略</a:t>
            </a:r>
            <a:endParaRPr altLang="en-US" lang="zh-CN"/>
          </a:p>
        </p:txBody>
      </p:sp>
      <p:sp>
        <p:nvSpPr>
          <p:cNvPr id="10493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建立良好的家庭氛围，促进孩子的心理健康发展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培养孩子的自主性和独立性，促进其自我成长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鼓励孩子参加有益身心的活动，促进其全面发展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关注孩子的情感需求，与孩子建立亲密的亲子关系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学校教育的策略</a:t>
            </a:r>
            <a:endParaRPr altLang="en-US" lang="zh-CN"/>
          </a:p>
        </p:txBody>
      </p:sp>
      <p:sp>
        <p:nvSpPr>
          <p:cNvPr id="1049434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8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2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6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艺术教育：通过音乐、美术等课程，培养学生的审美能力和创造力。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2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家校合作：加强与家长的沟通与合作，共同关注学生的身心发展。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4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注重体育锻炼：保证学生每天有足够的运动时间，增强身体素质。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6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心理健康辅导：定期开展心理健康教育活动，帮助学生建立健康的心理状态。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社会教育的策略</a:t>
            </a:r>
            <a:endParaRPr altLang="en-US" lang="zh-CN"/>
          </a:p>
        </p:txBody>
      </p:sp>
      <p:sp>
        <p:nvSpPr>
          <p:cNvPr id="104949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开展丰富多彩的社会实践活动，增强学生的社会适应能力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家庭、学校、社区共同参与，形成教育合力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注重培养学生的社会责任感和公民意识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关注学生的心理健康，提供心理辅导和咨询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个体自我调节的策略</a:t>
            </a:r>
            <a:endParaRPr altLang="en-US" lang="zh-CN"/>
          </a:p>
        </p:txBody>
      </p:sp>
      <p:sp>
        <p:nvSpPr>
          <p:cNvPr id="104955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行为激活：积极参与有益身心的活动，提高自我效能感。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情绪调节：学会识别、表达和管理情绪，保持积极心态。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认知重构：通过调整思维方式，改变负面自我评价，培养自信心。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自我监控：学会自我观察、反思和调整，增强自我控制能力。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小学教育中身心和谐发展的实践案例</a:t>
            </a:r>
            <a:endParaRPr altLang="en-US" dirty="0" lang="zh-CN"/>
          </a:p>
        </p:txBody>
      </p:sp>
      <p:sp>
        <p:nvSpPr>
          <p:cNvPr id="10496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家庭教育的实践案例</a:t>
            </a:r>
            <a:endParaRPr altLang="en-US" lang="zh-CN"/>
          </a:p>
        </p:txBody>
      </p:sp>
      <p:sp>
        <p:nvSpPr>
          <p:cNvPr id="104965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情感交流：建立良好的亲子关系，关注孩子的情感需求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家长参与：积极参与孩子的教育活动，与孩子共同成长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培养兴趣：发现并培养孩子的兴趣爱好，促进个性发展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健康生活：注重家庭饮食和运动，促进身体健康发展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学校教育的实践案例</a:t>
            </a:r>
            <a:endParaRPr altLang="en-US" lang="zh-CN"/>
          </a:p>
        </p:txBody>
      </p:sp>
      <p:sp>
        <p:nvSpPr>
          <p:cNvPr id="104970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案例效果：提高了学生的综合素质和创新能力，培养了团队合作精神和社会责任感。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案例名称：快乐成长计划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案例简介：通过开展丰富多彩的课外活动，促进学生的身心健康和全面发展。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案例推广：该计划已在多个小学得到推广和应用，取得了良好的效果。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社会教育的实践案例</a:t>
            </a:r>
            <a:endParaRPr altLang="en-US" lang="zh-CN"/>
          </a:p>
        </p:txBody>
      </p:sp>
      <p:sp>
        <p:nvSpPr>
          <p:cNvPr id="10497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案例名称：阳光体育活动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实施方式：定期开展体育课程、组织体育比赛和活动，鼓励学生积极参与。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实施效果：增强学生体质，培养积极向上的心态，提高学习效率。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案例简介：通过组织丰富多彩的体育活动，提高学生的身体素质和团队协作能力，促进身心和谐发展。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个体自我调节的实践案例</a:t>
            </a:r>
            <a:endParaRPr altLang="en-US" lang="zh-CN"/>
          </a:p>
        </p:txBody>
      </p:sp>
      <p:sp>
        <p:nvSpPr>
          <p:cNvPr id="104984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案例名称：情绪调节课程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案例简介：通过情绪调节课程，教会学生识别、表达和调节情绪，促进身心健康。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实施方式：结合游戏、角色扮演等形式，让学生在轻松愉快的氛围中学习情绪调节技巧。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实施效果：有效提高学生的情绪管理能力，减少焦虑、抑郁等心理问题，促进身心和谐发展。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小学教育中身心和谐发展的评估与反馈</a:t>
            </a:r>
            <a:endParaRPr altLang="en-US" dirty="0" lang="zh-CN"/>
          </a:p>
        </p:txBody>
      </p:sp>
      <p:sp>
        <p:nvSpPr>
          <p:cNvPr id="10499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评估的方法与指标</a:t>
            </a:r>
            <a:endParaRPr altLang="en-US" lang="zh-CN"/>
          </a:p>
        </p:txBody>
      </p:sp>
      <p:sp>
        <p:nvSpPr>
          <p:cNvPr id="104992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观察法：通过观察学生的行为、情绪等来评估其身心发展状况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问卷调查法：通过发放问卷了解学生和家长对身心和谐发展的认识和需求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测试法：通过对学生进行心理、生理等方面的测试来评估其身心发展水平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反馈与调整：根据评估结果及时调整教育方案，促进学生身心和谐发展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反馈的作用与机制</a:t>
            </a:r>
            <a:endParaRPr altLang="en-US" lang="zh-CN"/>
          </a:p>
        </p:txBody>
      </p:sp>
      <p:sp>
        <p:nvSpPr>
          <p:cNvPr id="104998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反馈有助于学生了解自己的学习状况，发现不足并加以改进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反馈可以激发学生的学习动力，提高学习效果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反馈有助于教师了解学生的学习情况，调整教学策略，提高教学效果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反馈是教育评价的重要手段，有助于评估学生的学习成果和身心发展状况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评估与反馈的实施策略</a:t>
            </a:r>
            <a:endParaRPr altLang="en-US" lang="zh-CN"/>
          </a:p>
        </p:txBody>
      </p:sp>
      <p:sp>
        <p:nvSpPr>
          <p:cNvPr id="105004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建立评估体系：制定评估标准，定期对学生的学习情况进行评估。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及时反馈：将评估结果及时反馈给学生和家长，以便调整教学策略。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多元化评估：采用多种评估方式，如考试、作品、口头表达等，全面了解学生的学习情况。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强化激励机制：根据评估结果，给予学生适当的奖励和鼓励，激发学生的学习积极性。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0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30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69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2024-01-03T12:38:30Z</dcterms:created>
  <dcterms:modified xsi:type="dcterms:W3CDTF">2024-01-03T12:38:30Z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a33a1c743b374d6193924ffa246b54f4_21</vt:lpwstr>
  </property>
</Properties>
</file>