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388" r:id="rId1"/>
    <p:sldMasterId id="2147501425" r:id="rId2"/>
  </p:sldMasterIdLst>
  <p:notesMasterIdLst>
    <p:notesMasterId r:id="rId3"/>
  </p:notesMasterIdLst>
  <p:sldIdLst>
    <p:sldId id="8638" r:id="rId4"/>
    <p:sldId id="8643" r:id="rId5"/>
    <p:sldId id="8648" r:id="rId6"/>
    <p:sldId id="8653" r:id="rId7"/>
    <p:sldId id="8660" r:id="rId9"/>
    <p:sldId id="8663" r:id="rId10"/>
    <p:sldId id="8666" r:id="rId11"/>
    <p:sldId id="8669" r:id="rId12"/>
    <p:sldId id="8673" r:id="rId13"/>
    <p:sldId id="8680" r:id="rId15"/>
    <p:sldId id="8683" r:id="rId16"/>
    <p:sldId id="8686" r:id="rId17"/>
    <p:sldId id="8689" r:id="rId18"/>
    <p:sldId id="8693" r:id="rId19"/>
    <p:sldId id="8700" r:id="rId21"/>
    <p:sldId id="8703" r:id="rId22"/>
    <p:sldId id="8706" r:id="rId23"/>
    <p:sldId id="8710" r:id="rId24"/>
    <p:sldId id="8717" r:id="rId26"/>
    <p:sldId id="8720" r:id="rId27"/>
    <p:sldId id="8723" r:id="rId28"/>
    <p:sldId id="8727" r:id="rId29"/>
    <p:sldId id="8734" r:id="rId31"/>
    <p:sldId id="8737" r:id="rId32"/>
    <p:sldId id="8740" r:id="rId33"/>
    <p:sldId id="8743" r:id="rId34"/>
    <p:sldId id="874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89" r:id="rId1"/>
    <p:sldLayoutId id="2147501390" r:id="rId2"/>
    <p:sldLayoutId id="2147501391" r:id="rId3"/>
    <p:sldLayoutId id="2147501392" r:id="rId4"/>
    <p:sldLayoutId id="2147501393" r:id="rId5"/>
    <p:sldLayoutId id="2147501394" r:id="rId6"/>
    <p:sldLayoutId id="2147501395" r:id="rId7"/>
    <p:sldLayoutId id="2147501396" r:id="rId8"/>
    <p:sldLayoutId id="2147501397" r:id="rId9"/>
    <p:sldLayoutId id="2147501398" r:id="rId10"/>
    <p:sldLayoutId id="21475013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426" r:id="rId1"/>
    <p:sldLayoutId id="2147501427" r:id="rId2"/>
    <p:sldLayoutId id="2147501428" r:id="rId3"/>
    <p:sldLayoutId id="2147501429" r:id="rId4"/>
    <p:sldLayoutId id="2147501430" r:id="rId5"/>
    <p:sldLayoutId id="2147501431" r:id="rId6"/>
    <p:sldLayoutId id="2147501432" r:id="rId7"/>
    <p:sldLayoutId id="2147501433" r:id="rId8"/>
    <p:sldLayoutId id="2147501434" r:id="rId9"/>
    <p:sldLayoutId id="2147501435" r:id="rId10"/>
    <p:sldLayoutId id="21475014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创新战略的落地与实施原则探讨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创新战略的落地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实施原则探讨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落地与实施的关系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实践案例分析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未来发展趋势预测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创新战略的落地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制定明确的创新目标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制定实施计划：为实现创新目标，制定详细的实施计划，包括资源分配、时间安排、人员分工等方面。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明确创新目标：根据企业战略和市场需求，制定具体的创新目标，包括产品创新、服务创新、组织创新等方面。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建立创新团队：组建具备创新意识和能力的团队，包括研发、市场、生产等部门，为创新战略的落地提供有力支持。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加强跨部门协作：加强企业内部不同部门之间的协作，打破部门壁垒，形成合力，共同推进创新战略的落地。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建立完善的创新体系</a:t>
            </a:r>
            <a:endParaRPr altLang="en-US" lang="zh-CN"/>
          </a:p>
        </p:txBody>
      </p:sp>
      <p:sp>
        <p:nvSpPr>
          <p:cNvPr id="10490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明确创新目标：制定清晰、具体的创新目标，确保团队成员对创新方向有明确的认知。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组建专业团队：组建具备创新思维和专业技能的团队，负责创新战略的落地与实施。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建立创新流程：制定一套完整的创新流程，包括创意征集、评估、研发、测试、推广等环节，确保创新战略的顺利实施。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营造创新氛围：鼓励团队成员提出新思路、新想法，营造开放、包容、创新的氛围，激发团队的创新活力。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培养和引进创新人才</a:t>
            </a:r>
            <a:endParaRPr altLang="en-US" lang="zh-CN"/>
          </a:p>
        </p:txBody>
      </p:sp>
      <p:sp>
        <p:nvSpPr>
          <p:cNvPr id="104906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培养创新人才：建立创新人才培养机制，提供培训和发展机会，激发员工的创新意识和能力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引进创新人才：积极引进具有创新思维和能力的外部人才，为企业注入新的活力和创意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建立激励机制：通过设立奖励制度、晋升机制等方式，激励员工积极参与创新活动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营造创新氛围：营造开放、包容、鼓励创新的组织氛围，让员工敢于尝试、勇于创新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加强创新文化建设</a:t>
            </a:r>
            <a:endParaRPr altLang="en-US" lang="zh-CN"/>
          </a:p>
        </p:txBody>
      </p:sp>
      <p:sp>
        <p:nvSpPr>
          <p:cNvPr id="104912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培养创新思维：鼓励员工提出新想法、新方法，激发创新活力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营造开放氛围：鼓励员工交流思想，促进知识共享和碰撞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建立激励机制：设立创新奖励制度，表彰优秀创新成果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打造学习型组织：提供培训和学习机会，提升员工创新能力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实施原则探讨</a:t>
            </a:r>
            <a:endParaRPr altLang="en-US" lang="zh-CN"/>
          </a:p>
        </p:txBody>
      </p:sp>
      <p:sp>
        <p:nvSpPr>
          <p:cNvPr id="10491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坚持市场导向原则</a:t>
            </a:r>
            <a:endParaRPr altLang="en-US" lang="zh-CN"/>
          </a:p>
        </p:txBody>
      </p:sp>
      <p:sp>
        <p:nvSpPr>
          <p:cNvPr id="104924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灵活调整：根据市场变化和客户需求的变化，灵活调整产品或服务的设计和开发，保持竞争优势。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了解市场需求：通过市场调研和分析，了解客户的需求和期望，为产品或服务的设计和开发提供指导。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关注竞争对手：关注竞争对手的产品或服务，了解其优势和劣势，为自身的创新战略提供参考。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持续改进：通过客户反馈和市场调研，不断改进产品或服务的质量和性能，提高客户满意度。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注重协同创新原则</a:t>
            </a:r>
            <a:endParaRPr altLang="en-US" lang="zh-CN"/>
          </a:p>
        </p:txBody>
      </p:sp>
      <p:sp>
        <p:nvSpPr>
          <p:cNvPr id="1049312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跨部门、跨领域协同创新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18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激发员工创新精神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24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建立开放式创新平台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30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鼓励跨界合作与交流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强化知识产权保护原则</a:t>
            </a:r>
            <a:endParaRPr altLang="en-US" lang="zh-CN"/>
          </a:p>
        </p:txBody>
      </p:sp>
      <p:sp>
        <p:nvSpPr>
          <p:cNvPr id="10493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定义：知识产权保护是指通过法律手段保护创新成果，确保创新者的合法权益得到保障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重要性：知识产权保护是推动创新战略落地与实施的重要保障，能够激发创新活力，促进技术进步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具体措施：加强知识产权法律法规的制定和执行，完善知识产权保护制度，提高侵权成本，降低维权成本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意义：强化知识产权保护有助于营造良好的创新环境，推动企业自主创新，提升国家整体竞争力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推进开放式创新原则</a:t>
            </a:r>
            <a:endParaRPr altLang="en-US" lang="zh-CN"/>
          </a:p>
        </p:txBody>
      </p:sp>
      <p:sp>
        <p:nvSpPr>
          <p:cNvPr id="10494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开放式创新定义：通过整合内外部资源，实现技术突破和产品创新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开放式创新的优势：激发创新活力，降低研发成本，提高市场竞争力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推进开放式创新的措施：建立开放式创新平台，加强产学研合作，鼓励跨界合作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实施开放式创新的挑战与应对：应对知识产权保护、技术保密等挑战，建立风险评估机制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落地与实施的关系</a:t>
            </a:r>
            <a:endParaRPr altLang="en-US" lang="zh-CN"/>
          </a:p>
        </p:txBody>
      </p:sp>
      <p:sp>
        <p:nvSpPr>
          <p:cNvPr id="10494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落地是实施的基础</a:t>
            </a:r>
            <a:endParaRPr altLang="en-US" lang="zh-CN"/>
          </a:p>
        </p:txBody>
      </p:sp>
      <p:sp>
        <p:nvSpPr>
          <p:cNvPr id="104955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落地是实施的前提条件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落地是实施的基础工作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落地是实施的重要环节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落地是实施的关键步骤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实施是落地的保障</a:t>
            </a:r>
            <a:endParaRPr altLang="en-US" lang="zh-CN"/>
          </a:p>
        </p:txBody>
      </p:sp>
      <p:sp>
        <p:nvSpPr>
          <p:cNvPr id="104960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落地是实施的结果和目标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实施是落地的前提和保障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落地是创新战略实施后的成果体现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实施是将创新战略转化为实际行动的过程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相互促进，共同发展</a:t>
            </a:r>
            <a:endParaRPr altLang="en-US" lang="zh-CN"/>
          </a:p>
        </p:txBody>
      </p:sp>
      <p:sp>
        <p:nvSpPr>
          <p:cNvPr id="104967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落地与实施相互依存：落地是实施的前提，实施是落地的保障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落地与实施相互促进：落地为实施提供基础，实施为落地提供动力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落地与实施共同发展：通过相互配合，实现共同发展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落地与实施的关系对企业发展具有重要意义：推动企业持续创新和发展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实践案例分析</a:t>
            </a:r>
            <a:endParaRPr altLang="en-US" lang="zh-CN"/>
          </a:p>
        </p:txBody>
      </p:sp>
      <p:sp>
        <p:nvSpPr>
          <p:cNvPr id="10497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3750" lnSpcReduction="10000"/>
          </a:bodyPr>
          <a:p>
            <a:r>
              <a:rPr altLang="en-US" lang="zh-CN"/>
              <a:t>案例名称：华为的创新战略</a:t>
            </a:r>
            <a:endParaRPr altLang="en-US" lang="zh-CN"/>
          </a:p>
          <a:p>
            <a:r>
              <a:rPr altLang="en-US" lang="zh-CN"/>
              <a:t>案例背景：华为在面临激烈的市场竞争时，通过创新战略实现了快速发展</a:t>
            </a:r>
            <a:endParaRPr altLang="en-US" lang="zh-CN"/>
          </a:p>
          <a:p>
            <a:r>
              <a:rPr altLang="en-US" lang="zh-CN"/>
              <a:t>创新点：华为在产品、技术、市场等方面进行了全面的创新</a:t>
            </a:r>
            <a:endParaRPr altLang="en-US" lang="zh-CN"/>
          </a:p>
          <a:p>
            <a:r>
              <a:rPr altLang="en-US" lang="zh-CN"/>
              <a:t>实施效果：华为的创新战略取得了显著的成功，提升了品牌影响力和市场份额  以下是用户提供的信息和标题： 我正在写一份主题为“千里江山图诗歌鉴赏”的PPT,现在准备介绍“诗歌鉴赏”,请帮我生成“诗歌主题”为标题的内容 诗歌主题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我正在写一份主题为“千里江山图诗歌鉴赏”的PPT,现在准备介绍“诗歌鉴赏”,请帮我生成“诗歌主题”为标题的内容</a:t>
            </a:r>
            <a:endParaRPr altLang="en-US" lang="zh-CN"/>
          </a:p>
          <a:p>
            <a:pPr lvl="1"/>
            <a:r>
              <a:rPr altLang="en-US" lang="zh-CN"/>
              <a:t>诗歌主题</a:t>
            </a:r>
            <a:endParaRPr altLang="en-US" lang="zh-CN"/>
          </a:p>
          <a:p>
            <a:r>
              <a:rPr altLang="en-US" lang="zh-CN"/>
              <a:t>自然之美：诗人通过对自然景色的描绘，表达了对大自然的热爱与赞美</a:t>
            </a:r>
            <a:endParaRPr altLang="en-US" lang="zh-CN"/>
          </a:p>
          <a:p>
            <a:r>
              <a:rPr altLang="en-US" lang="zh-CN"/>
              <a:t>人生感悟：通过对人生的思考，表达了对生命、爱情、友情等方面的感悟</a:t>
            </a:r>
            <a:endParaRPr altLang="en-US" lang="zh-CN"/>
          </a:p>
          <a:p>
            <a:r>
              <a:rPr altLang="en-US" lang="zh-CN"/>
              <a:t>思乡怀旧：通过对故乡、亲友的思念和怀想，表达了对家乡的眷恋之情</a:t>
            </a:r>
            <a:endParaRPr altLang="en-US" lang="zh-CN"/>
          </a:p>
          <a:p>
            <a:r>
              <a:rPr altLang="en-US" lang="zh-CN"/>
              <a:t>爱国之情：通过对祖国的热爱与赞美，表达了民族自豪感和责任心</a:t>
            </a:r>
            <a:endParaRPr altLang="en-US" lang="zh-CN"/>
          </a:p>
        </p:txBody>
      </p:sp>
      <p:sp>
        <p:nvSpPr>
          <p:cNvPr id="10497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82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案例名称：某公司新产品推广失败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失败原因：市场定位不准确，目标客户群体不明确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创新战略问题：缺乏有效的创新战略，未能充分利用公司资源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落地与实施问题：缺乏有效的落地与实施计划，未能及时调整策略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498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案例背景介绍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创新战略的落地与实施过程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遇到的问题和挑战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经验教训总结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9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创新战略的重要性将不断提升</a:t>
            </a:r>
            <a:endParaRPr altLang="en-US" lang="zh-CN"/>
          </a:p>
        </p:txBody>
      </p:sp>
      <p:sp>
        <p:nvSpPr>
          <p:cNvPr id="105000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技术发展日新月异，企业需要不断创新以跟上时代步伐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创新战略将成为企业未来发展的核心战略之一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未来市场竞争将更加激烈，企业需要不断创新以保持竞争优势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消费者需求不断变化，企业需要不断创新以满足市场需求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跨界融合将成为创新的重要方向</a:t>
            </a:r>
            <a:endParaRPr altLang="en-US" lang="zh-CN"/>
          </a:p>
        </p:txBody>
      </p:sp>
      <p:sp>
        <p:nvSpPr>
          <p:cNvPr id="105006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数字化转型将成为企业核心竞争力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7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绿色环保理念将深入人心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人工智能技术将推动各行业变革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跨界融合将成为创新的重要方向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人工智能等新技术将推动创新发展</a:t>
            </a:r>
            <a:endParaRPr altLang="en-US" lang="zh-CN"/>
          </a:p>
        </p:txBody>
      </p:sp>
      <p:sp>
        <p:nvSpPr>
          <p:cNvPr id="105012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数字化转型将加速企业转型升级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人工智能等新技术将推动创新发展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可持续发展将成为未来发展的重要方向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跨界合作将成为未来发展的重要趋势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政策环境将更加有利于创新发展</a:t>
            </a:r>
            <a:endParaRPr altLang="en-US" lang="zh-CN"/>
          </a:p>
        </p:txBody>
      </p:sp>
      <p:sp>
        <p:nvSpPr>
          <p:cNvPr id="105017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政府加大对创新的支持力度，提供更多的政策支持和资金扶持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加强对知识产权的保护，鼓励创新成果的转化和应用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推动产学研合作，促进科技创新和产业升级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优化营商环境，降低创新创业的门槛和成本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2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8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2023-12-19T18:36:34Z</dcterms:created>
  <dcterms:modified xsi:type="dcterms:W3CDTF">2023-12-19T18:36:34Z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9d09a0540717476cb259dcdb66c273b8_21</vt:lpwstr>
  </property>
</Properties>
</file>