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870" r:id="rId1"/>
    <p:sldMasterId id="2147505907" r:id="rId2"/>
  </p:sldMasterIdLst>
  <p:notesMasterIdLst>
    <p:notesMasterId r:id="rId3"/>
  </p:notesMasterIdLst>
  <p:sldIdLst>
    <p:sldId id="10822" r:id="rId4"/>
    <p:sldId id="10825" r:id="rId5"/>
    <p:sldId id="10828" r:id="rId6"/>
    <p:sldId id="10831" r:id="rId7"/>
    <p:sldId id="10837" r:id="rId9"/>
    <p:sldId id="10840" r:id="rId10"/>
    <p:sldId id="10843" r:id="rId11"/>
    <p:sldId id="10846" r:id="rId12"/>
    <p:sldId id="10849" r:id="rId13"/>
    <p:sldId id="10855" r:id="rId15"/>
    <p:sldId id="10858" r:id="rId16"/>
    <p:sldId id="10861" r:id="rId17"/>
    <p:sldId id="10864" r:id="rId18"/>
    <p:sldId id="10867" r:id="rId19"/>
    <p:sldId id="10873" r:id="rId21"/>
    <p:sldId id="10876" r:id="rId22"/>
    <p:sldId id="10879" r:id="rId23"/>
    <p:sldId id="10882" r:id="rId24"/>
    <p:sldId id="10885" r:id="rId25"/>
    <p:sldId id="10891" r:id="rId27"/>
    <p:sldId id="10894" r:id="rId28"/>
    <p:sldId id="10897" r:id="rId29"/>
    <p:sldId id="10900" r:id="rId30"/>
    <p:sldId id="10903" r:id="rId31"/>
    <p:sldId id="10909" r:id="rId33"/>
    <p:sldId id="10912" r:id="rId34"/>
    <p:sldId id="10915" r:id="rId35"/>
    <p:sldId id="10918" r:id="rId36"/>
    <p:sldId id="1092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871" r:id="rId1"/>
    <p:sldLayoutId id="2147505872" r:id="rId2"/>
    <p:sldLayoutId id="2147505873" r:id="rId3"/>
    <p:sldLayoutId id="2147505874" r:id="rId4"/>
    <p:sldLayoutId id="2147505875" r:id="rId5"/>
    <p:sldLayoutId id="2147505876" r:id="rId6"/>
    <p:sldLayoutId id="2147505877" r:id="rId7"/>
    <p:sldLayoutId id="2147505878" r:id="rId8"/>
    <p:sldLayoutId id="2147505879" r:id="rId9"/>
    <p:sldLayoutId id="2147505880" r:id="rId10"/>
    <p:sldLayoutId id="21475058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908" r:id="rId1"/>
    <p:sldLayoutId id="2147505909" r:id="rId2"/>
    <p:sldLayoutId id="2147505910" r:id="rId3"/>
    <p:sldLayoutId id="2147505911" r:id="rId4"/>
    <p:sldLayoutId id="2147505912" r:id="rId5"/>
    <p:sldLayoutId id="2147505913" r:id="rId6"/>
    <p:sldLayoutId id="2147505914" r:id="rId7"/>
    <p:sldLayoutId id="2147505915" r:id="rId8"/>
    <p:sldLayoutId id="2147505916" r:id="rId9"/>
    <p:sldLayoutId id="2147505917" r:id="rId10"/>
    <p:sldLayoutId id="21475059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tags" Target="../tags/tag347.xml"/><Relationship Id="rId3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人力资源的招聘与筛选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招聘策略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筛选标准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招聘与筛选实践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招聘与筛选挑战与应对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未来发展趋势预测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招聘策略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招聘渠道选择</a:t>
            </a:r>
            <a:endParaRPr altLang="en-US" lang="zh-CN"/>
          </a:p>
        </p:txBody>
      </p:sp>
      <p:sp>
        <p:nvSpPr>
          <p:cNvPr id="104897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校园招聘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8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招聘网站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9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社交媒体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9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内部推荐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岗位需求分析</a:t>
            </a:r>
            <a:endParaRPr altLang="en-US" lang="zh-CN"/>
          </a:p>
        </p:txBody>
      </p:sp>
      <p:sp>
        <p:nvSpPr>
          <p:cNvPr id="10490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分析岗位所需的能力与素质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明确招聘岗位的职责与要求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确定招聘岗位的学历、经验等要求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针对不同岗位制定相应的招聘策略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招聘流程设计</a:t>
            </a:r>
            <a:endParaRPr altLang="en-US" lang="zh-CN"/>
          </a:p>
        </p:txBody>
      </p:sp>
      <p:sp>
        <p:nvSpPr>
          <p:cNvPr id="1049086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确定招聘需求：明确岗位需求，制定招聘计划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发布招聘信息：通过多种渠道发布招聘信息，吸引优秀人才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筛选简历：根据岗位要求筛选符合条件的简历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面试安排：邀请合格者参加面试，确定面试时间和地点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面试评估：对面试者进行综合评估，确定是否录用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录用通知：向被录用者发放录用通知，并办理相关手续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招聘成本预算</a:t>
            </a:r>
            <a:endParaRPr altLang="en-US" lang="zh-CN"/>
          </a:p>
        </p:txBody>
      </p:sp>
      <p:sp>
        <p:nvSpPr>
          <p:cNvPr id="10491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招聘广告费用：包括在媒体上发布招聘广告的费用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招聘流程管理费用：包括招聘流程的规划、执行、监控等费用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招聘渠道费用：包括招聘网站、招聘会、校园招聘等不同渠道的费用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面试成本：包括面试官的时间成本、场地租赁、交通费用等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筛选标准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简历筛选技巧</a:t>
            </a:r>
            <a:endParaRPr altLang="en-US" lang="zh-CN"/>
          </a:p>
        </p:txBody>
      </p:sp>
      <p:sp>
        <p:nvSpPr>
          <p:cNvPr id="10492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快速浏览简历：快速浏览简历，了解应聘者的基本信息和经历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深入了解优秀人选：对优秀人选进行深入了解，包括其性格特点、职业规划等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排除不合适人选：根据筛选标准，排除不符合要求的应聘者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关注关键信息：关注应聘者的教育背景、工作经历、技能和证书等关键信息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面试评估方法</a:t>
            </a:r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面试官评估：根据应聘者的表现、回答问题的准确性和思维逻辑等方面进行评估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面试流程评估：评估面试的流程是否合理、规范，是否能够保证公平公正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面试内容评估：评估面试题目是否与岗位相关，是否能够考察应聘者的能力和素质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面试结果评估：根据面试官的评分和评价，综合评估应聘者的适合程度和匹配度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背景调查重要性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背景调查是招聘过程中的重要环节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背景调查可以核实应聘者的学历、工作经历等信息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背景调查可以了解应聘者的性格、品德等方面的特点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背景调查可以避免招聘到有不良记录的应聘者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法律法规遵守</a:t>
            </a:r>
            <a:endParaRPr altLang="en-US" lang="zh-CN"/>
          </a:p>
        </p:txBody>
      </p:sp>
      <p:sp>
        <p:nvSpPr>
          <p:cNvPr id="10494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遵守职业道德规范：确保招聘与筛选过程符合职业道德规范要求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遵守国家法律法规：确保招聘与筛选过程符合国家法律法规要求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遵守公司规章制度：确保招聘与筛选过程符合公司内部规章制度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遵守公平公正原则：确保招聘与筛选过程公平公正，不歧视任何一方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招聘与筛选实践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招聘实践案例分享</a:t>
            </a:r>
            <a:endParaRPr altLang="en-US" lang="zh-CN"/>
          </a:p>
        </p:txBody>
      </p:sp>
      <p:sp>
        <p:nvSpPr>
          <p:cNvPr id="10495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招聘渠道选择：分析不同渠道的优缺点，选择合适的招聘渠道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招聘数据分析：对招聘数据进行统计和分析，为后续招聘提供参考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候选人背景调查：对候选人进行背景调查，确保招聘有效性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面试技巧：掌握有效的面试技巧，提高面试效率和质量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筛选实践案例分享</a:t>
            </a:r>
            <a:endParaRPr altLang="en-US" lang="zh-CN"/>
          </a:p>
        </p:txBody>
      </p:sp>
      <p:sp>
        <p:nvSpPr>
          <p:cNvPr id="10496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筛选实践案例：某公司招聘流程及筛选标准介绍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筛选流程：简历筛选、面试、背景调查等环节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筛选标准：学历、工作经验、专业技能等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案例分析：成功与失败的原因分析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招聘与筛选效果评估</a:t>
            </a:r>
            <a:endParaRPr altLang="en-US" lang="zh-CN"/>
          </a:p>
        </p:txBody>
      </p:sp>
      <p:sp>
        <p:nvSpPr>
          <p:cNvPr id="10497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候选人质量评估：对筛选出的候选人的质量进行评估，确定候选人的能力和素质是否符合要求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招聘与筛选成本评估：对招聘与筛选的成本进行评估，确定招聘与筛选的投入产出比是否合理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招聘渠道效果评估：分析不同招聘渠道的招聘效果，确定最佳招聘渠道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筛选流程效果评估：对筛选流程进行评估，确定筛选流程的效率和准确性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改进招聘与筛选流程建议</a:t>
            </a:r>
            <a:endParaRPr altLang="en-US" lang="zh-CN"/>
          </a:p>
        </p:txBody>
      </p:sp>
      <p:sp>
        <p:nvSpPr>
          <p:cNvPr id="10497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强化面试环节：采用多轮面试，全面评估应聘者的能力与素质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优化招聘渠道：利用社交媒体、招聘网站等多渠道寻找合适人才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明确筛选标准：根据岗位需求，制定明确的筛选标准，提高招聘效率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建立人才储备库：对未录用但符合要求的应聘者进行储备，以备不时之需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招聘与筛选挑战与应对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招聘市场变化应对策略</a:t>
            </a:r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招聘市场趋势：分析当前招聘市场的变化趋势，如数字化、远程办公等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招聘策略调整：根据市场趋势，调整招聘策略，如采用多元化的招聘渠道、提高招聘效率等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筛选标准更新：根据岗位需求和市场变化，更新筛选标准，如注重候选人的软技能、学习能力等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应对措施：提出具体的应对措施，如加强内部培训、提高福利待遇等，以吸引和留住优秀人才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筛选过程中常见问题及解决措施</a:t>
            </a:r>
            <a:endParaRPr altLang="en-US" lang="zh-CN"/>
          </a:p>
        </p:txBody>
      </p:sp>
      <p:sp>
        <p:nvSpPr>
          <p:cNvPr id="104996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2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招聘周期过长：优化招聘流程，缩短招聘周期，提高招聘效率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筛选标准过于主观：制定客观的筛选标准，减少主观因素对筛选结果的影响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缺乏有效的反馈机制：建立有效的反馈机制，及时向候选人提供面试结果反馈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简历筛选不准确：针对不同岗位制定详细的简历筛选标准，提高筛选准确性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面试官经验不足：进行面试官培训，提高面试技巧和经验水平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招聘渠道有限：多渠道拓展招聘渠道，如社交媒体、招聘网站等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提高招聘与筛选效率方法探讨</a:t>
            </a:r>
            <a:endParaRPr altLang="en-US" lang="zh-CN"/>
          </a:p>
        </p:txBody>
      </p:sp>
      <p:sp>
        <p:nvSpPr>
          <p:cNvPr id="1050030" name="Freeform 7"/>
          <p:cNvSpPr/>
          <p:nvPr>
            <p:custDataLst>
              <p:tags r:id="rId1"/>
            </p:custDataLst>
          </p:nvPr>
        </p:nvSpPr>
        <p:spPr bwMode="auto">
          <a:xfrm>
            <a:off x="954979" y="1574396"/>
            <a:ext cx="203309" cy="10230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2" name="Freeform 7"/>
          <p:cNvSpPr/>
          <p:nvPr>
            <p:custDataLst>
              <p:tags r:id="rId2"/>
            </p:custDataLst>
          </p:nvPr>
        </p:nvSpPr>
        <p:spPr bwMode="auto">
          <a:xfrm>
            <a:off x="2725522" y="1574396"/>
            <a:ext cx="203309" cy="10230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4" name="Freeform 7"/>
          <p:cNvSpPr/>
          <p:nvPr>
            <p:custDataLst>
              <p:tags r:id="rId3"/>
            </p:custDataLst>
          </p:nvPr>
        </p:nvSpPr>
        <p:spPr bwMode="auto">
          <a:xfrm>
            <a:off x="4496064" y="1574396"/>
            <a:ext cx="203309" cy="10230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6" name="Freeform 7"/>
          <p:cNvSpPr/>
          <p:nvPr>
            <p:custDataLst>
              <p:tags r:id="rId4"/>
            </p:custDataLst>
          </p:nvPr>
        </p:nvSpPr>
        <p:spPr bwMode="auto">
          <a:xfrm>
            <a:off x="6266607" y="1574396"/>
            <a:ext cx="203309" cy="10230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8" name="Freeform 7"/>
          <p:cNvSpPr/>
          <p:nvPr>
            <p:custDataLst>
              <p:tags r:id="rId5"/>
            </p:custDataLst>
          </p:nvPr>
        </p:nvSpPr>
        <p:spPr bwMode="auto">
          <a:xfrm>
            <a:off x="8037150" y="1574396"/>
            <a:ext cx="203309" cy="10230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40" name="Freeform 7"/>
          <p:cNvSpPr/>
          <p:nvPr>
            <p:custDataLst>
              <p:tags r:id="rId6"/>
            </p:custDataLst>
          </p:nvPr>
        </p:nvSpPr>
        <p:spPr bwMode="auto">
          <a:xfrm>
            <a:off x="9807084" y="1574396"/>
            <a:ext cx="203309" cy="10230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42" name="矩形: 圆角 36"/>
          <p:cNvSpPr/>
          <p:nvPr>
            <p:custDataLst>
              <p:tags r:id="rId7"/>
            </p:custDataLst>
          </p:nvPr>
        </p:nvSpPr>
        <p:spPr bwMode="auto">
          <a:xfrm>
            <a:off x="9693346" y="1676578"/>
            <a:ext cx="1660159" cy="4290870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44" name="矩形: 圆角 32"/>
          <p:cNvSpPr/>
          <p:nvPr>
            <p:custDataLst>
              <p:tags r:id="rId8"/>
            </p:custDataLst>
          </p:nvPr>
        </p:nvSpPr>
        <p:spPr bwMode="auto">
          <a:xfrm>
            <a:off x="2609351" y="1676578"/>
            <a:ext cx="1660159" cy="4290870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46" name="矩形: 圆角 1"/>
          <p:cNvSpPr/>
          <p:nvPr>
            <p:custDataLst>
              <p:tags r:id="rId9"/>
            </p:custDataLst>
          </p:nvPr>
        </p:nvSpPr>
        <p:spPr bwMode="auto">
          <a:xfrm>
            <a:off x="838200" y="1676578"/>
            <a:ext cx="1660159" cy="4290870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48" name="矩形: 圆角 33"/>
          <p:cNvSpPr/>
          <p:nvPr>
            <p:custDataLst>
              <p:tags r:id="rId10"/>
            </p:custDataLst>
          </p:nvPr>
        </p:nvSpPr>
        <p:spPr bwMode="auto">
          <a:xfrm>
            <a:off x="4380502" y="1676578"/>
            <a:ext cx="1660159" cy="4290870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50" name="矩形: 圆角 34"/>
          <p:cNvSpPr/>
          <p:nvPr>
            <p:custDataLst>
              <p:tags r:id="rId11"/>
            </p:custDataLst>
          </p:nvPr>
        </p:nvSpPr>
        <p:spPr bwMode="auto">
          <a:xfrm>
            <a:off x="6151044" y="1676578"/>
            <a:ext cx="1660159" cy="4290870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52" name="矩形: 圆角 35"/>
          <p:cNvSpPr/>
          <p:nvPr>
            <p:custDataLst>
              <p:tags r:id="rId12"/>
            </p:custDataLst>
          </p:nvPr>
        </p:nvSpPr>
        <p:spPr bwMode="auto">
          <a:xfrm>
            <a:off x="7922195" y="1676578"/>
            <a:ext cx="1660159" cy="4290870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54" name="Freeform 6"/>
          <p:cNvSpPr/>
          <p:nvPr>
            <p:custDataLst>
              <p:tags r:id="rId13"/>
            </p:custDataLst>
          </p:nvPr>
        </p:nvSpPr>
        <p:spPr bwMode="auto">
          <a:xfrm>
            <a:off x="1048646" y="1574396"/>
            <a:ext cx="1177129" cy="1293678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56" name="标题"/>
          <p:cNvSpPr txBox="1"/>
          <p:nvPr>
            <p:custDataLst>
              <p:tags r:id="rId14"/>
            </p:custDataLst>
          </p:nvPr>
        </p:nvSpPr>
        <p:spPr>
          <a:xfrm>
            <a:off x="1150828" y="1676578"/>
            <a:ext cx="1074826" cy="119137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8" name="正文"/>
          <p:cNvSpPr txBox="1"/>
          <p:nvPr>
            <p:custDataLst>
              <p:tags r:id="rId15"/>
            </p:custDataLst>
          </p:nvPr>
        </p:nvSpPr>
        <p:spPr>
          <a:xfrm>
            <a:off x="838200" y="3057856"/>
            <a:ext cx="1660159" cy="290949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制定明确的招聘计划和策略：根据企业需求和目标，制定详细的招聘计划和策略，明确招聘岗位和要求，提高招聘效率。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0" name="Freeform 6"/>
          <p:cNvSpPr/>
          <p:nvPr>
            <p:custDataLst>
              <p:tags r:id="rId16"/>
            </p:custDataLst>
          </p:nvPr>
        </p:nvSpPr>
        <p:spPr bwMode="auto">
          <a:xfrm>
            <a:off x="2819188" y="1574396"/>
            <a:ext cx="1177129" cy="1293678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62" name="标题"/>
          <p:cNvSpPr txBox="1"/>
          <p:nvPr>
            <p:custDataLst>
              <p:tags r:id="rId17"/>
            </p:custDataLst>
          </p:nvPr>
        </p:nvSpPr>
        <p:spPr>
          <a:xfrm>
            <a:off x="2921370" y="1676578"/>
            <a:ext cx="1074826" cy="119137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4" name="正文"/>
          <p:cNvSpPr txBox="1"/>
          <p:nvPr>
            <p:custDataLst>
              <p:tags r:id="rId18"/>
            </p:custDataLst>
          </p:nvPr>
        </p:nvSpPr>
        <p:spPr>
          <a:xfrm>
            <a:off x="2608743" y="3057856"/>
            <a:ext cx="1660159" cy="290949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优化招聘流程：简化招聘流程，减少不必要的环节，提高招聘效率。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6" name="Freeform 6"/>
          <p:cNvSpPr/>
          <p:nvPr>
            <p:custDataLst>
              <p:tags r:id="rId19"/>
            </p:custDataLst>
          </p:nvPr>
        </p:nvSpPr>
        <p:spPr bwMode="auto">
          <a:xfrm>
            <a:off x="4589731" y="1574396"/>
            <a:ext cx="1177129" cy="1293678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68" name="标题"/>
          <p:cNvSpPr txBox="1"/>
          <p:nvPr>
            <p:custDataLst>
              <p:tags r:id="rId20"/>
            </p:custDataLst>
          </p:nvPr>
        </p:nvSpPr>
        <p:spPr>
          <a:xfrm>
            <a:off x="4691913" y="1676578"/>
            <a:ext cx="1074826" cy="119137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0" name="正文"/>
          <p:cNvSpPr txBox="1"/>
          <p:nvPr>
            <p:custDataLst>
              <p:tags r:id="rId21"/>
            </p:custDataLst>
          </p:nvPr>
        </p:nvSpPr>
        <p:spPr>
          <a:xfrm>
            <a:off x="4379285" y="3057856"/>
            <a:ext cx="1660159" cy="290949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多元化招聘渠道：通过多种渠道进行招聘，如社交媒体、招聘网站、内部推荐等，扩大招聘范围，提高招聘效率。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2" name="Freeform 6"/>
          <p:cNvSpPr/>
          <p:nvPr>
            <p:custDataLst>
              <p:tags r:id="rId22"/>
            </p:custDataLst>
          </p:nvPr>
        </p:nvSpPr>
        <p:spPr bwMode="auto">
          <a:xfrm>
            <a:off x="6360274" y="1574396"/>
            <a:ext cx="1177129" cy="1293678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74" name="标题"/>
          <p:cNvSpPr txBox="1"/>
          <p:nvPr>
            <p:custDataLst>
              <p:tags r:id="rId23"/>
            </p:custDataLst>
          </p:nvPr>
        </p:nvSpPr>
        <p:spPr>
          <a:xfrm>
            <a:off x="6462455" y="1676578"/>
            <a:ext cx="1074826" cy="119137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6" name="正文"/>
          <p:cNvSpPr txBox="1"/>
          <p:nvPr>
            <p:custDataLst>
              <p:tags r:id="rId24"/>
            </p:custDataLst>
          </p:nvPr>
        </p:nvSpPr>
        <p:spPr>
          <a:xfrm>
            <a:off x="6149828" y="3057856"/>
            <a:ext cx="1660159" cy="290949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建立人才库：通过建立人才库，将符合企业需求的人才信息进行分类和整理，方便后续筛选和面试，提高筛选效率。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8" name="Freeform 6"/>
          <p:cNvSpPr/>
          <p:nvPr>
            <p:custDataLst>
              <p:tags r:id="rId25"/>
            </p:custDataLst>
          </p:nvPr>
        </p:nvSpPr>
        <p:spPr bwMode="auto">
          <a:xfrm>
            <a:off x="8130816" y="1574396"/>
            <a:ext cx="1177129" cy="1293678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80" name="标题"/>
          <p:cNvSpPr txBox="1"/>
          <p:nvPr>
            <p:custDataLst>
              <p:tags r:id="rId26"/>
            </p:custDataLst>
          </p:nvPr>
        </p:nvSpPr>
        <p:spPr>
          <a:xfrm>
            <a:off x="8232998" y="1676578"/>
            <a:ext cx="1074826" cy="119137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82" name="正文"/>
          <p:cNvSpPr txBox="1"/>
          <p:nvPr>
            <p:custDataLst>
              <p:tags r:id="rId27"/>
            </p:custDataLst>
          </p:nvPr>
        </p:nvSpPr>
        <p:spPr>
          <a:xfrm>
            <a:off x="7920371" y="3057856"/>
            <a:ext cx="1660159" cy="290949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标准化面试流程：制定标准化的面试流程，确保面试的公正性和客观性，提高筛选效率。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84" name="Freeform 6"/>
          <p:cNvSpPr/>
          <p:nvPr>
            <p:custDataLst>
              <p:tags r:id="rId28"/>
            </p:custDataLst>
          </p:nvPr>
        </p:nvSpPr>
        <p:spPr bwMode="auto">
          <a:xfrm>
            <a:off x="9900751" y="1574396"/>
            <a:ext cx="1177129" cy="1293678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86" name="标题"/>
          <p:cNvSpPr txBox="1"/>
          <p:nvPr>
            <p:custDataLst>
              <p:tags r:id="rId29"/>
            </p:custDataLst>
          </p:nvPr>
        </p:nvSpPr>
        <p:spPr>
          <a:xfrm>
            <a:off x="10003541" y="1676578"/>
            <a:ext cx="1074826" cy="119137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88" name="正文"/>
          <p:cNvSpPr txBox="1"/>
          <p:nvPr>
            <p:custDataLst>
              <p:tags r:id="rId30"/>
            </p:custDataLst>
          </p:nvPr>
        </p:nvSpPr>
        <p:spPr>
          <a:xfrm>
            <a:off x="9690305" y="3057856"/>
            <a:ext cx="1660159" cy="2909498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培训和发展招聘团队：通过培训和发展招聘团队，提高其专业素养和技能水平，提高招聘和筛选效率。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法律法规变化对招聘与筛选影响及应对策略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如何遵守法律法规，确保招聘与筛选的合法性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法律法规变化对招聘与筛选的影响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招聘与筛选中常见的法律风险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应对策略：制定合规的招聘与筛选流程，加强员工培训和意识培养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人工智能在招聘与筛选中应用前景预测</a:t>
            </a:r>
            <a:endParaRPr altLang="en-US" lang="zh-CN"/>
          </a:p>
        </p:txBody>
      </p:sp>
      <p:sp>
        <p:nvSpPr>
          <p:cNvPr id="10502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人工智能技术可以提高招聘效率，缩短招聘周期，降低成本。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人工智能技术发展迅速，未来将在招聘与筛选中发挥重要作用。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人工智能技术可以自动化筛选简历，提高招聘效率和质量。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未来发展趋势预测：人工智能技术将在招聘与筛选中广泛应用，成为企业招聘的重要工具。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社交媒体在招聘中作用预测</a:t>
            </a:r>
            <a:endParaRPr altLang="en-US" lang="zh-CN"/>
          </a:p>
        </p:txBody>
      </p:sp>
      <p:sp>
        <p:nvSpPr>
          <p:cNvPr id="10503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社交媒体招聘将更加注重候选人的职业背景和技能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社交媒体将成为招聘的主要渠道之一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社交媒体招聘将更加注重候选人的个人品牌和影响力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社交媒体招聘将更加注重候选人的职业发展和晋升机会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多元化招聘策略发展趋势预测</a:t>
            </a:r>
            <a:endParaRPr altLang="en-US" lang="zh-CN"/>
          </a:p>
        </p:txBody>
      </p:sp>
      <p:sp>
        <p:nvSpPr>
          <p:cNvPr id="10503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多元化招聘策略的定义和意义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多元化招聘策略的挑战与机遇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未来多元化招聘策略的展望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多元化招聘策略的发展趋势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法律法规对招聘与筛选影响趋势预测</a:t>
            </a:r>
            <a:endParaRPr altLang="en-US" lang="zh-CN"/>
          </a:p>
        </p:txBody>
      </p:sp>
      <p:sp>
        <p:nvSpPr>
          <p:cNvPr id="10504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法律法规不断完善，对招聘与筛选的要求更加严格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未来将更加注重公平公正，减少歧视现象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法律法规将推动招聘与筛选向更加科学、规范的方向发展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未来将更加注重候选人的综合素质和潜力评估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0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0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5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5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5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5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640_5*l_h_i*1_5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640_5*l_h_i*1_6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40_5*l_h_i*1_6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5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5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5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5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40_5*l_h_i*1_5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5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5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5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5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5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5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5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5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5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5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5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5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40_5*l_h_i*1_5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40_5*l_h_a*1_5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40_5*l_h_f*1_5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40_5*l_h_i*1_6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40_5*l_h_a*1_6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40_5*l_h_f*1_6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2023-12-19T19:52:05Z</dcterms:created>
  <dcterms:modified xsi:type="dcterms:W3CDTF">2023-12-19T19:52:05Z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5ce3f668672c440ea8ced8dba746d1a5_21</vt:lpwstr>
  </property>
</Properties>
</file>