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81" r:id="rId1"/>
    <p:sldMasterId id="2147489618" r:id="rId2"/>
  </p:sldMasterIdLst>
  <p:notesMasterIdLst>
    <p:notesMasterId r:id="rId3"/>
  </p:notesMasterIdLst>
  <p:sldIdLst>
    <p:sldId id="3044" r:id="rId4"/>
    <p:sldId id="3048" r:id="rId5"/>
    <p:sldId id="3053" r:id="rId6"/>
    <p:sldId id="3057" r:id="rId7"/>
    <p:sldId id="3060" r:id="rId8"/>
    <p:sldId id="3063" r:id="rId9"/>
    <p:sldId id="3067" r:id="rId10"/>
    <p:sldId id="3071" r:id="rId11"/>
    <p:sldId id="3074" r:id="rId12"/>
    <p:sldId id="3077" r:id="rId13"/>
    <p:sldId id="3081" r:id="rId14"/>
    <p:sldId id="3085" r:id="rId15"/>
    <p:sldId id="3088" r:id="rId16"/>
    <p:sldId id="3091" r:id="rId17"/>
    <p:sldId id="3095" r:id="rId18"/>
    <p:sldId id="3099" r:id="rId19"/>
    <p:sldId id="3102" r:id="rId20"/>
    <p:sldId id="3105" r:id="rId21"/>
    <p:sldId id="3108" r:id="rId22"/>
    <p:sldId id="3112" r:id="rId23"/>
    <p:sldId id="3116" r:id="rId24"/>
    <p:sldId id="3119" r:id="rId25"/>
    <p:sldId id="3122" r:id="rId26"/>
    <p:sldId id="3125" r:id="rId27"/>
    <p:sldId id="3129" r:id="rId28"/>
    <p:sldId id="3133" r:id="rId29"/>
    <p:sldId id="3136" r:id="rId30"/>
    <p:sldId id="3139" r:id="rId31"/>
    <p:sldId id="3142" r:id="rId32"/>
    <p:sldId id="3145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82" r:id="rId1"/>
    <p:sldLayoutId id="2147489583" r:id="rId2"/>
    <p:sldLayoutId id="2147489584" r:id="rId3"/>
    <p:sldLayoutId id="2147489585" r:id="rId4"/>
    <p:sldLayoutId id="2147489586" r:id="rId5"/>
    <p:sldLayoutId id="2147489587" r:id="rId6"/>
    <p:sldLayoutId id="2147489588" r:id="rId7"/>
    <p:sldLayoutId id="2147489589" r:id="rId8"/>
    <p:sldLayoutId id="2147489590" r:id="rId9"/>
    <p:sldLayoutId id="2147489591" r:id="rId10"/>
    <p:sldLayoutId id="21474895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619" r:id="rId1"/>
    <p:sldLayoutId id="2147489620" r:id="rId2"/>
    <p:sldLayoutId id="2147489621" r:id="rId3"/>
    <p:sldLayoutId id="2147489622" r:id="rId4"/>
    <p:sldLayoutId id="2147489623" r:id="rId5"/>
    <p:sldLayoutId id="2147489624" r:id="rId6"/>
    <p:sldLayoutId id="2147489625" r:id="rId7"/>
    <p:sldLayoutId id="2147489626" r:id="rId8"/>
    <p:sldLayoutId id="2147489627" r:id="rId9"/>
    <p:sldLayoutId id="2147489628" r:id="rId10"/>
    <p:sldLayoutId id="214748962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2024年医疗行业智能健康管理数据分析计划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项目背景和目标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数据来源和采集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数据分析方法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数据分析内容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数据安全和隐私保护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项目实施和成果应用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项目背景和目标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医疗行业的发展趋势</a:t>
            </a:r>
            <a:endParaRPr altLang="en-US" lang="zh-CN"/>
          </a:p>
        </p:txBody>
      </p:sp>
      <p:sp>
        <p:nvSpPr>
          <p:cNvPr id="10489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数字化医疗的普及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远程医疗和移动医疗的发展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个性化医疗和精准医疗的兴起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人工智能在医疗领域的应用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智能健康管理的需求</a:t>
            </a:r>
            <a:endParaRPr altLang="en-US" lang="zh-CN"/>
          </a:p>
        </p:txBody>
      </p:sp>
      <p:sp>
        <p:nvSpPr>
          <p:cNvPr id="10490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居民健康意识提高，对个性化、精准化医疗服务的需求增加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政策支持力度加大，智能健康管理成为行业发展趋势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人口老龄化加剧，慢性病发病率上升，医疗负担加重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医疗资源紧张，看病难、看病贵问题突出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项目目标</a:t>
            </a:r>
            <a:endParaRPr altLang="en-US" lang="zh-CN"/>
          </a:p>
        </p:txBody>
      </p:sp>
      <p:sp>
        <p:nvSpPr>
          <p:cNvPr id="10490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提高医疗健康管理效率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降低医疗成本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提高患者满意度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实现医疗资源优化配置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数据来源和采集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数据来源</a:t>
            </a:r>
            <a:endParaRPr altLang="en-US" lang="zh-CN"/>
          </a:p>
        </p:txBody>
      </p:sp>
      <p:sp>
        <p:nvSpPr>
          <p:cNvPr id="10491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医疗机构：包括医院、诊所、药店等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健康管理机构：包括体检中心、健康管理公司等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政府机构：包括卫生健康委员会、疾控中心等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科研机构：包括医学院校、研究所等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数据采集方法</a:t>
            </a:r>
            <a:endParaRPr altLang="en-US" lang="zh-CN"/>
          </a:p>
        </p:txBody>
      </p:sp>
      <p:sp>
        <p:nvSpPr>
          <p:cNvPr id="10492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医疗机构：通过医疗机构获取患者数据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健康管理平台：通过健康管理平台获取用户健康数据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智能设备：通过智能设备收集用户健康数据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社交媒体：通过社交媒体获取用户健康行为数据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数据质量保证</a:t>
            </a:r>
            <a:endParaRPr altLang="en-US" lang="zh-CN"/>
          </a:p>
        </p:txBody>
      </p:sp>
      <p:sp>
        <p:nvSpPr>
          <p:cNvPr id="10492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数据验证：通过多种方法验证数据的真实性和可靠性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数据清洗：去除重复、无效和错误数据，确保数据准确性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数据分类和编码：将数据按照统一标准进行分类和编码，便于分析和处理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数据备份和安全保障：确保数据存储安全，防止数据丢失和被非法访问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数据分析方法</a:t>
            </a:r>
            <a:endParaRPr altLang="en-US" dirty="0" lang="zh-CN"/>
          </a:p>
        </p:txBody>
      </p:sp>
      <p:sp>
        <p:nvSpPr>
          <p:cNvPr id="10493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数据分析流程</a:t>
            </a:r>
            <a:endParaRPr altLang="en-US" lang="zh-CN"/>
          </a:p>
        </p:txBody>
      </p:sp>
      <p:sp>
        <p:nvSpPr>
          <p:cNvPr id="1049370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2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74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数据收集：从各种来源获取相关数据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8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0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数据清洗：去除重复、错误或不完整的数据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4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6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数据转换：将数据转换为适合分析的格式和类型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0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2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数据分析：运用统计学和机器学习等方法进行深入分析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6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8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结果呈现：将分析结果以图表、报告等形式呈现出来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2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4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解读与评估：对分析结果进行解读、评估和解释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数据分析工具</a:t>
            </a:r>
            <a:endParaRPr altLang="en-US" lang="zh-CN"/>
          </a:p>
        </p:txBody>
      </p:sp>
      <p:sp>
        <p:nvSpPr>
          <p:cNvPr id="10494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Excel：用于数据处理、表格制作和基本数据分析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Python：用于数据清洗、数据分析和数据可视化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R语言：用于统计计算、数据分析和数据挖掘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Tableau：用于数据可视化、仪表盘制作和数据分析报告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数据分析方法选择</a:t>
            </a:r>
            <a:endParaRPr altLang="en-US" lang="zh-CN"/>
          </a:p>
        </p:txBody>
      </p:sp>
      <p:sp>
        <p:nvSpPr>
          <p:cNvPr id="10494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描述性分析：对数据进行基础描述，如平均值、中位数等。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预测性分析：利用历史数据预测未来趋势。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诊断性分析：深入挖掘数据，找出潜在问题。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指示性分析：根据数据分析结果，为决策提供依据。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数据分析内容</a:t>
            </a:r>
            <a:endParaRPr altLang="en-US" dirty="0" lang="zh-CN"/>
          </a:p>
        </p:txBody>
      </p:sp>
      <p:sp>
        <p:nvSpPr>
          <p:cNvPr id="10495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用户画像分析</a:t>
            </a:r>
            <a:endParaRPr altLang="en-US" lang="zh-CN"/>
          </a:p>
        </p:txBody>
      </p:sp>
      <p:sp>
        <p:nvSpPr>
          <p:cNvPr id="104958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医疗需求：医疗服务类型、使用频率等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生活习惯：饮食、运动、睡眠等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健康状况：疾病类型、治疗情况等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用户基本信息：年龄、性别、地理位置等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健康状况分析</a:t>
            </a:r>
            <a:endParaRPr altLang="en-US" lang="zh-CN"/>
          </a:p>
        </p:txBody>
      </p:sp>
      <p:sp>
        <p:nvSpPr>
          <p:cNvPr id="10496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健康状况评估标准及指标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用户健康数据收集与整合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数据分析方法与模型介绍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用户健康状况分类及分析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健康管理效果评估</a:t>
            </a:r>
            <a:endParaRPr altLang="en-US" lang="zh-CN"/>
          </a:p>
        </p:txBody>
      </p:sp>
      <p:sp>
        <p:nvSpPr>
          <p:cNvPr id="10497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评估指标：包括健康状况、疾病控制率、患者满意度等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数据来源：包括医疗机构的电子病历、健康管理平台的用户数据等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分析方法：采用统计学方法，对数据进行描述性和推论性分析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评估结果：根据分析结果，评估健康管理措施的有效性，为改进提供依据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预测模型构建</a:t>
            </a:r>
            <a:endParaRPr altLang="en-US" lang="zh-CN"/>
          </a:p>
        </p:txBody>
      </p:sp>
      <p:sp>
        <p:nvSpPr>
          <p:cNvPr id="10497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预测模型类型：线性回归、决策树、随机森林等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数据来源：医疗行业相关数据、用户健康数据等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特征选择：选择与健康管理相关的特征，如年龄、性别、生活习惯等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模型评估：使用准确率、召回率等指标对模型进行评估和优化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数据安全和隐私保护</a:t>
            </a:r>
            <a:endParaRPr altLang="en-US" dirty="0" lang="zh-CN"/>
          </a:p>
        </p:txBody>
      </p:sp>
      <p:sp>
        <p:nvSpPr>
          <p:cNvPr id="10497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数据加密和存储</a:t>
            </a:r>
            <a:endParaRPr altLang="en-US" lang="zh-CN"/>
          </a:p>
        </p:txBody>
      </p:sp>
      <p:sp>
        <p:nvSpPr>
          <p:cNvPr id="10498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数据加密：采用高级加密算法对敏感数据进行加密，确保数据在传输和存储过程中的安全性。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存储安全：将数据存储在受信任的云服务提供商处，并实施访问控制和身份验证措施，以防止未经授权的访问。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数据备份：定期备份数据，以防止数据丢失或损坏，同时确保数据的可恢复性。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安全审计：定期进行安全审计，以确保数据安全策略的有效性，并及时发现和修复任何潜在的安全漏洞。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数据访问权限控制</a:t>
            </a:r>
            <a:endParaRPr altLang="en-US" lang="zh-CN"/>
          </a:p>
        </p:txBody>
      </p:sp>
      <p:sp>
        <p:nvSpPr>
          <p:cNvPr id="10498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措施：实施严格的身份验证和授权机制，对不同级别的人员设定不同的访问权限，定期审查和更新权限设置。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定义：对医疗行业智能健康管理数据的访问进行限制和监管，确保数据的安全性和隐私性。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目的：防止数据泄露和未经授权的访问，保护患者的隐私和医疗行业的声誉。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监管要求：遵守相关法律法规和行业标准，如HIPAA、GDPR等，确保数据安全和隐私保护的合规性。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隐私保护措施</a:t>
            </a:r>
            <a:endParaRPr altLang="en-US" lang="zh-CN"/>
          </a:p>
        </p:txBody>
      </p:sp>
      <p:sp>
        <p:nvSpPr>
          <p:cNvPr id="104996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数据加密：采用高级加密技术对数据进行加密，确保数据在传输和存储过程中的安全性。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访问控制：实施严格的访问控制策略，对数据进行分级管理，确保只有授权人员能够访问敏感数据。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审计日志：记录数据访问和操作日志，以便对数据使用情况进行监控和追溯，及时发现和处置数据泄露等安全事件。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备份恢复：定期对数据进行备份，并制定应急预案，以便在数据丢失或损坏时能够及时恢复数据。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合规性和伦理考虑</a:t>
            </a:r>
            <a:endParaRPr altLang="en-US" lang="zh-CN"/>
          </a:p>
        </p:txBody>
      </p:sp>
      <p:sp>
        <p:nvSpPr>
          <p:cNvPr id="105002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遵守法律法规：确保数据分析计划符合相关法律法规的要求，如隐私法、医疗保健法等。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保护患者隐私：采取适当的措施保护患者的隐私和数据安全，如加密、匿名化处理等。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伦理审查：进行伦理审查以确保数据分析计划符合伦理标准，保护患者的权益和利益。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透明度和可审计性：保持透明度和可审计性，确保数据分析计划的合规性和伦理考虑得到有效监督和验证。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项目实施和成果应用</a:t>
            </a:r>
            <a:endParaRPr altLang="en-US" dirty="0" lang="zh-CN"/>
          </a:p>
        </p:txBody>
      </p:sp>
      <p:sp>
        <p:nvSpPr>
          <p:cNvPr id="10500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项目实施计划</a:t>
            </a:r>
            <a:endParaRPr altLang="en-US" lang="zh-CN"/>
          </a:p>
        </p:txBody>
      </p:sp>
      <p:sp>
        <p:nvSpPr>
          <p:cNvPr id="105012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实施时间：2024年1月至2024年12月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实施目标：实现智能健康管理数据分析系统的全面应用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实施步骤：a)需求调研与分析；b)系统设计与开发；c)系统测试与优化；d)上线运行与维护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实施团队：由医疗行业专家、数据分析师、软件工程师等组成的专业团队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成果应用场景</a:t>
            </a:r>
            <a:endParaRPr altLang="en-US" lang="zh-CN"/>
          </a:p>
        </p:txBody>
      </p:sp>
      <p:sp>
        <p:nvSpPr>
          <p:cNvPr id="10501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患者健康管理：通过数据分析，为患者提供个性化健康管理方案，提高治疗效果和患者满意度。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医疗机构决策支持：为医疗机构提供数据分析和预测，辅助决策制定，提高医疗资源利用效率和医疗服务质量。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公共卫生监测：通过数据分析，实时监测和预警公共卫生事件，保障公众健康和安全。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健康产业创新：为健康产业提供数据支持和业务创新，推动产业发展和经济增长。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预期成果和价值</a:t>
            </a:r>
            <a:endParaRPr altLang="en-US" lang="zh-CN"/>
          </a:p>
        </p:txBody>
      </p:sp>
      <p:sp>
        <p:nvSpPr>
          <p:cNvPr id="10502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提升患者就医体验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提高医疗健康管理效率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降低医疗成本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促进医疗行业数字化转型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项目风险和应对措施</a:t>
            </a:r>
            <a:endParaRPr altLang="en-US" lang="zh-CN"/>
          </a:p>
        </p:txBody>
      </p:sp>
      <p:sp>
        <p:nvSpPr>
          <p:cNvPr id="10502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运营风险：项目进度和成本控制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技术风险：数据安全和隐私保护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市场风险：竞争激烈和用户需求变化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应对措施：加强数据安全技术研发，提高隐私保护能力；加强市场调研，及时调整产品策略；强化项目管理，优化资源配置。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4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4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4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7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2024-01-05T23:16:27Z</dcterms:created>
  <dcterms:modified xsi:type="dcterms:W3CDTF">2024-01-05T23:16:27Z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873c80af2019433e8bdd279758c4e55d_21</vt:lpwstr>
  </property>
</Properties>
</file>