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6361" r:id="rId1"/>
    <p:sldMasterId id="2147496398" r:id="rId2"/>
  </p:sldMasterIdLst>
  <p:notesMasterIdLst>
    <p:notesMasterId r:id="rId3"/>
  </p:notesMasterIdLst>
  <p:sldIdLst>
    <p:sldId id="6062" r:id="rId4"/>
    <p:sldId id="6067" r:id="rId5"/>
    <p:sldId id="6071" r:id="rId6"/>
    <p:sldId id="6074" r:id="rId7"/>
    <p:sldId id="6077" r:id="rId8"/>
    <p:sldId id="6080" r:id="rId9"/>
    <p:sldId id="6083" r:id="rId10"/>
    <p:sldId id="6086" r:id="rId11"/>
    <p:sldId id="6089" r:id="rId12"/>
    <p:sldId id="6092" r:id="rId13"/>
    <p:sldId id="6095" r:id="rId14"/>
    <p:sldId id="6098" r:id="rId15"/>
    <p:sldId id="6101" r:id="rId16"/>
    <p:sldId id="6104" r:id="rId17"/>
    <p:sldId id="6107" r:id="rId18"/>
    <p:sldId id="6110" r:id="rId19"/>
    <p:sldId id="6113" r:id="rId20"/>
    <p:sldId id="6116" r:id="rId21"/>
    <p:sldId id="6119" r:id="rId22"/>
    <p:sldId id="6122" r:id="rId23"/>
    <p:sldId id="6125" r:id="rId24"/>
    <p:sldId id="6128" r:id="rId25"/>
    <p:sldId id="6131" r:id="rId26"/>
    <p:sldId id="6134" r:id="rId27"/>
    <p:sldId id="6137" r:id="rId28"/>
    <p:sldId id="6140" r:id="rId29"/>
    <p:sldId id="6144"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1" name="幻灯片图像占位符 1"/>
          <p:cNvSpPr>
            <a:spLocks noChangeAspect="1" noRot="1" noGrp="1"/>
          </p:cNvSpPr>
          <p:nvPr>
            <p:ph type="sldImg"/>
          </p:nvPr>
        </p:nvSpPr>
        <p:spPr/>
      </p:sp>
      <p:sp>
        <p:nvSpPr>
          <p:cNvPr id="1048653" name="备注占位符 2"/>
          <p:cNvSpPr>
            <a:spLocks noGrp="1"/>
          </p:cNvSpPr>
          <p:nvPr>
            <p:ph type="body" idx="1"/>
          </p:nvPr>
        </p:nvSpPr>
        <p:spPr/>
        <p:txBody>
          <a:bodyPr/>
          <a:p>
            <a:endParaRPr altLang="en-US" dirty="0" lang="zh-CN"/>
          </a:p>
        </p:txBody>
      </p:sp>
      <p:sp>
        <p:nvSpPr>
          <p:cNvPr id="104865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p:nvPr>
        </p:nvSpPr>
        <p:spPr/>
      </p:sp>
      <p:sp>
        <p:nvSpPr>
          <p:cNvPr id="1048604" name="备注占位符 2"/>
          <p:cNvSpPr>
            <a:spLocks noGrp="1"/>
          </p:cNvSpPr>
          <p:nvPr>
            <p:ph type="body" idx="1"/>
          </p:nvPr>
        </p:nvSpPr>
        <p:spPr/>
        <p:txBody>
          <a:bodyPr/>
          <a:p>
            <a:endParaRPr altLang="en-US" dirty="0" lang="zh-CN"/>
          </a:p>
        </p:txBody>
      </p:sp>
      <p:sp>
        <p:nvSpPr>
          <p:cNvPr id="1048606"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tags" Target="../tags/tag8.xml"/><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tags" Target="../tags/tag11.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image" Target="../media/image2.png"/><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tags" Target="../tags/tag1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3.pn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68" name="标题 1"/>
          <p:cNvSpPr>
            <a:spLocks noGrp="1"/>
          </p:cNvSpPr>
          <p:nvPr>
            <p:ph type="ctrTitle" hasCustomPrompt="1"/>
            <p:custDataLst>
              <p:tags r:id="rId3"/>
            </p:custDataLst>
          </p:nvPr>
        </p:nvSpPr>
        <p:spPr>
          <a:xfrm>
            <a:off x="838201" y="1018390"/>
            <a:ext cx="6911108" cy="1774346"/>
          </a:xfrm>
        </p:spPr>
        <p:txBody>
          <a:bodyPr anchor="b">
            <a:normAutofit/>
          </a:bodyPr>
          <a:lstStyle>
            <a:lvl1pPr algn="l">
              <a:lnSpc>
                <a:spcPct val="100000"/>
              </a:lnSpc>
              <a:defRPr sz="60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670" name="副标题 2"/>
          <p:cNvSpPr>
            <a:spLocks noGrp="1"/>
          </p:cNvSpPr>
          <p:nvPr>
            <p:ph type="subTitle" idx="1"/>
            <p:custDataLst>
              <p:tags r:id="rId4"/>
            </p:custDataLst>
          </p:nvPr>
        </p:nvSpPr>
        <p:spPr>
          <a:xfrm>
            <a:off x="838201" y="3021580"/>
            <a:ext cx="6903960" cy="365125"/>
          </a:xfrm>
        </p:spPr>
        <p:txBody>
          <a:bodyPr>
            <a:normAutofit/>
          </a:bodyPr>
          <a:lstStyle>
            <a:lvl1pPr algn="l" indent="0" marL="0">
              <a:lnSpc>
                <a:spcPct val="100000"/>
              </a:lnSpc>
              <a:buNone/>
              <a:defRPr sz="1800">
                <a:gradFill>
                  <a:gsLst>
                    <a:gs pos="0">
                      <a:srgbClr val="FFFFFF"/>
                    </a:gs>
                    <a:gs pos="85000">
                      <a:schemeClr val="accent1"/>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文本占位符 9"/>
          <p:cNvSpPr>
            <a:spLocks noGrp="1"/>
          </p:cNvSpPr>
          <p:nvPr>
            <p:ph type="body" sz="quarter" idx="13" hasCustomPrompt="1"/>
            <p:custDataLst>
              <p:tags r:id="rId5"/>
            </p:custDataLst>
          </p:nvPr>
        </p:nvSpPr>
        <p:spPr>
          <a:xfrm>
            <a:off x="838200" y="504000"/>
            <a:ext cx="6903960" cy="504000"/>
          </a:xfrm>
          <a:noFill/>
        </p:spPr>
        <p:txBody>
          <a:bodyPr anchor="ctr" bIns="0" lIns="0" rIns="0" rtlCol="0" tIns="0" vert="horz">
            <a:normAutofit/>
          </a:bodyPr>
          <a:lstStyle>
            <a:lvl1pPr>
              <a:defRPr altLang="en-US" dirty="0" sz="1100" lang="zh-CN">
                <a:gradFill>
                  <a:gsLst>
                    <a:gs pos="0">
                      <a:srgbClr val="FFFFFF"/>
                    </a:gs>
                    <a:gs pos="85000">
                      <a:schemeClr val="accent1"/>
                    </a:gs>
                  </a:gsLst>
                  <a:lin ang="2700000" scaled="0"/>
                </a:gradFill>
              </a:defRPr>
            </a:lvl1pPr>
          </a:lstStyle>
          <a:p>
            <a:pPr indent="0" lvl="0" marL="0">
              <a:lnSpc>
                <a:spcPct val="100000"/>
              </a:lnSpc>
              <a:buNone/>
            </a:pPr>
            <a:r>
              <a:rPr altLang="en-US" dirty="0" lang="zh-CN"/>
              <a:t>公司名占位符</a:t>
            </a:r>
            <a:endParaRPr altLang="en-US" dirty="0" lang="zh-CN"/>
          </a:p>
        </p:txBody>
      </p:sp>
      <p:sp>
        <p:nvSpPr>
          <p:cNvPr id="1048674" name="文本占位符 23"/>
          <p:cNvSpPr>
            <a:spLocks noGrp="1"/>
          </p:cNvSpPr>
          <p:nvPr>
            <p:ph type="body" sz="quarter" idx="17" hasCustomPrompt="1"/>
            <p:custDataLst>
              <p:tags r:id="rId6"/>
            </p:custDataLst>
          </p:nvPr>
        </p:nvSpPr>
        <p:spPr>
          <a:xfrm>
            <a:off x="1119171" y="3534481"/>
            <a:ext cx="4992413"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29" name="直接连接符 3"/>
          <p:cNvCxnSpPr>
            <a:cxnSpLocks/>
          </p:cNvCxnSpPr>
          <p:nvPr userDrawn="1">
            <p:custDataLst>
              <p:tags r:id="rId7"/>
            </p:custDataLst>
          </p:nvPr>
        </p:nvCxnSpPr>
        <p:spPr>
          <a:xfrm>
            <a:off x="893281" y="3677626"/>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dirty="0"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9"/>
          <p:cNvPicPr>
            <a:picLocks noChangeAspect="1"/>
          </p:cNvPicPr>
          <p:nvPr userDrawn="1">
            <p:custDataLst>
              <p:tags r:id="rId1"/>
            </p:custDataLst>
          </p:nvPr>
        </p:nvPicPr>
        <p:blipFill>
          <a:blip xmlns:r="http://schemas.openxmlformats.org/officeDocument/2006/relationships" r:embed="rId2"/>
          <a:stretch>
            <a:fillRect/>
          </a:stretch>
        </p:blipFill>
        <p:spPr>
          <a:xfrm>
            <a:off x="12137" y="0"/>
            <a:ext cx="12167726" cy="6858000"/>
          </a:xfrm>
          <a:prstGeom prst="rect"/>
        </p:spPr>
      </p:pic>
      <p:sp>
        <p:nvSpPr>
          <p:cNvPr id="1048686" name="标题 1"/>
          <p:cNvSpPr>
            <a:spLocks noGrp="1"/>
          </p:cNvSpPr>
          <p:nvPr>
            <p:ph type="title" hasCustomPrompt="1"/>
            <p:custDataLst>
              <p:tags r:id="rId3"/>
            </p:custDataLst>
          </p:nvPr>
        </p:nvSpPr>
        <p:spPr>
          <a:xfrm>
            <a:off x="548293" y="5037135"/>
            <a:ext cx="5285241" cy="1081088"/>
          </a:xfrm>
          <a:noFill/>
        </p:spPr>
        <p:txBody>
          <a:bodyPr anchor="b">
            <a:normAutofit/>
          </a:bodyPr>
          <a:lstStyle>
            <a:lvl1pPr>
              <a:defRPr sz="5400">
                <a:gradFill>
                  <a:gsLst>
                    <a:gs pos="0">
                      <a:schemeClr val="tx1"/>
                    </a:gs>
                    <a:gs pos="85000">
                      <a:schemeClr val="accent1"/>
                    </a:gs>
                  </a:gsLst>
                  <a:lin ang="2700000" scaled="0"/>
                </a:gradFill>
              </a:defRPr>
            </a:lvl1pPr>
          </a:lstStyle>
          <a:p>
            <a:r>
              <a:rPr altLang="en-US" dirty="0" lang="zh-CN"/>
              <a:t>标题</a:t>
            </a:r>
            <a:endParaRPr altLang="en-US" dirty="0" lang="zh-CN"/>
          </a:p>
        </p:txBody>
      </p:sp>
      <p:sp>
        <p:nvSpPr>
          <p:cNvPr id="104868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0" name="页脚占位符 7"/>
          <p:cNvSpPr>
            <a:spLocks noGrp="1"/>
          </p:cNvSpPr>
          <p:nvPr>
            <p:ph type="ftr" sz="quarter" idx="11"/>
            <p:custDataLst>
              <p:tags r:id="rId5"/>
            </p:custDataLst>
          </p:nvPr>
        </p:nvSpPr>
        <p:spPr/>
        <p:txBody>
          <a:bodyPr/>
          <a:p>
            <a:endParaRPr altLang="en-US" lang="zh-CN"/>
          </a:p>
        </p:txBody>
      </p:sp>
      <p:sp>
        <p:nvSpPr>
          <p:cNvPr id="104869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7"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94" name="标题 1"/>
          <p:cNvSpPr>
            <a:spLocks noGrp="1"/>
          </p:cNvSpPr>
          <p:nvPr>
            <p:ph type="title" hasCustomPrompt="1"/>
            <p:custDataLst>
              <p:tags r:id="rId3"/>
            </p:custDataLst>
          </p:nvPr>
        </p:nvSpPr>
        <p:spPr>
          <a:xfrm>
            <a:off x="990691" y="2308321"/>
            <a:ext cx="7841673" cy="1152000"/>
          </a:xfrm>
          <a:ln>
            <a:noFill/>
          </a:ln>
        </p:spPr>
        <p:style>
          <a:lnRef idx="1">
            <a:schemeClr val="accent1"/>
          </a:lnRef>
          <a:fillRef idx="0">
            <a:schemeClr val="accent1"/>
          </a:fillRef>
          <a:effectRef idx="0">
            <a:schemeClr val="accent1"/>
          </a:effectRef>
          <a:fontRef idx="minor">
            <a:schemeClr val="tx1"/>
          </a:fontRef>
        </p:style>
        <p:txBody>
          <a:bodyPr anchor="b"/>
          <a:lstStyle>
            <a:lvl1pPr algn="l">
              <a:defRPr sz="5400">
                <a:gradFill>
                  <a:gsLst>
                    <a:gs pos="0">
                      <a:srgbClr val="FFFFFF"/>
                    </a:gs>
                    <a:gs pos="85000">
                      <a:schemeClr val="accent1"/>
                    </a:gs>
                  </a:gsLst>
                  <a:lin ang="2700000" scaled="0"/>
                </a:gradFill>
              </a:defRPr>
            </a:lvl1pPr>
          </a:lstStyle>
          <a:p>
            <a:r>
              <a:rPr altLang="en-US" dirty="0" lang="zh-CN"/>
              <a:t>单击此处编辑母版标题</a:t>
            </a:r>
            <a:endParaRPr altLang="en-US" dirty="0" lang="zh-CN"/>
          </a:p>
        </p:txBody>
      </p:sp>
      <p:sp>
        <p:nvSpPr>
          <p:cNvPr id="1048696"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5"/>
            </p:custDataLst>
          </p:nvPr>
        </p:nvSpPr>
        <p:spPr/>
        <p:txBody>
          <a:bodyPr/>
          <a:p>
            <a:endParaRPr altLang="en-US" lang="zh-CN"/>
          </a:p>
        </p:txBody>
      </p:sp>
      <p:sp>
        <p:nvSpPr>
          <p:cNvPr id="1048700"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02" name="文本占位符 7"/>
          <p:cNvSpPr>
            <a:spLocks noGrp="1"/>
          </p:cNvSpPr>
          <p:nvPr>
            <p:ph type="body" sz="quarter" idx="13" hasCustomPrompt="1"/>
            <p:custDataLst>
              <p:tags r:id="rId7"/>
            </p:custDataLst>
          </p:nvPr>
        </p:nvSpPr>
        <p:spPr>
          <a:xfrm>
            <a:off x="971405" y="442221"/>
            <a:ext cx="7841673" cy="2174364"/>
          </a:xfrm>
          <a:ln>
            <a:noFill/>
          </a:ln>
        </p:spPr>
        <p:style>
          <a:lnRef idx="1">
            <a:schemeClr val="accent1"/>
          </a:lnRef>
          <a:fillRef idx="0">
            <a:schemeClr val="accent1"/>
          </a:fillRef>
          <a:effectRef idx="0">
            <a:schemeClr val="accent1"/>
          </a:effectRef>
          <a:fontRef idx="minor">
            <a:schemeClr val="tx1"/>
          </a:fontRef>
        </p:style>
        <p:txBody>
          <a:bodyPr anchor="b">
            <a:normAutofit/>
          </a:bodyPr>
          <a:lstStyle>
            <a:lvl1pPr algn="l" indent="0" marL="0">
              <a:buNone/>
              <a:defRPr sz="7200" i="1">
                <a:gradFill>
                  <a:gsLst>
                    <a:gs pos="0">
                      <a:schemeClr val="accent1">
                        <a:alpha val="0"/>
                      </a:schemeClr>
                    </a:gs>
                    <a:gs pos="100000">
                      <a:schemeClr val="accent1"/>
                    </a:gs>
                  </a:gsLst>
                  <a:lin ang="16200000" scaled="0"/>
                </a:gra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2" name="页脚占位符 5"/>
          <p:cNvSpPr>
            <a:spLocks noGrp="1"/>
          </p:cNvSpPr>
          <p:nvPr>
            <p:ph type="ftr" sz="quarter" idx="11"/>
            <p:custDataLst>
              <p:tags r:id="rId5"/>
            </p:custDataLst>
          </p:nvPr>
        </p:nvSpPr>
        <p:spPr/>
        <p:txBody>
          <a:bodyPr/>
          <a:p>
            <a:endParaRPr altLang="en-US" lang="zh-CN"/>
          </a:p>
        </p:txBody>
      </p:sp>
      <p:sp>
        <p:nvSpPr>
          <p:cNvPr id="104871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8" name="页脚占位符 7"/>
          <p:cNvSpPr>
            <a:spLocks noGrp="1"/>
          </p:cNvSpPr>
          <p:nvPr>
            <p:ph type="ftr" sz="quarter" idx="11"/>
            <p:custDataLst>
              <p:tags r:id="rId7"/>
            </p:custDataLst>
          </p:nvPr>
        </p:nvSpPr>
        <p:spPr/>
        <p:txBody>
          <a:bodyPr/>
          <a:p>
            <a:endParaRPr altLang="en-US" lang="zh-CN"/>
          </a:p>
        </p:txBody>
      </p:sp>
      <p:sp>
        <p:nvSpPr>
          <p:cNvPr id="104873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3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3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6" name="页脚占位符 3"/>
          <p:cNvSpPr>
            <a:spLocks noGrp="1"/>
          </p:cNvSpPr>
          <p:nvPr>
            <p:ph type="ftr" sz="quarter" idx="11"/>
            <p:custDataLst>
              <p:tags r:id="rId3"/>
            </p:custDataLst>
          </p:nvPr>
        </p:nvSpPr>
        <p:spPr/>
        <p:txBody>
          <a:bodyPr/>
          <a:p>
            <a:endParaRPr altLang="en-US" lang="zh-CN"/>
          </a:p>
        </p:txBody>
      </p:sp>
      <p:sp>
        <p:nvSpPr>
          <p:cNvPr id="104873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4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42" name="页脚占位符 2"/>
          <p:cNvSpPr>
            <a:spLocks noGrp="1"/>
          </p:cNvSpPr>
          <p:nvPr>
            <p:ph type="ftr" sz="quarter" idx="11"/>
            <p:custDataLst>
              <p:tags r:id="rId2"/>
            </p:custDataLst>
          </p:nvPr>
        </p:nvSpPr>
        <p:spPr/>
        <p:txBody>
          <a:bodyPr/>
          <a:p>
            <a:endParaRPr altLang="en-US" lang="zh-CN"/>
          </a:p>
        </p:txBody>
      </p:sp>
      <p:sp>
        <p:nvSpPr>
          <p:cNvPr id="104874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0" name="页脚占位符 4"/>
          <p:cNvSpPr>
            <a:spLocks noGrp="1"/>
          </p:cNvSpPr>
          <p:nvPr>
            <p:ph type="ftr" sz="quarter" idx="11"/>
            <p:custDataLst>
              <p:tags r:id="rId3"/>
            </p:custDataLst>
          </p:nvPr>
        </p:nvSpPr>
        <p:spPr/>
        <p:txBody>
          <a:bodyPr/>
          <a:p>
            <a:endParaRPr altLang="en-US" lang="zh-CN"/>
          </a:p>
        </p:txBody>
      </p:sp>
      <p:sp>
        <p:nvSpPr>
          <p:cNvPr id="104875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5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60" name="页脚占位符 7"/>
          <p:cNvSpPr>
            <a:spLocks noGrp="1"/>
          </p:cNvSpPr>
          <p:nvPr>
            <p:ph type="ftr" sz="quarter" idx="11"/>
            <p:custDataLst>
              <p:tags r:id="rId4"/>
            </p:custDataLst>
          </p:nvPr>
        </p:nvSpPr>
        <p:spPr/>
        <p:txBody>
          <a:bodyPr/>
          <a:p>
            <a:endParaRPr altLang="en-US" lang="zh-CN"/>
          </a:p>
        </p:txBody>
      </p:sp>
      <p:sp>
        <p:nvSpPr>
          <p:cNvPr id="104876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15"/>
          <p:cNvPicPr>
            <a:picLocks noChangeAspect="1"/>
          </p:cNvPicPr>
          <p:nvPr userDrawn="1">
            <p:custDataLst>
              <p:tags r:id="rId1"/>
            </p:custDataLst>
          </p:nvPr>
        </p:nvPicPr>
        <p:blipFill>
          <a:blip xmlns:r="http://schemas.openxmlformats.org/officeDocument/2006/relationships" r:embed="rId2"/>
          <a:stretch>
            <a:fillRect/>
          </a:stretch>
        </p:blipFill>
        <p:spPr>
          <a:xfrm>
            <a:off x="3072" y="0"/>
            <a:ext cx="12185855" cy="6858000"/>
          </a:xfrm>
          <a:prstGeom prst="rect"/>
        </p:spPr>
      </p:pic>
      <p:sp>
        <p:nvSpPr>
          <p:cNvPr id="1048764" name="标题 1"/>
          <p:cNvSpPr>
            <a:spLocks noGrp="1"/>
          </p:cNvSpPr>
          <p:nvPr>
            <p:ph type="ctrTitle" hasCustomPrompt="1"/>
            <p:custDataLst>
              <p:tags r:id="rId3"/>
            </p:custDataLst>
          </p:nvPr>
        </p:nvSpPr>
        <p:spPr>
          <a:xfrm>
            <a:off x="845713" y="1288864"/>
            <a:ext cx="6892636" cy="1800000"/>
          </a:xfrm>
        </p:spPr>
        <p:txBody>
          <a:bodyPr anchor="b">
            <a:normAutofit/>
          </a:bodyPr>
          <a:lstStyle>
            <a:lvl1pPr algn="l">
              <a:lnSpc>
                <a:spcPct val="100000"/>
              </a:lnSpc>
              <a:defRPr sz="66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766" name="文本占位符 9"/>
          <p:cNvSpPr>
            <a:spLocks noGrp="1"/>
          </p:cNvSpPr>
          <p:nvPr>
            <p:ph type="body" sz="quarter" idx="13" hasCustomPrompt="1"/>
            <p:custDataLst>
              <p:tags r:id="rId4"/>
            </p:custDataLst>
          </p:nvPr>
        </p:nvSpPr>
        <p:spPr>
          <a:xfrm>
            <a:off x="838200" y="324000"/>
            <a:ext cx="6892636" cy="504000"/>
          </a:xfrm>
          <a:noFill/>
        </p:spPr>
        <p:txBody>
          <a:bodyPr anchor="ctr">
            <a:normAutofit/>
          </a:bodyPr>
          <a:lstStyle>
            <a:lvl1pPr indent="0" marL="0">
              <a:lnSpc>
                <a:spcPct val="100000"/>
              </a:lnSpc>
              <a:buNone/>
              <a:defRPr sz="1100">
                <a:gradFill>
                  <a:gsLst>
                    <a:gs pos="0">
                      <a:srgbClr val="FFFFFF"/>
                    </a:gs>
                    <a:gs pos="85000">
                      <a:schemeClr val="accent1"/>
                    </a:gs>
                  </a:gsLst>
                  <a:lin ang="2700000" scaled="0"/>
                </a:gradFill>
              </a:defRPr>
            </a:lvl1pPr>
          </a:lstStyle>
          <a:p>
            <a:pPr lvl="0"/>
            <a:r>
              <a:rPr altLang="en-US" dirty="0" lang="zh-CN"/>
              <a:t>公司名占位符</a:t>
            </a:r>
            <a:endParaRPr altLang="en-US" dirty="0" lang="zh-CN"/>
          </a:p>
        </p:txBody>
      </p:sp>
      <p:sp>
        <p:nvSpPr>
          <p:cNvPr id="1048768" name="文本占位符 23"/>
          <p:cNvSpPr>
            <a:spLocks noGrp="1"/>
          </p:cNvSpPr>
          <p:nvPr>
            <p:ph type="body" sz="quarter" idx="17" hasCustomPrompt="1"/>
            <p:custDataLst>
              <p:tags r:id="rId5"/>
            </p:custDataLst>
          </p:nvPr>
        </p:nvSpPr>
        <p:spPr>
          <a:xfrm>
            <a:off x="1163207" y="3307686"/>
            <a:ext cx="5785996"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31" name="直接连接符 16"/>
          <p:cNvCxnSpPr>
            <a:cxnSpLocks/>
          </p:cNvCxnSpPr>
          <p:nvPr userDrawn="1">
            <p:custDataLst>
              <p:tags r:id="rId6"/>
            </p:custDataLst>
          </p:nvPr>
        </p:nvCxnSpPr>
        <p:spPr>
          <a:xfrm>
            <a:off x="892921" y="3439172"/>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8.xml"/><Relationship Id="rId13" Type="http://schemas.openxmlformats.org/officeDocument/2006/relationships/tags" Target="../tags/tag59.xml"/><Relationship Id="rId14" Type="http://schemas.openxmlformats.org/officeDocument/2006/relationships/tags" Target="../tags/tag60.xml"/><Relationship Id="rId15" Type="http://schemas.openxmlformats.org/officeDocument/2006/relationships/tags" Target="../tags/tag61.xml"/><Relationship Id="rId16" Type="http://schemas.openxmlformats.org/officeDocument/2006/relationships/tags" Target="../tags/tag62.xml"/><Relationship Id="rId17" Type="http://schemas.openxmlformats.org/officeDocument/2006/relationships/tags" Target="../tags/tag63.xml"/><Relationship Id="rId1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6362" r:id="rId1"/>
    <p:sldLayoutId id="2147496363" r:id="rId2"/>
    <p:sldLayoutId id="2147496364" r:id="rId3"/>
    <p:sldLayoutId id="2147496365" r:id="rId4"/>
    <p:sldLayoutId id="2147496366" r:id="rId5"/>
    <p:sldLayoutId id="2147496367" r:id="rId6"/>
    <p:sldLayoutId id="2147496368" r:id="rId7"/>
    <p:sldLayoutId id="2147496369" r:id="rId8"/>
    <p:sldLayoutId id="2147496370" r:id="rId9"/>
    <p:sldLayoutId id="2147496371" r:id="rId10"/>
    <p:sldLayoutId id="214749637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标题占位符 1"/>
          <p:cNvSpPr>
            <a:spLocks noGrp="1"/>
          </p:cNvSpPr>
          <p:nvPr>
            <p:ph type="title"/>
            <p:custDataLst>
              <p:tags r:id="rId12"/>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17"/>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6399" r:id="rId1"/>
    <p:sldLayoutId id="2147496400" r:id="rId2"/>
    <p:sldLayoutId id="2147496401" r:id="rId3"/>
    <p:sldLayoutId id="2147496402" r:id="rId4"/>
    <p:sldLayoutId id="2147496403" r:id="rId5"/>
    <p:sldLayoutId id="2147496404" r:id="rId6"/>
    <p:sldLayoutId id="2147496405" r:id="rId7"/>
    <p:sldLayoutId id="2147496406" r:id="rId8"/>
    <p:sldLayoutId id="2147496407" r:id="rId9"/>
    <p:sldLayoutId id="2147496408" r:id="rId10"/>
    <p:sldLayoutId id="2147496409" r:id="rId11"/>
  </p:sldLayoutIdLst>
  <p:txStyles>
    <p:titleStyle>
      <a:lvl1pPr algn="l" defTabSz="914400" eaLnBrk="1" hangingPunct="1" latinLnBrk="0" rtl="0">
        <a:lnSpc>
          <a:spcPct val="100000"/>
        </a:lnSpc>
        <a:spcBef>
          <a:spcPct val="0"/>
        </a:spcBef>
        <a:buNone/>
        <a:defRPr b="1" sz="44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tags" Target="../tags/tag70.xml"/><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tags" Target="../tags/tag8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87.xml"/><Relationship Id="rId2" Type="http://schemas.openxmlformats.org/officeDocument/2006/relationships/tags" Target="../tags/tag88.xml"/><Relationship Id="rId3" Type="http://schemas.openxmlformats.org/officeDocument/2006/relationships/tags" Target="../tags/tag8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tags" Target="../tags/tag94.xml"/><Relationship Id="rId6" Type="http://schemas.openxmlformats.org/officeDocument/2006/relationships/tags" Target="../tags/tag95.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96.xml"/><Relationship Id="rId2" Type="http://schemas.openxmlformats.org/officeDocument/2006/relationships/tags" Target="../tags/tag97.xml"/><Relationship Id="rId3" Type="http://schemas.openxmlformats.org/officeDocument/2006/relationships/tags" Target="../tags/tag98.xml"/><Relationship Id="rId4" Type="http://schemas.openxmlformats.org/officeDocument/2006/relationships/tags" Target="../tags/tag99.xml"/><Relationship Id="rId5" Type="http://schemas.openxmlformats.org/officeDocument/2006/relationships/tags" Target="../tags/tag100.xml"/><Relationship Id="rId6" Type="http://schemas.openxmlformats.org/officeDocument/2006/relationships/tags" Target="../tags/tag101.xml"/><Relationship Id="rId7" Type="http://schemas.openxmlformats.org/officeDocument/2006/relationships/tags" Target="../tags/tag102.xml"/><Relationship Id="rId8" Type="http://schemas.openxmlformats.org/officeDocument/2006/relationships/tags" Target="../tags/tag103.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04.xml"/><Relationship Id="rId2" Type="http://schemas.openxmlformats.org/officeDocument/2006/relationships/tags" Target="../tags/tag105.xml"/><Relationship Id="rId3" Type="http://schemas.openxmlformats.org/officeDocument/2006/relationships/tags" Target="../tags/tag106.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07.xml"/><Relationship Id="rId2" Type="http://schemas.openxmlformats.org/officeDocument/2006/relationships/tags" Target="../tags/tag108.xml"/><Relationship Id="rId3" Type="http://schemas.openxmlformats.org/officeDocument/2006/relationships/tags" Target="../tags/tag109.xml"/><Relationship Id="rId4" Type="http://schemas.openxmlformats.org/officeDocument/2006/relationships/tags" Target="../tags/tag110.xml"/><Relationship Id="rId5" Type="http://schemas.openxmlformats.org/officeDocument/2006/relationships/tags" Target="../tags/tag111.xml"/><Relationship Id="rId6" Type="http://schemas.openxmlformats.org/officeDocument/2006/relationships/tags" Target="../tags/tag112.xml"/><Relationship Id="rId7" Type="http://schemas.openxmlformats.org/officeDocument/2006/relationships/tags" Target="../tags/tag113.xml"/><Relationship Id="rId8" Type="http://schemas.openxmlformats.org/officeDocument/2006/relationships/tags" Target="../tags/tag114.xml"/><Relationship Id="rId9" Type="http://schemas.openxmlformats.org/officeDocument/2006/relationships/tags" Target="../tags/tag115.xml"/><Relationship Id="rId10" Type="http://schemas.openxmlformats.org/officeDocument/2006/relationships/tags" Target="../tags/tag116.xml"/><Relationship Id="rId11" Type="http://schemas.openxmlformats.org/officeDocument/2006/relationships/tags" Target="../tags/tag117.xml"/><Relationship Id="rId12" Type="http://schemas.openxmlformats.org/officeDocument/2006/relationships/tags" Target="../tags/tag118.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tags" Target="../tags/tag123.xml"/><Relationship Id="rId6" Type="http://schemas.openxmlformats.org/officeDocument/2006/relationships/tags" Target="../tags/tag124.xml"/><Relationship Id="rId7" Type="http://schemas.openxmlformats.org/officeDocument/2006/relationships/tags" Target="../tags/tag125.xml"/><Relationship Id="rId8" Type="http://schemas.openxmlformats.org/officeDocument/2006/relationships/tags" Target="../tags/tag126.xml"/><Relationship Id="rId9" Type="http://schemas.openxmlformats.org/officeDocument/2006/relationships/tags" Target="../tags/tag127.xml"/><Relationship Id="rId10" Type="http://schemas.openxmlformats.org/officeDocument/2006/relationships/tags" Target="../tags/tag128.xml"/><Relationship Id="rId11" Type="http://schemas.openxmlformats.org/officeDocument/2006/relationships/tags" Target="../tags/tag129.xml"/><Relationship Id="rId12" Type="http://schemas.openxmlformats.org/officeDocument/2006/relationships/tags" Target="../tags/tag130.xml"/><Relationship Id="rId13" Type="http://schemas.openxmlformats.org/officeDocument/2006/relationships/tags" Target="../tags/tag131.xml"/><Relationship Id="rId14" Type="http://schemas.openxmlformats.org/officeDocument/2006/relationships/tags" Target="../tags/tag132.xml"/><Relationship Id="rId15" Type="http://schemas.openxmlformats.org/officeDocument/2006/relationships/tags" Target="../tags/tag133.xml"/><Relationship Id="rId16" Type="http://schemas.openxmlformats.org/officeDocument/2006/relationships/tags" Target="../tags/tag134.xml"/><Relationship Id="rId17" Type="http://schemas.openxmlformats.org/officeDocument/2006/relationships/tags" Target="../tags/tag135.xml"/><Relationship Id="rId18" Type="http://schemas.openxmlformats.org/officeDocument/2006/relationships/tags" Target="../tags/tag136.xml"/><Relationship Id="rId19" Type="http://schemas.openxmlformats.org/officeDocument/2006/relationships/tags" Target="../tags/tag137.xml"/><Relationship Id="rId20" Type="http://schemas.openxmlformats.org/officeDocument/2006/relationships/tags" Target="../tags/tag138.xml"/><Relationship Id="rId21" Type="http://schemas.openxmlformats.org/officeDocument/2006/relationships/tags" Target="../tags/tag139.xml"/><Relationship Id="rId22" Type="http://schemas.openxmlformats.org/officeDocument/2006/relationships/tags" Target="../tags/tag140.xml"/><Relationship Id="rId23" Type="http://schemas.openxmlformats.org/officeDocument/2006/relationships/tags" Target="../tags/tag141.xml"/><Relationship Id="rId24" Type="http://schemas.openxmlformats.org/officeDocument/2006/relationships/tags" Target="../tags/tag142.xml"/><Relationship Id="rId25" Type="http://schemas.openxmlformats.org/officeDocument/2006/relationships/tags" Target="../tags/tag143.xml"/><Relationship Id="rId26" Type="http://schemas.openxmlformats.org/officeDocument/2006/relationships/tags" Target="../tags/tag144.xml"/><Relationship Id="rId27" Type="http://schemas.openxmlformats.org/officeDocument/2006/relationships/tags" Target="../tags/tag145.xml"/><Relationship Id="rId28" Type="http://schemas.openxmlformats.org/officeDocument/2006/relationships/tags" Target="../tags/tag146.xml"/><Relationship Id="rId29" Type="http://schemas.openxmlformats.org/officeDocument/2006/relationships/tags" Target="../tags/tag147.xml"/><Relationship Id="rId30"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tags" Target="../tags/tag160.xml"/><Relationship Id="rId14" Type="http://schemas.openxmlformats.org/officeDocument/2006/relationships/tags" Target="../tags/tag161.xml"/><Relationship Id="rId15" Type="http://schemas.openxmlformats.org/officeDocument/2006/relationships/tags" Target="../tags/tag162.xml"/><Relationship Id="rId16" Type="http://schemas.openxmlformats.org/officeDocument/2006/relationships/tags" Target="../tags/tag163.xml"/><Relationship Id="rId17" Type="http://schemas.openxmlformats.org/officeDocument/2006/relationships/tags" Target="../tags/tag164.xml"/><Relationship Id="rId18" Type="http://schemas.openxmlformats.org/officeDocument/2006/relationships/tags" Target="../tags/tag165.xml"/><Relationship Id="rId19" Type="http://schemas.openxmlformats.org/officeDocument/2006/relationships/tags" Target="../tags/tag166.xml"/><Relationship Id="rId20" Type="http://schemas.openxmlformats.org/officeDocument/2006/relationships/tags" Target="../tags/tag167.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tags" Target="../tags/tag223.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tags" Target="../tags/tag247.xml"/><Relationship Id="rId10" Type="http://schemas.openxmlformats.org/officeDocument/2006/relationships/tags" Target="../tags/tag248.xml"/><Relationship Id="rId11" Type="http://schemas.openxmlformats.org/officeDocument/2006/relationships/tags" Target="../tags/tag249.xml"/><Relationship Id="rId12" Type="http://schemas.openxmlformats.org/officeDocument/2006/relationships/tags" Target="../tags/tag250.xml"/><Relationship Id="rId13" Type="http://schemas.openxmlformats.org/officeDocument/2006/relationships/tags" Target="../tags/tag251.xml"/><Relationship Id="rId14" Type="http://schemas.openxmlformats.org/officeDocument/2006/relationships/tags" Target="../tags/tag252.xml"/><Relationship Id="rId15" Type="http://schemas.openxmlformats.org/officeDocument/2006/relationships/tags" Target="../tags/tag253.xml"/><Relationship Id="rId16" Type="http://schemas.openxmlformats.org/officeDocument/2006/relationships/tags" Target="../tags/tag254.xml"/><Relationship Id="rId17" Type="http://schemas.openxmlformats.org/officeDocument/2006/relationships/tags" Target="../tags/tag255.xml"/><Relationship Id="rId18" Type="http://schemas.openxmlformats.org/officeDocument/2006/relationships/tags" Target="../tags/tag256.xml"/><Relationship Id="rId19" Type="http://schemas.openxmlformats.org/officeDocument/2006/relationships/tags" Target="../tags/tag257.xml"/><Relationship Id="rId20" Type="http://schemas.openxmlformats.org/officeDocument/2006/relationships/tags" Target="../tags/tag258.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tags" Target="../tags/tag286.xml"/><Relationship Id="rId14" Type="http://schemas.openxmlformats.org/officeDocument/2006/relationships/tags" Target="../tags/tag287.xml"/><Relationship Id="rId15" Type="http://schemas.openxmlformats.org/officeDocument/2006/relationships/tags" Target="../tags/tag288.xml"/><Relationship Id="rId16" Type="http://schemas.openxmlformats.org/officeDocument/2006/relationships/tags" Target="../tags/tag289.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slideLayout" Target="../slideLayouts/slideLayout22.xml"/><Relationship Id="rId6"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6667"/>
          </a:bodyPr>
          <a:p>
            <a:r>
              <a:rPr altLang="en-US" lang="zh-CN"/>
              <a:t>金属矿产市场分析及2024年投资机会预测</a:t>
            </a:r>
            <a:endParaRPr altLang="en-US" lang="zh-CN"/>
          </a:p>
        </p:txBody>
      </p:sp>
      <p:sp>
        <p:nvSpPr>
          <p:cNvPr id="1048650" name="副标题"/>
          <p:cNvSpPr>
            <a:spLocks noGrp="1"/>
          </p:cNvSpPr>
          <p:nvPr>
            <p:ph type="subTitle" idx="1"/>
            <p:custDataLst>
              <p:tags r:id="rId2"/>
            </p:custDataLst>
          </p:nvPr>
        </p:nvSpPr>
        <p:spPr/>
        <p:txBody>
          <a:bodyPr/>
          <a:p>
            <a:r>
              <a:rPr altLang="en-US" lang="zh-CN"/>
              <a:t>单击此处添加副标题</a:t>
            </a:r>
            <a:endParaRPr altLang="en-US" lang="zh-CN"/>
          </a:p>
        </p:txBody>
      </p:sp>
      <p:sp>
        <p:nvSpPr>
          <p:cNvPr id="1048652" name="联系方式"/>
          <p:cNvSpPr>
            <a:spLocks noGrp="1"/>
          </p:cNvSpPr>
          <p:nvPr>
            <p:ph type="body" sz="quarter" idx="13"/>
            <p:custDataLst>
              <p:tags r:id="rId3"/>
            </p:custDataLst>
          </p:nvPr>
        </p:nvSpPr>
        <p:spPr/>
        <p:txBody>
          <a:bodyPr>
            <a:normAutofit/>
          </a:bodyPr>
          <a:p>
            <a:pPr indent="0" marL="0">
              <a:buNone/>
            </a:pPr>
            <a:r>
              <a:rPr altLang="zh-CN" lang="en-US"/>
              <a:t>YOUR LOGO</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a:t>
            </a:r>
            <a:endParaRPr altLang="en-US" lang="zh-CN"/>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8" name="标题"/>
          <p:cNvSpPr>
            <a:spLocks noGrp="1"/>
          </p:cNvSpPr>
          <p:nvPr>
            <p:ph type="title"/>
            <p:custDataLst>
              <p:tags r:id="rId1"/>
            </p:custDataLst>
          </p:nvPr>
        </p:nvSpPr>
        <p:spPr>
          <a:xfrm>
            <a:off x="548293" y="5037135"/>
            <a:ext cx="5285241" cy="1081088"/>
          </a:xfrm>
        </p:spPr>
        <p:txBody>
          <a:bodyPr/>
          <a:p>
            <a:r>
              <a:rPr altLang="zh-CN" dirty="0" lang="en-US"/>
              <a:t>目录</a:t>
            </a:r>
            <a:endParaRPr altLang="zh-CN" dirty="0" lang="en-US"/>
          </a:p>
        </p:txBody>
      </p:sp>
      <p:cxnSp>
        <p:nvCxnSpPr>
          <p:cNvPr id="3145735" name="直接连接符 13"/>
          <p:cNvCxnSpPr>
            <a:cxnSpLocks/>
          </p:cNvCxnSpPr>
          <p:nvPr>
            <p:custDataLst>
              <p:tags r:id="rId2"/>
            </p:custDataLst>
          </p:nvPr>
        </p:nvCxnSpPr>
        <p:spPr>
          <a:xfrm>
            <a:off x="501161" y="6318738"/>
            <a:ext cx="5008685" cy="0"/>
          </a:xfrm>
          <a:prstGeom prst="line"/>
          <a:ln>
            <a:gradFill flip="none" rotWithShape="1">
              <a:gsLst>
                <a:gs pos="0">
                  <a:schemeClr val="accent1"/>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80" name="序号"/>
          <p:cNvSpPr txBox="1"/>
          <p:nvPr>
            <p:custDataLst>
              <p:tags r:id="rId3"/>
            </p:custDataLst>
          </p:nvPr>
        </p:nvSpPr>
        <p:spPr>
          <a:xfrm>
            <a:off x="4456430" y="226822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03.</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82" name="项标题"/>
          <p:cNvSpPr txBox="1"/>
          <p:nvPr>
            <p:custDataLst>
              <p:tags r:id="rId4"/>
            </p:custDataLst>
          </p:nvPr>
        </p:nvSpPr>
        <p:spPr>
          <a:xfrm>
            <a:off x="5917565" y="2359660"/>
            <a:ext cx="2281555" cy="899795"/>
          </a:xfrm>
          <a:prstGeom prst="rect"/>
          <a:noFill/>
        </p:spPr>
        <p:txBody>
          <a:bodyPr anchor="t" anchorCtr="0" bIns="0" lIns="0" rIns="0" rtlCol="0" tIns="0" wrap="square">
            <a:normAutofit/>
          </a:bodyPr>
          <a:p>
            <a:pPr>
              <a:lnSpc>
                <a:spcPct val="100000"/>
              </a:lnSpc>
            </a:pPr>
            <a:r>
              <a:rPr altLang="en-US" b="1" dirty="0" sz="2200" kern="0" lang="zh-CN" spc="100">
                <a:solidFill>
                  <a:schemeClr val="lt1">
                    <a:lumMod val="100000"/>
                  </a:schemeClr>
                </a:solidFill>
                <a:latin typeface="+中文标题" charset="0"/>
                <a:ea typeface="+mj-ea"/>
              </a:rPr>
              <a:t>金属矿产市场的投资机会与风险</a:t>
            </a:r>
            <a:endParaRPr altLang="en-US" b="1" dirty="0" sz="2200" kern="0" lang="zh-CN" spc="100">
              <a:solidFill>
                <a:schemeClr val="lt1">
                  <a:lumMod val="100000"/>
                </a:schemeClr>
              </a:solidFill>
              <a:latin typeface="+中文标题" charset="0"/>
              <a:ea typeface="+mj-ea"/>
            </a:endParaRPr>
          </a:p>
        </p:txBody>
      </p:sp>
      <p:sp>
        <p:nvSpPr>
          <p:cNvPr id="1048784" name="序号"/>
          <p:cNvSpPr txBox="1"/>
          <p:nvPr>
            <p:custDataLst>
              <p:tags r:id="rId5"/>
            </p:custDataLst>
          </p:nvPr>
        </p:nvSpPr>
        <p:spPr>
          <a:xfrm>
            <a:off x="8014970" y="226822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04.</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86" name="项标题"/>
          <p:cNvSpPr txBox="1"/>
          <p:nvPr>
            <p:custDataLst>
              <p:tags r:id="rId6"/>
            </p:custDataLst>
          </p:nvPr>
        </p:nvSpPr>
        <p:spPr>
          <a:xfrm>
            <a:off x="9476105" y="2359660"/>
            <a:ext cx="2281555" cy="899795"/>
          </a:xfrm>
          <a:prstGeom prst="rect"/>
          <a:noFill/>
        </p:spPr>
        <p:txBody>
          <a:bodyPr anchor="t" anchorCtr="0" bIns="0" lIns="0" rIns="0" rtlCol="0" tIns="0" wrap="square">
            <a:normAutofit/>
          </a:bodyPr>
          <a:p>
            <a:pPr>
              <a:lnSpc>
                <a:spcPct val="100000"/>
              </a:lnSpc>
            </a:pPr>
            <a:r>
              <a:rPr altLang="en-US" b="1" dirty="0" sz="2200" kern="0" lang="zh-CN" spc="100">
                <a:solidFill>
                  <a:schemeClr val="lt1">
                    <a:lumMod val="100000"/>
                  </a:schemeClr>
                </a:solidFill>
                <a:latin typeface="+中文标题" charset="0"/>
                <a:ea typeface="+mj-ea"/>
              </a:rPr>
              <a:t>2024年金属矿产市场预测</a:t>
            </a:r>
            <a:endParaRPr altLang="en-US" b="1" dirty="0" sz="2200" kern="0" lang="zh-CN" spc="100">
              <a:solidFill>
                <a:schemeClr val="lt1">
                  <a:lumMod val="100000"/>
                </a:schemeClr>
              </a:solidFill>
              <a:latin typeface="+中文标题" charset="0"/>
              <a:ea typeface="+mj-ea"/>
            </a:endParaRPr>
          </a:p>
        </p:txBody>
      </p:sp>
      <p:cxnSp>
        <p:nvCxnSpPr>
          <p:cNvPr id="3145737" name="直接连接符 7"/>
          <p:cNvCxnSpPr>
            <a:cxnSpLocks/>
          </p:cNvCxnSpPr>
          <p:nvPr>
            <p:custDataLst>
              <p:tags r:id="rId7"/>
            </p:custDataLst>
          </p:nvPr>
        </p:nvCxnSpPr>
        <p:spPr>
          <a:xfrm>
            <a:off x="3200400" y="3285490"/>
            <a:ext cx="857567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88" name="序号"/>
          <p:cNvSpPr txBox="1"/>
          <p:nvPr>
            <p:custDataLst>
              <p:tags r:id="rId8"/>
            </p:custDataLst>
          </p:nvPr>
        </p:nvSpPr>
        <p:spPr>
          <a:xfrm>
            <a:off x="4456430" y="355219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05.</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0" name="项标题"/>
          <p:cNvSpPr txBox="1"/>
          <p:nvPr>
            <p:custDataLst>
              <p:tags r:id="rId9"/>
            </p:custDataLst>
          </p:nvPr>
        </p:nvSpPr>
        <p:spPr>
          <a:xfrm>
            <a:off x="5917565" y="3643630"/>
            <a:ext cx="2281555" cy="899795"/>
          </a:xfrm>
          <a:prstGeom prst="rect"/>
          <a:noFill/>
        </p:spPr>
        <p:txBody>
          <a:bodyPr anchor="t" anchorCtr="0" bIns="0" lIns="0" rIns="0" rtlCol="0" tIns="0" wrap="square">
            <a:normAutofit fontScale="94167" lnSpcReduction="20000"/>
          </a:bodyPr>
          <a:p>
            <a:pPr>
              <a:lnSpc>
                <a:spcPct val="100000"/>
              </a:lnSpc>
            </a:pPr>
            <a:r>
              <a:rPr altLang="en-US" b="1" dirty="0" sz="2400" kern="0" lang="zh-CN" spc="100">
                <a:solidFill>
                  <a:schemeClr val="lt1">
                    <a:lumMod val="100000"/>
                  </a:schemeClr>
                </a:solidFill>
                <a:latin typeface="+中文标题" charset="0"/>
                <a:ea typeface="+mj-ea"/>
              </a:rPr>
              <a:t>金属矿产市场的政策环境和监管措施</a:t>
            </a:r>
            <a:endParaRPr altLang="en-US" b="1" dirty="0" sz="2400" kern="0" lang="zh-CN" spc="100">
              <a:solidFill>
                <a:schemeClr val="lt1">
                  <a:lumMod val="100000"/>
                </a:schemeClr>
              </a:solidFill>
              <a:latin typeface="+中文标题" charset="0"/>
              <a:ea typeface="+mj-ea"/>
            </a:endParaRPr>
          </a:p>
        </p:txBody>
      </p:sp>
      <p:sp>
        <p:nvSpPr>
          <p:cNvPr id="1048792" name="序号"/>
          <p:cNvSpPr txBox="1"/>
          <p:nvPr>
            <p:custDataLst>
              <p:tags r:id="rId10"/>
            </p:custDataLst>
          </p:nvPr>
        </p:nvSpPr>
        <p:spPr>
          <a:xfrm>
            <a:off x="8014970" y="355219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06.</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4" name="项标题"/>
          <p:cNvSpPr txBox="1"/>
          <p:nvPr>
            <p:custDataLst>
              <p:tags r:id="rId11"/>
            </p:custDataLst>
          </p:nvPr>
        </p:nvSpPr>
        <p:spPr>
          <a:xfrm>
            <a:off x="9476105" y="3643630"/>
            <a:ext cx="2281555" cy="899795"/>
          </a:xfrm>
          <a:prstGeom prst="rect"/>
          <a:noFill/>
        </p:spPr>
        <p:txBody>
          <a:bodyPr anchor="t" anchorCtr="0" bIns="0" lIns="0" rIns="0" rtlCol="0" tIns="0" wrap="square">
            <a:normAutofit fontScale="94167" lnSpcReduction="20000"/>
          </a:bodyPr>
          <a:p>
            <a:pPr>
              <a:lnSpc>
                <a:spcPct val="100000"/>
              </a:lnSpc>
            </a:pPr>
            <a:r>
              <a:rPr altLang="en-US" b="1" dirty="0" sz="2400" kern="0" lang="zh-CN" spc="100">
                <a:solidFill>
                  <a:schemeClr val="lt1">
                    <a:lumMod val="100000"/>
                  </a:schemeClr>
                </a:solidFill>
                <a:latin typeface="+中文标题" charset="0"/>
                <a:ea typeface="+mj-ea"/>
              </a:rPr>
              <a:t>金属矿产市场的技术创新和绿色发展</a:t>
            </a:r>
            <a:endParaRPr altLang="en-US" b="1" dirty="0" sz="2400" kern="0" lang="zh-CN" spc="100">
              <a:solidFill>
                <a:schemeClr val="lt1">
                  <a:lumMod val="100000"/>
                </a:schemeClr>
              </a:solidFill>
              <a:latin typeface="+中文标题" charset="0"/>
              <a:ea typeface="+mj-ea"/>
            </a:endParaRPr>
          </a:p>
        </p:txBody>
      </p:sp>
      <p:cxnSp>
        <p:nvCxnSpPr>
          <p:cNvPr id="3145739" name="直接连接符 14"/>
          <p:cNvCxnSpPr>
            <a:cxnSpLocks/>
          </p:cNvCxnSpPr>
          <p:nvPr>
            <p:custDataLst>
              <p:tags r:id="rId12"/>
            </p:custDataLst>
          </p:nvPr>
        </p:nvCxnSpPr>
        <p:spPr>
          <a:xfrm>
            <a:off x="5560060" y="4542155"/>
            <a:ext cx="621601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13"/>
            </p:custDataLst>
          </p:nvPr>
        </p:nvSpPr>
        <p:spPr>
          <a:xfrm>
            <a:off x="4456430" y="98425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01.</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8" name="项标题"/>
          <p:cNvSpPr txBox="1"/>
          <p:nvPr>
            <p:custDataLst>
              <p:tags r:id="rId14"/>
            </p:custDataLst>
          </p:nvPr>
        </p:nvSpPr>
        <p:spPr>
          <a:xfrm>
            <a:off x="5917565" y="1075690"/>
            <a:ext cx="2281555" cy="899795"/>
          </a:xfrm>
          <a:prstGeom prst="rect"/>
          <a:noFill/>
        </p:spPr>
        <p:txBody>
          <a:bodyPr anchor="t" anchorCtr="0" bIns="0" lIns="0" rIns="0" rtlCol="0" tIns="0" wrap="square">
            <a:normAutofit/>
          </a:bodyPr>
          <a:p>
            <a:pPr>
              <a:lnSpc>
                <a:spcPct val="100000"/>
              </a:lnSpc>
            </a:pPr>
            <a:r>
              <a:rPr altLang="en-US" b="1" dirty="0" sz="2200" kern="0" lang="zh-CN" spc="100">
                <a:solidFill>
                  <a:schemeClr val="lt1">
                    <a:lumMod val="100000"/>
                  </a:schemeClr>
                </a:solidFill>
                <a:latin typeface="+中文标题" charset="0"/>
                <a:ea typeface="+mj-ea"/>
              </a:rPr>
              <a:t>金属矿产市场概述</a:t>
            </a:r>
            <a:endParaRPr altLang="en-US" b="1" dirty="0" sz="2200" kern="0" lang="zh-CN" spc="100">
              <a:solidFill>
                <a:schemeClr val="lt1">
                  <a:lumMod val="100000"/>
                </a:schemeClr>
              </a:solidFill>
              <a:latin typeface="+中文标题" charset="0"/>
              <a:ea typeface="+mj-ea"/>
            </a:endParaRPr>
          </a:p>
        </p:txBody>
      </p:sp>
      <p:sp>
        <p:nvSpPr>
          <p:cNvPr id="1048800" name="序号"/>
          <p:cNvSpPr txBox="1"/>
          <p:nvPr>
            <p:custDataLst>
              <p:tags r:id="rId15"/>
            </p:custDataLst>
          </p:nvPr>
        </p:nvSpPr>
        <p:spPr>
          <a:xfrm>
            <a:off x="8014970" y="98425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02.</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802" name="项标题"/>
          <p:cNvSpPr txBox="1"/>
          <p:nvPr>
            <p:custDataLst>
              <p:tags r:id="rId16"/>
            </p:custDataLst>
          </p:nvPr>
        </p:nvSpPr>
        <p:spPr>
          <a:xfrm>
            <a:off x="9476105" y="1075690"/>
            <a:ext cx="2281555" cy="899795"/>
          </a:xfrm>
          <a:prstGeom prst="rect"/>
          <a:noFill/>
        </p:spPr>
        <p:txBody>
          <a:bodyPr anchor="t" anchorCtr="0" bIns="0" lIns="0" rIns="0" rtlCol="0" tIns="0" wrap="square">
            <a:normAutofit/>
          </a:bodyPr>
          <a:p>
            <a:pPr>
              <a:lnSpc>
                <a:spcPct val="100000"/>
              </a:lnSpc>
            </a:pPr>
            <a:r>
              <a:rPr altLang="en-US" b="1" dirty="0" sz="2200" kern="0" lang="zh-CN" spc="100">
                <a:solidFill>
                  <a:schemeClr val="lt1">
                    <a:lumMod val="100000"/>
                  </a:schemeClr>
                </a:solidFill>
                <a:latin typeface="+中文标题" charset="0"/>
                <a:ea typeface="+mj-ea"/>
              </a:rPr>
              <a:t>金属矿产市场现状分析</a:t>
            </a:r>
            <a:endParaRPr altLang="en-US" b="1" dirty="0" sz="2200" kern="0" lang="zh-CN" spc="100">
              <a:solidFill>
                <a:schemeClr val="lt1">
                  <a:lumMod val="100000"/>
                </a:schemeClr>
              </a:solidFill>
              <a:latin typeface="+中文标题" charset="0"/>
              <a:ea typeface="+mj-ea"/>
            </a:endParaRPr>
          </a:p>
        </p:txBody>
      </p:sp>
      <p:cxnSp>
        <p:nvCxnSpPr>
          <p:cNvPr id="3145741" name="直接连接符 20"/>
          <p:cNvCxnSpPr>
            <a:cxnSpLocks/>
          </p:cNvCxnSpPr>
          <p:nvPr>
            <p:custDataLst>
              <p:tags r:id="rId17"/>
            </p:custDataLst>
          </p:nvPr>
        </p:nvCxnSpPr>
        <p:spPr>
          <a:xfrm>
            <a:off x="3200400" y="2001520"/>
            <a:ext cx="857567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32" name="标题"/>
          <p:cNvSpPr>
            <a:spLocks noGrp="1"/>
          </p:cNvSpPr>
          <p:nvPr>
            <p:ph type="title"/>
            <p:custDataLst>
              <p:tags r:id="rId1"/>
            </p:custDataLst>
          </p:nvPr>
        </p:nvSpPr>
        <p:spPr>
          <a:xfrm>
            <a:off x="990691" y="2308321"/>
            <a:ext cx="7841673" cy="1152000"/>
          </a:xfrm>
        </p:spPr>
        <p:txBody>
          <a:bodyPr/>
          <a:p>
            <a:r>
              <a:rPr altLang="en-US" dirty="0" lang="zh-CN"/>
              <a:t>金属矿产市场概述</a:t>
            </a:r>
            <a:endParaRPr altLang="en-US" dirty="0" lang="zh-CN"/>
          </a:p>
        </p:txBody>
      </p:sp>
      <p:sp>
        <p:nvSpPr>
          <p:cNvPr id="1048834"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68" name="标题 1"/>
          <p:cNvSpPr>
            <a:spLocks noGrp="1"/>
          </p:cNvSpPr>
          <p:nvPr>
            <p:ph type="title"/>
          </p:nvPr>
        </p:nvSpPr>
        <p:spPr/>
        <p:txBody>
          <a:bodyPr/>
          <a:p>
            <a:r>
              <a:rPr altLang="en-US" lang="zh-CN"/>
              <a:t>金属矿产的定义和分类</a:t>
            </a:r>
            <a:endParaRPr altLang="en-US" lang="zh-CN"/>
          </a:p>
        </p:txBody>
      </p:sp>
      <p:sp>
        <p:nvSpPr>
          <p:cNvPr id="1048870" name="圆角矩形 26"/>
          <p:cNvSpPr/>
          <p:nvPr>
            <p:custDataLst>
              <p:tags r:id="rId1"/>
            </p:custDataLst>
          </p:nvPr>
        </p:nvSpPr>
        <p:spPr>
          <a:xfrm>
            <a:off x="1662204" y="1364400"/>
            <a:ext cx="4151079" cy="481417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872" name="圆角矩形 28"/>
          <p:cNvSpPr/>
          <p:nvPr>
            <p:custDataLst>
              <p:tags r:id="rId2"/>
            </p:custDataLst>
          </p:nvPr>
        </p:nvSpPr>
        <p:spPr>
          <a:xfrm>
            <a:off x="1666129" y="1364400"/>
            <a:ext cx="4143507" cy="25581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50000"/>
          </a:bodyPr>
          <a:p>
            <a:pPr algn="ctr" lvl="0">
              <a:buClrTx/>
              <a:buSzTx/>
              <a:buFontTx/>
            </a:pPr>
            <a:endParaRPr altLang="en-US" lang="zh-CN">
              <a:effectLst/>
              <a:latin typeface="+mn-ea"/>
              <a:sym typeface="+mn-ea"/>
            </a:endParaRPr>
          </a:p>
        </p:txBody>
      </p:sp>
      <p:sp>
        <p:nvSpPr>
          <p:cNvPr id="1048874" name="圆角矩形 29"/>
          <p:cNvSpPr/>
          <p:nvPr>
            <p:custDataLst>
              <p:tags r:id="rId3"/>
            </p:custDataLst>
          </p:nvPr>
        </p:nvSpPr>
        <p:spPr>
          <a:xfrm>
            <a:off x="6378591" y="1364400"/>
            <a:ext cx="4151079" cy="481417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876" name="文本框 31"/>
          <p:cNvSpPr txBox="1"/>
          <p:nvPr>
            <p:custDataLst>
              <p:tags r:id="rId4"/>
            </p:custDataLst>
          </p:nvPr>
        </p:nvSpPr>
        <p:spPr>
          <a:xfrm>
            <a:off x="1968998" y="1983221"/>
            <a:ext cx="3537800" cy="3848143"/>
          </a:xfrm>
          <a:prstGeom prst="rect"/>
          <a:noFill/>
        </p:spPr>
        <p:txBody>
          <a:bodyPr anchor="t" anchorCtr="0" rtlCol="0" wrap="square">
            <a:normAutofit/>
          </a:bodyPr>
          <a:p>
            <a:pPr algn="just" fontAlgn="auto">
              <a:lnSpc>
                <a:spcPct val="120000"/>
              </a:lnSpc>
            </a:pPr>
            <a:r>
              <a:rPr altLang="en-US" dirty="0" sz="2400" lang="zh-CN" spc="200">
                <a:solidFill>
                  <a:schemeClr val="tx1">
                    <a:lumMod val="85000"/>
                    <a:lumOff val="15000"/>
                  </a:schemeClr>
                </a:solidFill>
                <a:latin typeface="+mn-ea"/>
                <a:sym typeface="+mn-ea"/>
              </a:rPr>
              <a:t>金属矿产：指自然赋存的、未经开采和富集的、在地壳内呈固态、液态或气态的金属元素或以金属元素为主构成的具有经济价值的天然富集物。</a:t>
            </a:r>
            <a:endParaRPr altLang="en-US" dirty="0" sz="2400" lang="zh-CN" spc="200">
              <a:solidFill>
                <a:schemeClr val="tx1">
                  <a:lumMod val="85000"/>
                  <a:lumOff val="15000"/>
                </a:schemeClr>
              </a:solidFill>
              <a:latin typeface="+mn-ea"/>
              <a:sym typeface="+mn-ea"/>
            </a:endParaRPr>
          </a:p>
        </p:txBody>
      </p:sp>
      <p:sp>
        <p:nvSpPr>
          <p:cNvPr id="1048878" name="圆角矩形 32"/>
          <p:cNvSpPr/>
          <p:nvPr>
            <p:custDataLst>
              <p:tags r:id="rId5"/>
            </p:custDataLst>
          </p:nvPr>
        </p:nvSpPr>
        <p:spPr>
          <a:xfrm>
            <a:off x="6383170" y="1364400"/>
            <a:ext cx="4143507" cy="25581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effectLst/>
              <a:latin typeface="+mn-ea"/>
            </a:endParaRPr>
          </a:p>
        </p:txBody>
      </p:sp>
      <p:sp>
        <p:nvSpPr>
          <p:cNvPr id="1048880" name="文本框 34"/>
          <p:cNvSpPr txBox="1"/>
          <p:nvPr>
            <p:custDataLst>
              <p:tags r:id="rId6"/>
            </p:custDataLst>
          </p:nvPr>
        </p:nvSpPr>
        <p:spPr>
          <a:xfrm>
            <a:off x="6686693" y="1982567"/>
            <a:ext cx="3536970" cy="3849925"/>
          </a:xfrm>
          <a:prstGeom prst="rect"/>
          <a:noFill/>
        </p:spPr>
        <p:txBody>
          <a:bodyPr anchor="t" anchorCtr="0" rtlCol="0" wrap="square">
            <a:normAutofit/>
          </a:bodyPr>
          <a:p>
            <a:pPr algn="just" lvl="0">
              <a:lnSpc>
                <a:spcPct val="120000"/>
              </a:lnSpc>
              <a:buClrTx/>
              <a:buSzTx/>
              <a:buFontTx/>
            </a:pPr>
            <a:r>
              <a:rPr altLang="en-US" dirty="0" sz="2400" lang="zh-CN" spc="200">
                <a:solidFill>
                  <a:schemeClr val="tx1">
                    <a:lumMod val="85000"/>
                    <a:lumOff val="15000"/>
                  </a:schemeClr>
                </a:solidFill>
                <a:latin typeface="+mn-ea"/>
                <a:sym typeface="+mn-ea"/>
              </a:rPr>
              <a:t>分类：根据金属矿产的特性、用途和工业要求，通常将其分为黑色金属矿产、有色金属矿产、贵金属矿产和稀有金属矿产等。</a:t>
            </a:r>
            <a:endParaRPr altLang="en-US" dirty="0" sz="24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14" name="标题 1"/>
          <p:cNvSpPr>
            <a:spLocks noGrp="1"/>
          </p:cNvSpPr>
          <p:nvPr>
            <p:ph type="title"/>
          </p:nvPr>
        </p:nvSpPr>
        <p:spPr/>
        <p:txBody>
          <a:bodyPr/>
          <a:p>
            <a:r>
              <a:rPr altLang="en-US" lang="zh-CN"/>
              <a:t>金属矿产市场的发展历程</a:t>
            </a:r>
            <a:endParaRPr altLang="en-US" 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44" name="标题 1"/>
          <p:cNvSpPr>
            <a:spLocks noGrp="1"/>
          </p:cNvSpPr>
          <p:nvPr>
            <p:ph type="title"/>
          </p:nvPr>
        </p:nvSpPr>
        <p:spPr/>
        <p:txBody>
          <a:bodyPr/>
          <a:p>
            <a:r>
              <a:rPr altLang="en-US" lang="zh-CN"/>
              <a:t>金属矿产市场的供需关系</a:t>
            </a:r>
            <a:endParaRPr altLang="en-US" lang="zh-CN"/>
          </a:p>
        </p:txBody>
      </p:sp>
      <p:sp>
        <p:nvSpPr>
          <p:cNvPr id="104894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4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5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5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5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需求方面：随着经济的发展和人口的增长，金属矿产的需求不断增长。</a:t>
            </a:r>
            <a:endParaRPr altLang="en-US" sz="1400" lang="zh-CN" spc="150">
              <a:solidFill>
                <a:schemeClr val="tx1"/>
              </a:solidFill>
              <a:effectLst/>
              <a:latin typeface="+mn-ea"/>
              <a:sym typeface="+mn-ea"/>
            </a:endParaRPr>
          </a:p>
        </p:txBody>
      </p:sp>
      <p:sp>
        <p:nvSpPr>
          <p:cNvPr id="104895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金属矿产市场概述：金属矿产是重要的资源，供需关系决定了市场的价格和波动。</a:t>
            </a:r>
            <a:endParaRPr altLang="en-US" dirty="0" sz="1400" lang="zh-CN" spc="150">
              <a:solidFill>
                <a:schemeClr val="tx1"/>
              </a:solidFill>
              <a:effectLst/>
              <a:latin typeface="+mn-ea"/>
              <a:sym typeface="+mn-ea"/>
            </a:endParaRPr>
          </a:p>
        </p:txBody>
      </p:sp>
      <p:sp>
        <p:nvSpPr>
          <p:cNvPr id="104895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供应方面：金属矿产的供应受到多种因素的影响，如资源储量、开采成本、政策法规等。</a:t>
            </a:r>
            <a:endParaRPr altLang="en-US" sz="1400" lang="zh-CN" spc="150">
              <a:solidFill>
                <a:schemeClr val="tx1"/>
              </a:solidFill>
              <a:effectLst/>
              <a:latin typeface="+mn-ea"/>
              <a:sym typeface="+mn-ea"/>
            </a:endParaRPr>
          </a:p>
        </p:txBody>
      </p:sp>
      <p:sp>
        <p:nvSpPr>
          <p:cNvPr id="104896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供需平衡：在一定时期内，金属矿产市场的供需关系决定了市场的走势和投资机会。</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94" name="标题"/>
          <p:cNvSpPr>
            <a:spLocks noGrp="1"/>
          </p:cNvSpPr>
          <p:nvPr>
            <p:ph type="title"/>
            <p:custDataLst>
              <p:tags r:id="rId1"/>
            </p:custDataLst>
          </p:nvPr>
        </p:nvSpPr>
        <p:spPr>
          <a:xfrm>
            <a:off x="990691" y="2308321"/>
            <a:ext cx="7841673" cy="1152000"/>
          </a:xfrm>
        </p:spPr>
        <p:txBody>
          <a:bodyPr/>
          <a:p>
            <a:r>
              <a:rPr altLang="en-US" dirty="0" lang="zh-CN"/>
              <a:t>金属矿产市场现状分析</a:t>
            </a:r>
            <a:endParaRPr altLang="en-US" dirty="0" lang="zh-CN"/>
          </a:p>
        </p:txBody>
      </p:sp>
      <p:sp>
        <p:nvSpPr>
          <p:cNvPr id="1048996"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30" name="标题 1"/>
          <p:cNvSpPr>
            <a:spLocks noGrp="1"/>
          </p:cNvSpPr>
          <p:nvPr>
            <p:ph type="title"/>
          </p:nvPr>
        </p:nvSpPr>
        <p:spPr/>
        <p:txBody>
          <a:bodyPr/>
          <a:p>
            <a:r>
              <a:rPr altLang="en-US" lang="zh-CN"/>
              <a:t>金属矿产的全球分布和产量</a:t>
            </a:r>
            <a:endParaRPr altLang="en-US" lang="zh-CN"/>
          </a:p>
        </p:txBody>
      </p:sp>
      <p:sp>
        <p:nvSpPr>
          <p:cNvPr id="1049032"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34"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36"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全球金属矿产资源丰富，分布广泛，但地区分布不均。</a:t>
            </a:r>
            <a:endParaRPr altLang="en-US" dirty="0" sz="2000" lang="zh-CN" spc="200">
              <a:solidFill>
                <a:schemeClr val="tx1">
                  <a:lumMod val="85000"/>
                  <a:lumOff val="15000"/>
                </a:schemeClr>
              </a:solidFill>
              <a:latin typeface="+mn-ea"/>
              <a:sym typeface="+mn-ea"/>
            </a:endParaRPr>
          </a:p>
        </p:txBody>
      </p:sp>
      <p:sp>
        <p:nvSpPr>
          <p:cNvPr id="1049038"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40"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42"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不同金属矿产的产量和分布情况存在差异。</a:t>
            </a:r>
            <a:endParaRPr altLang="en-US" dirty="0" sz="2000" lang="zh-CN" spc="200">
              <a:solidFill>
                <a:schemeClr val="tx1">
                  <a:lumMod val="85000"/>
                  <a:lumOff val="15000"/>
                </a:schemeClr>
              </a:solidFill>
              <a:latin typeface="+mn-ea"/>
              <a:sym typeface="+mn-ea"/>
            </a:endParaRPr>
          </a:p>
        </p:txBody>
      </p:sp>
      <p:sp>
        <p:nvSpPr>
          <p:cNvPr id="1049044"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46"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48"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金属矿产的产量受到多种因素的影响，包括市场需求、政策法规、技术进步等。</a:t>
            </a:r>
            <a:endParaRPr altLang="en-US" dirty="0" sz="2000" lang="zh-CN" spc="200">
              <a:solidFill>
                <a:schemeClr val="tx1">
                  <a:lumMod val="85000"/>
                  <a:lumOff val="15000"/>
                </a:schemeClr>
              </a:solidFill>
              <a:latin typeface="+mn-ea"/>
              <a:sym typeface="+mn-ea"/>
            </a:endParaRPr>
          </a:p>
        </p:txBody>
      </p:sp>
      <p:sp>
        <p:nvSpPr>
          <p:cNvPr id="1049050"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52"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54"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随着全球经济的发展，金属矿产的产量和需求量将继续保持增长趋势。</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88" name="标题 1"/>
          <p:cNvSpPr>
            <a:spLocks noGrp="1"/>
          </p:cNvSpPr>
          <p:nvPr>
            <p:ph type="title"/>
          </p:nvPr>
        </p:nvSpPr>
        <p:spPr/>
        <p:txBody>
          <a:bodyPr/>
          <a:p>
            <a:r>
              <a:rPr altLang="en-US" lang="zh-CN"/>
              <a:t>金属矿产的消费结构和需求趋势</a:t>
            </a:r>
            <a:endParaRPr altLang="en-US" lang="zh-CN"/>
          </a:p>
        </p:txBody>
      </p:sp>
      <p:sp>
        <p:nvSpPr>
          <p:cNvPr id="104909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9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9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9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9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0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0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1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1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1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2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2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2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2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消费结构：钢铁、有色金属、稀有金属等为主要消费领域</a:t>
            </a:r>
            <a:endParaRPr altLang="en-US" dirty="0" sz="1200" lang="zh-CN" spc="150">
              <a:solidFill>
                <a:schemeClr val="tx1">
                  <a:lumMod val="65000"/>
                  <a:lumOff val="35000"/>
                </a:schemeClr>
              </a:solidFill>
              <a:latin typeface="+mn-ea"/>
              <a:sym typeface="+mn-ea"/>
            </a:endParaRPr>
          </a:p>
        </p:txBody>
      </p:sp>
      <p:sp>
        <p:nvSpPr>
          <p:cNvPr id="104912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技术进步：新技术的应用将提高金属矿产的利用率和降低能耗，推动市场需求增长</a:t>
            </a:r>
            <a:endParaRPr altLang="en-US" dirty="0" sz="1200" lang="zh-CN" spc="150">
              <a:solidFill>
                <a:schemeClr val="tx1">
                  <a:lumMod val="65000"/>
                  <a:lumOff val="35000"/>
                </a:schemeClr>
              </a:solidFill>
              <a:latin typeface="+mn-ea"/>
              <a:sym typeface="+mn-ea"/>
            </a:endParaRPr>
          </a:p>
        </p:txBody>
      </p:sp>
      <p:sp>
        <p:nvSpPr>
          <p:cNvPr id="104913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环保要求：环保政策趋严，对金属矿产的高效利用和绿色发展提出更高要求</a:t>
            </a:r>
            <a:endParaRPr altLang="en-US" dirty="0" sz="1200" lang="zh-CN" spc="150">
              <a:solidFill>
                <a:schemeClr val="tx1">
                  <a:lumMod val="65000"/>
                  <a:lumOff val="35000"/>
                </a:schemeClr>
              </a:solidFill>
              <a:latin typeface="+mn-ea"/>
              <a:sym typeface="+mn-ea"/>
            </a:endParaRPr>
          </a:p>
        </p:txBody>
      </p:sp>
      <p:sp>
        <p:nvSpPr>
          <p:cNvPr id="104913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需求趋势：随着经济发展和产业升级，对金属矿产的需求呈现稳步增长态势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66" name="标题 1"/>
          <p:cNvSpPr>
            <a:spLocks noGrp="1"/>
          </p:cNvSpPr>
          <p:nvPr>
            <p:ph type="title"/>
          </p:nvPr>
        </p:nvSpPr>
        <p:spPr/>
        <p:txBody>
          <a:bodyPr/>
          <a:p>
            <a:r>
              <a:rPr altLang="en-US" lang="zh-CN"/>
              <a:t>金属矿产的价格波动和影响因素</a:t>
            </a:r>
            <a:endParaRPr altLang="en-US" lang="zh-CN"/>
          </a:p>
        </p:txBody>
      </p:sp>
      <p:sp>
        <p:nvSpPr>
          <p:cNvPr id="104916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供需关系：金属矿产价格的决定性因素，供大于求时价格下跌，反之则上涨。</a:t>
            </a:r>
            <a:endPar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政策因素：各国政策对金属矿产市场影响较大，如贸易政策、环保政策等。</a:t>
            </a:r>
            <a:endParaRPr dirty="0" sz="1600" err="1">
              <a:solidFill>
                <a:schemeClr val="tx1">
                  <a:lumMod val="75000"/>
                  <a:lumOff val="25000"/>
                </a:schemeClr>
              </a:solidFill>
              <a:latin typeface="+mn-ea"/>
              <a:ea typeface="+mn-ea"/>
              <a:cs typeface="+mn-ea"/>
              <a:sym typeface="+mn-lt"/>
            </a:endParaRPr>
          </a:p>
        </p:txBody>
      </p:sp>
      <p:sp>
        <p:nvSpPr>
          <p:cNvPr id="104918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9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投资需求：金属矿产作为投资品，其价格受到投资需求的影响。</a:t>
            </a:r>
            <a:endParaRPr dirty="0" sz="1600" err="1">
              <a:solidFill>
                <a:schemeClr val="tx1">
                  <a:lumMod val="75000"/>
                  <a:lumOff val="25000"/>
                </a:schemeClr>
              </a:solidFill>
              <a:latin typeface="+mn-ea"/>
              <a:ea typeface="+mn-ea"/>
              <a:cs typeface="+mn-ea"/>
              <a:sym typeface="+mn-lt"/>
            </a:endParaRPr>
          </a:p>
        </p:txBody>
      </p:sp>
      <p:sp>
        <p:nvSpPr>
          <p:cNvPr id="10492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8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全球经济形势：经济增长时需求增加，推动金属矿产价格上涨；经济衰退时需求减少，价格下跌。</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40" name="标题"/>
          <p:cNvSpPr>
            <a:spLocks noGrp="1"/>
          </p:cNvSpPr>
          <p:nvPr>
            <p:ph type="title"/>
            <p:custDataLst>
              <p:tags r:id="rId1"/>
            </p:custDataLst>
          </p:nvPr>
        </p:nvSpPr>
        <p:spPr>
          <a:xfrm>
            <a:off x="990691" y="2308321"/>
            <a:ext cx="7841673" cy="1152000"/>
          </a:xfrm>
        </p:spPr>
        <p:txBody>
          <a:bodyPr>
            <a:normAutofit fontScale="90000"/>
          </a:bodyPr>
          <a:p>
            <a:r>
              <a:rPr altLang="en-US" dirty="0" lang="zh-CN"/>
              <a:t>金属矿产市场的投资机会与风险</a:t>
            </a:r>
            <a:endParaRPr altLang="en-US" dirty="0" lang="zh-CN"/>
          </a:p>
        </p:txBody>
      </p:sp>
      <p:sp>
        <p:nvSpPr>
          <p:cNvPr id="1049242"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03</a:t>
            </a:r>
            <a:endParaRPr altLang="zh-CN" dirty="0"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76" name="标题 1"/>
          <p:cNvSpPr>
            <a:spLocks noGrp="1"/>
          </p:cNvSpPr>
          <p:nvPr>
            <p:ph type="title"/>
          </p:nvPr>
        </p:nvSpPr>
        <p:spPr/>
        <p:txBody>
          <a:bodyPr/>
          <a:p>
            <a:r>
              <a:rPr altLang="en-US" lang="zh-CN"/>
              <a:t>金属矿产市场的投资机会</a:t>
            </a:r>
            <a:endParaRPr altLang="en-US" lang="zh-CN"/>
          </a:p>
        </p:txBody>
      </p:sp>
      <p:sp>
        <p:nvSpPr>
          <p:cNvPr id="104927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8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金属矿产市场概述：介绍金属矿产市场的规模、主要参与者及市场特点。</a:t>
            </a:r>
            <a:endParaRPr altLang="en-US" dirty="0" sz="2000" lang="zh-CN" spc="150">
              <a:solidFill>
                <a:schemeClr val="tx1">
                  <a:lumMod val="85000"/>
                  <a:lumOff val="15000"/>
                </a:schemeClr>
              </a:solidFill>
              <a:latin typeface="+mn-ea"/>
              <a:sym typeface="+mn-ea"/>
            </a:endParaRPr>
          </a:p>
        </p:txBody>
      </p:sp>
      <p:sp>
        <p:nvSpPr>
          <p:cNvPr id="104928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投资机会分析：分析金属矿产市场的供需关系、价格走势等因素，挖掘潜在的投资机会。</a:t>
            </a:r>
            <a:endParaRPr altLang="en-US" dirty="0" sz="2000" lang="zh-CN" spc="150">
              <a:solidFill>
                <a:schemeClr val="tx1">
                  <a:lumMod val="85000"/>
                  <a:lumOff val="15000"/>
                </a:schemeClr>
              </a:solidFill>
              <a:latin typeface="+mn-ea"/>
              <a:sym typeface="+mn-ea"/>
            </a:endParaRPr>
          </a:p>
        </p:txBody>
      </p:sp>
      <p:sp>
        <p:nvSpPr>
          <p:cNvPr id="104929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投资策略建议：根据市场分析，提出针对性的投资策略和建议，如分散投资、长期持有等。</a:t>
            </a:r>
            <a:endParaRPr altLang="en-US" dirty="0" sz="2000" lang="zh-CN" spc="150">
              <a:solidFill>
                <a:schemeClr val="tx1">
                  <a:lumMod val="85000"/>
                  <a:lumOff val="15000"/>
                </a:schemeClr>
              </a:solidFill>
              <a:latin typeface="+mn-ea"/>
              <a:sym typeface="+mn-ea"/>
            </a:endParaRPr>
          </a:p>
        </p:txBody>
      </p:sp>
      <p:sp>
        <p:nvSpPr>
          <p:cNvPr id="104929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成功案例分享：分享一些成功的金属矿产市场投资案例，为投资者提供参考和借鉴。</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34" name="标题 1"/>
          <p:cNvSpPr>
            <a:spLocks noGrp="1"/>
          </p:cNvSpPr>
          <p:nvPr>
            <p:ph type="title"/>
          </p:nvPr>
        </p:nvSpPr>
        <p:spPr/>
        <p:txBody>
          <a:bodyPr/>
          <a:p>
            <a:r>
              <a:rPr altLang="en-US" lang="zh-CN"/>
              <a:t>金属矿产市场的投资风险</a:t>
            </a:r>
            <a:endParaRPr altLang="en-US" lang="zh-CN"/>
          </a:p>
        </p:txBody>
      </p:sp>
      <p:sp>
        <p:nvSpPr>
          <p:cNvPr id="104933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4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价格波动风险：金属矿产市场价格受多种因素影响，如供求关系、政策变化、国际形势等，投资者需承担价格波动带来的风险。</a:t>
            </a:r>
            <a:endParaRPr altLang="en-US" dirty="0" sz="2000" lang="zh-CN" spc="150">
              <a:solidFill>
                <a:schemeClr val="tx1">
                  <a:lumMod val="85000"/>
                  <a:lumOff val="15000"/>
                </a:schemeClr>
              </a:solidFill>
              <a:latin typeface="+mn-ea"/>
              <a:sym typeface="+mn-ea"/>
            </a:endParaRPr>
          </a:p>
        </p:txBody>
      </p:sp>
      <p:sp>
        <p:nvSpPr>
          <p:cNvPr id="104934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资源枯竭风险：金属矿产是不可再生资源，随着开采量的增加，资源逐渐减少，投资者需关注资源枯竭对市场的影响。</a:t>
            </a:r>
            <a:endParaRPr altLang="en-US" dirty="0" sz="2000" lang="zh-CN" spc="150">
              <a:solidFill>
                <a:schemeClr val="tx1">
                  <a:lumMod val="85000"/>
                  <a:lumOff val="15000"/>
                </a:schemeClr>
              </a:solidFill>
              <a:latin typeface="+mn-ea"/>
              <a:sym typeface="+mn-ea"/>
            </a:endParaRPr>
          </a:p>
        </p:txBody>
      </p:sp>
      <p:sp>
        <p:nvSpPr>
          <p:cNvPr id="104934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环保风险：金属矿产开采过程中可能对环境造成一定影响，如污染、生态破坏等，投资者需关注环保政策对市场的影响。</a:t>
            </a:r>
            <a:endParaRPr altLang="en-US" dirty="0" sz="2000" lang="zh-CN" spc="150">
              <a:solidFill>
                <a:schemeClr val="tx1">
                  <a:lumMod val="85000"/>
                  <a:lumOff val="15000"/>
                </a:schemeClr>
              </a:solidFill>
              <a:latin typeface="+mn-ea"/>
              <a:sym typeface="+mn-ea"/>
            </a:endParaRPr>
          </a:p>
        </p:txBody>
      </p:sp>
      <p:sp>
        <p:nvSpPr>
          <p:cNvPr id="104935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政治风险：金属矿产市场受到政治因素的影响，如战争、政治动荡等，投资者需关注政治稳定对市场的影响。</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92" name="标题 1"/>
          <p:cNvSpPr>
            <a:spLocks noGrp="1"/>
          </p:cNvSpPr>
          <p:nvPr>
            <p:ph type="title"/>
          </p:nvPr>
        </p:nvSpPr>
        <p:spPr/>
        <p:txBody>
          <a:bodyPr/>
          <a:p>
            <a:r>
              <a:rPr altLang="en-US" lang="zh-CN"/>
              <a:t>金属矿产市场的投资策略和注意事项</a:t>
            </a:r>
            <a:endParaRPr altLang="en-US" lang="zh-CN"/>
          </a:p>
        </p:txBody>
      </p:sp>
      <p:sp>
        <p:nvSpPr>
          <p:cNvPr id="1049394" name="矩形 3"/>
          <p:cNvSpPr/>
          <p:nvPr>
            <p:custDataLst>
              <p:tags r:id="rId1"/>
            </p:custDataLst>
          </p:nvPr>
        </p:nvSpPr>
        <p:spPr>
          <a:xfrm>
            <a:off x="1391850" y="2152542"/>
            <a:ext cx="9961766" cy="148059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396" name="矩形 13"/>
          <p:cNvSpPr/>
          <p:nvPr>
            <p:custDataLst>
              <p:tags r:id="rId2"/>
            </p:custDataLst>
          </p:nvPr>
        </p:nvSpPr>
        <p:spPr>
          <a:xfrm>
            <a:off x="838200" y="2152542"/>
            <a:ext cx="270160" cy="148059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8" name="文本框 4"/>
          <p:cNvSpPr txBox="1"/>
          <p:nvPr>
            <p:custDataLst>
              <p:tags r:id="rId3"/>
            </p:custDataLst>
          </p:nvPr>
        </p:nvSpPr>
        <p:spPr>
          <a:xfrm>
            <a:off x="1678048" y="2280019"/>
            <a:ext cx="9531658" cy="122481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投资策略：关注市场动态，选择具有潜力的金属矿产项目，分散投资以降低风险</a:t>
            </a:r>
            <a:endParaRPr altLang="en-US" dirty="0" sz="2400" lang="zh-CN" spc="150">
              <a:solidFill>
                <a:schemeClr val="tx1">
                  <a:lumMod val="85000"/>
                  <a:lumOff val="15000"/>
                </a:schemeClr>
              </a:solidFill>
              <a:latin typeface="+mn-ea"/>
              <a:sym typeface="+mn-ea"/>
            </a:endParaRPr>
          </a:p>
        </p:txBody>
      </p:sp>
      <p:sp>
        <p:nvSpPr>
          <p:cNvPr id="1049400" name="矩形 39"/>
          <p:cNvSpPr/>
          <p:nvPr>
            <p:custDataLst>
              <p:tags r:id="rId4"/>
            </p:custDataLst>
          </p:nvPr>
        </p:nvSpPr>
        <p:spPr>
          <a:xfrm>
            <a:off x="1391850" y="3909725"/>
            <a:ext cx="9961766" cy="148059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402" name="矩形 5"/>
          <p:cNvSpPr/>
          <p:nvPr>
            <p:custDataLst>
              <p:tags r:id="rId5"/>
            </p:custDataLst>
          </p:nvPr>
        </p:nvSpPr>
        <p:spPr>
          <a:xfrm>
            <a:off x="838200" y="3909725"/>
            <a:ext cx="270160" cy="148059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404" name="文本框 41"/>
          <p:cNvSpPr txBox="1"/>
          <p:nvPr>
            <p:custDataLst>
              <p:tags r:id="rId6"/>
            </p:custDataLst>
          </p:nvPr>
        </p:nvSpPr>
        <p:spPr>
          <a:xfrm>
            <a:off x="1678048" y="4037827"/>
            <a:ext cx="9531658" cy="122481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注意事项：了解金属矿产市场的政策法规，评估投资风险，合理配置资产，避免盲目跟风</a:t>
            </a:r>
            <a:endParaRPr altLang="en-US" dirty="0" sz="2400" lang="zh-CN" spc="15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38" name="标题"/>
          <p:cNvSpPr>
            <a:spLocks noGrp="1"/>
          </p:cNvSpPr>
          <p:nvPr>
            <p:ph type="title"/>
            <p:custDataLst>
              <p:tags r:id="rId1"/>
            </p:custDataLst>
          </p:nvPr>
        </p:nvSpPr>
        <p:spPr>
          <a:xfrm>
            <a:off x="990691" y="2308321"/>
            <a:ext cx="7841673" cy="1152000"/>
          </a:xfrm>
        </p:spPr>
        <p:txBody>
          <a:bodyPr>
            <a:normAutofit fontScale="99259"/>
          </a:bodyPr>
          <a:p>
            <a:r>
              <a:rPr altLang="en-US" dirty="0" lang="zh-CN"/>
              <a:t>2024年金属矿产市场预测</a:t>
            </a:r>
            <a:endParaRPr altLang="en-US" dirty="0" lang="zh-CN"/>
          </a:p>
        </p:txBody>
      </p:sp>
      <p:sp>
        <p:nvSpPr>
          <p:cNvPr id="104944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04</a:t>
            </a:r>
            <a:endParaRPr altLang="zh-CN" dirty="0" lang="en-US"/>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74" name="标题 1"/>
          <p:cNvSpPr>
            <a:spLocks noGrp="1"/>
          </p:cNvSpPr>
          <p:nvPr>
            <p:ph type="title"/>
          </p:nvPr>
        </p:nvSpPr>
        <p:spPr/>
        <p:txBody>
          <a:bodyPr/>
          <a:p>
            <a:r>
              <a:rPr altLang="en-US" lang="zh-CN"/>
              <a:t>金属矿产市场的发展趋势和前景</a:t>
            </a:r>
            <a:endParaRPr altLang="en-US" lang="zh-CN"/>
          </a:p>
        </p:txBody>
      </p:sp>
      <p:sp>
        <p:nvSpPr>
          <p:cNvPr id="104947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7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技术进步：新技术的应用将提高金属矿产的开采和加工效率。</a:t>
            </a:r>
            <a:endParaRPr altLang="en-US" sz="1400" lang="zh-CN" spc="150">
              <a:solidFill>
                <a:schemeClr val="tx1"/>
              </a:solidFill>
              <a:effectLst/>
              <a:latin typeface="+mn-ea"/>
              <a:sym typeface="+mn-ea"/>
            </a:endParaRPr>
          </a:p>
        </p:txBody>
      </p:sp>
      <p:sp>
        <p:nvSpPr>
          <p:cNvPr id="104948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需求增长：随着全球经济的复苏，对金属矿产的需求将持续增长。</a:t>
            </a:r>
            <a:endParaRPr altLang="en-US" dirty="0" sz="1400" lang="zh-CN" spc="150">
              <a:solidFill>
                <a:schemeClr val="tx1"/>
              </a:solidFill>
              <a:effectLst/>
              <a:latin typeface="+mn-ea"/>
              <a:sym typeface="+mn-ea"/>
            </a:endParaRPr>
          </a:p>
        </p:txBody>
      </p:sp>
      <p:sp>
        <p:nvSpPr>
          <p:cNvPr id="104948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环保要求：环保法规的趋严将促使金属矿产企业加大环保投入。</a:t>
            </a:r>
            <a:endParaRPr altLang="en-US" sz="1400" lang="zh-CN" spc="150">
              <a:solidFill>
                <a:schemeClr val="tx1"/>
              </a:solidFill>
              <a:effectLst/>
              <a:latin typeface="+mn-ea"/>
              <a:sym typeface="+mn-ea"/>
            </a:endParaRPr>
          </a:p>
        </p:txBody>
      </p:sp>
      <p:sp>
        <p:nvSpPr>
          <p:cNvPr id="104949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市场竞争：市场竞争将更加激烈，企业需要加强技术创新和品质管理。</a:t>
            </a:r>
            <a:endParaRPr altLang="en-US" sz="1400" lang="zh-CN" spc="150">
              <a:solidFill>
                <a:schemeClr val="tx1"/>
              </a:solidFill>
              <a:effectLst/>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24" name="标题 1"/>
          <p:cNvSpPr>
            <a:spLocks noGrp="1"/>
          </p:cNvSpPr>
          <p:nvPr>
            <p:ph type="title"/>
          </p:nvPr>
        </p:nvSpPr>
        <p:spPr/>
        <p:txBody>
          <a:bodyPr/>
          <a:p>
            <a:r>
              <a:rPr altLang="en-US" lang="zh-CN"/>
              <a:t>金属矿产市场的供需预测和价格走势</a:t>
            </a:r>
            <a:endParaRPr altLang="en-US" lang="zh-C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54" name="标题 1"/>
          <p:cNvSpPr>
            <a:spLocks noGrp="1"/>
          </p:cNvSpPr>
          <p:nvPr>
            <p:ph type="title"/>
          </p:nvPr>
        </p:nvSpPr>
        <p:spPr/>
        <p:txBody>
          <a:bodyPr/>
          <a:p>
            <a:r>
              <a:rPr altLang="en-US" lang="zh-CN"/>
              <a:t>金属矿产市场的投资机会和风险预测</a:t>
            </a:r>
            <a:endParaRPr altLang="en-US" lang="zh-CN"/>
          </a:p>
        </p:txBody>
      </p:sp>
      <p:sp>
        <p:nvSpPr>
          <p:cNvPr id="104955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5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6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投资机会：随着全球经济复苏，金属矿产市场需求将增加，为投资者提供更多机会。</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6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6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6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风险预测：金属矿产市场价格波动较大，投资者需关注市场动态，谨慎决策。</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6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7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7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投资建议：投资者需具备充足资金和风险承受能力，选择可靠的投资渠道和合作伙伴。</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7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7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78" name="TextBox 2"/>
          <p:cNvSpPr txBox="1"/>
          <p:nvPr>
            <p:custDataLst>
              <p:tags r:id="rId12"/>
            </p:custDataLst>
          </p:nvPr>
        </p:nvSpPr>
        <p:spPr>
          <a:xfrm>
            <a:off x="9021280"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市场趋势：未来几年，新能源、电动汽车等行业的发展将为金属矿产市场带来新的机遇和挑战。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12" name="标题"/>
          <p:cNvSpPr>
            <a:spLocks noGrp="1"/>
          </p:cNvSpPr>
          <p:nvPr>
            <p:ph type="title"/>
            <p:custDataLst>
              <p:tags r:id="rId1"/>
            </p:custDataLst>
          </p:nvPr>
        </p:nvSpPr>
        <p:spPr>
          <a:xfrm>
            <a:off x="990691" y="2308321"/>
            <a:ext cx="7841673" cy="1152000"/>
          </a:xfrm>
        </p:spPr>
        <p:txBody>
          <a:bodyPr>
            <a:normAutofit fontScale="90000"/>
          </a:bodyPr>
          <a:p>
            <a:r>
              <a:rPr altLang="en-US" dirty="0" lang="zh-CN"/>
              <a:t>金属矿产市场的政策环境和监管措施</a:t>
            </a:r>
            <a:endParaRPr altLang="en-US" dirty="0" lang="zh-CN"/>
          </a:p>
        </p:txBody>
      </p:sp>
      <p:sp>
        <p:nvSpPr>
          <p:cNvPr id="1049614"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05</a:t>
            </a:r>
            <a:endParaRPr altLang="zh-CN" dirty="0" lang="en-US"/>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48" name="标题 1"/>
          <p:cNvSpPr>
            <a:spLocks noGrp="1"/>
          </p:cNvSpPr>
          <p:nvPr>
            <p:ph type="title"/>
          </p:nvPr>
        </p:nvSpPr>
        <p:spPr/>
        <p:txBody>
          <a:bodyPr/>
          <a:p>
            <a:r>
              <a:rPr altLang="en-US" lang="zh-CN"/>
              <a:t>金属矿产市场的政策环境和政策影响</a:t>
            </a:r>
            <a:endParaRPr altLang="en-US" lang="zh-C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78" name="标题 1"/>
          <p:cNvSpPr>
            <a:spLocks noGrp="1"/>
          </p:cNvSpPr>
          <p:nvPr>
            <p:ph type="title"/>
          </p:nvPr>
        </p:nvSpPr>
        <p:spPr/>
        <p:txBody>
          <a:bodyPr/>
          <a:p>
            <a:r>
              <a:rPr altLang="en-US" lang="zh-CN"/>
              <a:t>金属矿产市场的监管措施和监管要求</a:t>
            </a:r>
            <a:endParaRPr altLang="en-US" lang="zh-CN"/>
          </a:p>
        </p:txBody>
      </p:sp>
      <p:sp>
        <p:nvSpPr>
          <p:cNvPr id="104968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政策环境：国家对金属矿产市场的政策支持和鼓励措施</a:t>
            </a:r>
            <a:endParaRPr altLang="en-US" dirty="0" sz="1200" lang="zh-CN" spc="150">
              <a:solidFill>
                <a:schemeClr val="tx1">
                  <a:lumMod val="85000"/>
                  <a:lumOff val="15000"/>
                </a:schemeClr>
              </a:solidFill>
              <a:latin typeface="+mn-ea"/>
              <a:sym typeface="+mn-ea"/>
            </a:endParaRPr>
          </a:p>
        </p:txBody>
      </p:sp>
      <p:sp>
        <p:nvSpPr>
          <p:cNvPr id="104968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监管措施：对金属矿产开采、加工、销售等环节的监管要求和具体措施</a:t>
            </a:r>
            <a:endParaRPr altLang="en-US" dirty="0" sz="1200" lang="zh-CN" spc="150">
              <a:solidFill>
                <a:schemeClr val="tx1">
                  <a:lumMod val="85000"/>
                  <a:lumOff val="15000"/>
                </a:schemeClr>
              </a:solidFill>
              <a:latin typeface="+mn-ea"/>
              <a:sym typeface="+mn-ea"/>
            </a:endParaRPr>
          </a:p>
        </p:txBody>
      </p:sp>
      <p:sp>
        <p:nvSpPr>
          <p:cNvPr id="104968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环保要求：金属矿产开采对环境的影响以及环保政策的执行情况</a:t>
            </a:r>
            <a:endParaRPr altLang="en-US" dirty="0" sz="1200" lang="zh-CN" spc="150">
              <a:solidFill>
                <a:schemeClr val="tx1">
                  <a:lumMod val="85000"/>
                  <a:lumOff val="15000"/>
                </a:schemeClr>
              </a:solidFill>
              <a:latin typeface="+mn-ea"/>
              <a:sym typeface="+mn-ea"/>
            </a:endParaRPr>
          </a:p>
        </p:txBody>
      </p:sp>
      <p:sp>
        <p:nvSpPr>
          <p:cNvPr id="104969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安全生产：金属矿产开采过程中的安全生产标准和要求</a:t>
            </a:r>
            <a:endParaRPr altLang="en-US" dirty="0" sz="1200" lang="zh-CN" spc="150">
              <a:solidFill>
                <a:schemeClr val="tx1">
                  <a:lumMod val="85000"/>
                  <a:lumOff val="15000"/>
                </a:schemeClr>
              </a:solidFill>
              <a:latin typeface="+mn-ea"/>
              <a:sym typeface="+mn-ea"/>
            </a:endParaRPr>
          </a:p>
        </p:txBody>
      </p:sp>
      <p:sp>
        <p:nvSpPr>
          <p:cNvPr id="104970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36" name="标题 1"/>
          <p:cNvSpPr>
            <a:spLocks noGrp="1"/>
          </p:cNvSpPr>
          <p:nvPr>
            <p:ph type="title"/>
          </p:nvPr>
        </p:nvSpPr>
        <p:spPr/>
        <p:txBody>
          <a:bodyPr/>
          <a:p>
            <a:r>
              <a:rPr altLang="en-US" lang="zh-CN"/>
              <a:t>金属矿产市场的法律法规和合规性要求</a:t>
            </a:r>
            <a:endParaRPr altLang="en-US" lang="zh-CN"/>
          </a:p>
        </p:txBody>
      </p:sp>
      <p:sp>
        <p:nvSpPr>
          <p:cNvPr id="1049738" name="任意多边形 35"/>
          <p:cNvSpPr/>
          <p:nvPr>
            <p:custDataLst>
              <p:tags r:id="rId1"/>
            </p:custDataLst>
          </p:nvPr>
        </p:nvSpPr>
        <p:spPr>
          <a:xfrm>
            <a:off x="838200" y="1491037"/>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740" name="任意多边形 39"/>
          <p:cNvSpPr/>
          <p:nvPr>
            <p:custDataLst>
              <p:tags r:id="rId2"/>
            </p:custDataLst>
          </p:nvPr>
        </p:nvSpPr>
        <p:spPr>
          <a:xfrm>
            <a:off x="917974" y="1577510"/>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57" name="直接连接符 40"/>
          <p:cNvCxnSpPr>
            <a:cxnSpLocks/>
          </p:cNvCxnSpPr>
          <p:nvPr>
            <p:custDataLst>
              <p:tags r:id="rId3"/>
            </p:custDataLst>
          </p:nvPr>
        </p:nvCxnSpPr>
        <p:spPr>
          <a:xfrm>
            <a:off x="2169397" y="1791865"/>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742" name="正文"/>
          <p:cNvSpPr txBox="1"/>
          <p:nvPr>
            <p:custDataLst>
              <p:tags r:id="rId4"/>
            </p:custDataLst>
          </p:nvPr>
        </p:nvSpPr>
        <p:spPr>
          <a:xfrm>
            <a:off x="2422117" y="1563503"/>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法律法规：金属矿产市场相关的法律法规包括《矿产资源法》、《安全生产法》等，对矿产资源的勘查、开采、加工、运输和销售等环节进行规范。</a:t>
            </a:r>
            <a:endParaRPr altLang="en-US" dirty="0" lang="zh-CN">
              <a:solidFill>
                <a:schemeClr val="tx1">
                  <a:lumMod val="65000"/>
                  <a:lumOff val="35000"/>
                </a:schemeClr>
              </a:solidFill>
              <a:latin typeface="+中文正文" charset="0"/>
            </a:endParaRPr>
          </a:p>
        </p:txBody>
      </p:sp>
      <p:sp>
        <p:nvSpPr>
          <p:cNvPr id="1049744" name="矩形 42"/>
          <p:cNvSpPr>
            <a:spLocks noChangeAspect="1"/>
          </p:cNvSpPr>
          <p:nvPr>
            <p:custDataLst>
              <p:tags r:id="rId5"/>
            </p:custDataLst>
          </p:nvPr>
        </p:nvSpPr>
        <p:spPr>
          <a:xfrm flipH="1">
            <a:off x="1137811" y="1559850"/>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746" name="任意多边形 45"/>
          <p:cNvSpPr/>
          <p:nvPr>
            <p:custDataLst>
              <p:tags r:id="rId6"/>
            </p:custDataLst>
          </p:nvPr>
        </p:nvSpPr>
        <p:spPr>
          <a:xfrm>
            <a:off x="838200" y="2677300"/>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748" name="任意多边形 46"/>
          <p:cNvSpPr/>
          <p:nvPr>
            <p:custDataLst>
              <p:tags r:id="rId7"/>
            </p:custDataLst>
          </p:nvPr>
        </p:nvSpPr>
        <p:spPr>
          <a:xfrm>
            <a:off x="917974" y="2763773"/>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59" name="直接连接符 47"/>
          <p:cNvCxnSpPr>
            <a:cxnSpLocks/>
          </p:cNvCxnSpPr>
          <p:nvPr>
            <p:custDataLst>
              <p:tags r:id="rId8"/>
            </p:custDataLst>
          </p:nvPr>
        </p:nvCxnSpPr>
        <p:spPr>
          <a:xfrm>
            <a:off x="2169397" y="2978128"/>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750" name="正文"/>
          <p:cNvSpPr txBox="1"/>
          <p:nvPr>
            <p:custDataLst>
              <p:tags r:id="rId9"/>
            </p:custDataLst>
          </p:nvPr>
        </p:nvSpPr>
        <p:spPr>
          <a:xfrm>
            <a:off x="2422117" y="2749766"/>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监管措施：政府对金属矿产市场的监管措施包括安全生产监管、环保监管、市场准入监管等，以确保矿产资源的合理开发和利用。</a:t>
            </a:r>
            <a:endParaRPr altLang="en-US" dirty="0" lang="zh-CN">
              <a:solidFill>
                <a:schemeClr val="tx1">
                  <a:lumMod val="65000"/>
                  <a:lumOff val="35000"/>
                </a:schemeClr>
              </a:solidFill>
              <a:latin typeface="+中文正文" charset="0"/>
            </a:endParaRPr>
          </a:p>
        </p:txBody>
      </p:sp>
      <p:sp>
        <p:nvSpPr>
          <p:cNvPr id="1049752" name="矩形 49"/>
          <p:cNvSpPr>
            <a:spLocks noChangeAspect="1"/>
          </p:cNvSpPr>
          <p:nvPr>
            <p:custDataLst>
              <p:tags r:id="rId10"/>
            </p:custDataLst>
          </p:nvPr>
        </p:nvSpPr>
        <p:spPr>
          <a:xfrm flipH="1">
            <a:off x="1137811" y="2746113"/>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754" name="任意多边形 51"/>
          <p:cNvSpPr/>
          <p:nvPr>
            <p:custDataLst>
              <p:tags r:id="rId11"/>
            </p:custDataLst>
          </p:nvPr>
        </p:nvSpPr>
        <p:spPr>
          <a:xfrm>
            <a:off x="838200" y="3863563"/>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756" name="任意多边形 52"/>
          <p:cNvSpPr/>
          <p:nvPr>
            <p:custDataLst>
              <p:tags r:id="rId12"/>
            </p:custDataLst>
          </p:nvPr>
        </p:nvSpPr>
        <p:spPr>
          <a:xfrm>
            <a:off x="917974" y="3950036"/>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61" name="直接连接符 53"/>
          <p:cNvCxnSpPr>
            <a:cxnSpLocks/>
          </p:cNvCxnSpPr>
          <p:nvPr>
            <p:custDataLst>
              <p:tags r:id="rId13"/>
            </p:custDataLst>
          </p:nvPr>
        </p:nvCxnSpPr>
        <p:spPr>
          <a:xfrm>
            <a:off x="2169397" y="4164391"/>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758" name="正文"/>
          <p:cNvSpPr txBox="1"/>
          <p:nvPr>
            <p:custDataLst>
              <p:tags r:id="rId14"/>
            </p:custDataLst>
          </p:nvPr>
        </p:nvSpPr>
        <p:spPr>
          <a:xfrm>
            <a:off x="2422117" y="3936029"/>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合规性要求：金属矿产企业应遵守相关法律法规和监管措施，确保生产经营活动的合规性，避免因违规行为带来的法律风险和经济损失。</a:t>
            </a:r>
            <a:endParaRPr altLang="en-US" dirty="0" lang="zh-CN">
              <a:solidFill>
                <a:schemeClr val="tx1">
                  <a:lumMod val="65000"/>
                  <a:lumOff val="35000"/>
                </a:schemeClr>
              </a:solidFill>
              <a:latin typeface="+中文正文" charset="0"/>
            </a:endParaRPr>
          </a:p>
        </p:txBody>
      </p:sp>
      <p:sp>
        <p:nvSpPr>
          <p:cNvPr id="1049760" name="矩形 55"/>
          <p:cNvSpPr>
            <a:spLocks noChangeAspect="1"/>
          </p:cNvSpPr>
          <p:nvPr>
            <p:custDataLst>
              <p:tags r:id="rId15"/>
            </p:custDataLst>
          </p:nvPr>
        </p:nvSpPr>
        <p:spPr>
          <a:xfrm flipH="1">
            <a:off x="1137811" y="3932376"/>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762" name="任意多边形 57"/>
          <p:cNvSpPr/>
          <p:nvPr>
            <p:custDataLst>
              <p:tags r:id="rId16"/>
            </p:custDataLst>
          </p:nvPr>
        </p:nvSpPr>
        <p:spPr>
          <a:xfrm>
            <a:off x="838200" y="5049826"/>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764" name="任意多边形 58"/>
          <p:cNvSpPr/>
          <p:nvPr>
            <p:custDataLst>
              <p:tags r:id="rId17"/>
            </p:custDataLst>
          </p:nvPr>
        </p:nvSpPr>
        <p:spPr>
          <a:xfrm>
            <a:off x="917974" y="5136298"/>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63" name="直接连接符 59"/>
          <p:cNvCxnSpPr>
            <a:cxnSpLocks/>
          </p:cNvCxnSpPr>
          <p:nvPr>
            <p:custDataLst>
              <p:tags r:id="rId18"/>
            </p:custDataLst>
          </p:nvPr>
        </p:nvCxnSpPr>
        <p:spPr>
          <a:xfrm>
            <a:off x="2169397" y="5350654"/>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766" name="正文"/>
          <p:cNvSpPr txBox="1"/>
          <p:nvPr>
            <p:custDataLst>
              <p:tags r:id="rId19"/>
            </p:custDataLst>
          </p:nvPr>
        </p:nvSpPr>
        <p:spPr>
          <a:xfrm>
            <a:off x="2422117" y="5122292"/>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政策环境：政府对金属矿产市场的政策环境进行持续优化，为企业提供更加公平、透明、规范的市场环境，促进金属矿产行业的健康发展。</a:t>
            </a:r>
            <a:endParaRPr altLang="en-US" dirty="0" lang="zh-CN">
              <a:solidFill>
                <a:schemeClr val="tx1">
                  <a:lumMod val="65000"/>
                  <a:lumOff val="35000"/>
                </a:schemeClr>
              </a:solidFill>
              <a:latin typeface="+中文正文" charset="0"/>
            </a:endParaRPr>
          </a:p>
        </p:txBody>
      </p:sp>
      <p:sp>
        <p:nvSpPr>
          <p:cNvPr id="1049768" name="矩形 61"/>
          <p:cNvSpPr>
            <a:spLocks noChangeAspect="1"/>
          </p:cNvSpPr>
          <p:nvPr>
            <p:custDataLst>
              <p:tags r:id="rId20"/>
            </p:custDataLst>
          </p:nvPr>
        </p:nvSpPr>
        <p:spPr>
          <a:xfrm flipH="1">
            <a:off x="1137811" y="5118639"/>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02" name="标题"/>
          <p:cNvSpPr>
            <a:spLocks noGrp="1"/>
          </p:cNvSpPr>
          <p:nvPr>
            <p:ph type="title"/>
            <p:custDataLst>
              <p:tags r:id="rId1"/>
            </p:custDataLst>
          </p:nvPr>
        </p:nvSpPr>
        <p:spPr>
          <a:xfrm>
            <a:off x="990691" y="2308321"/>
            <a:ext cx="7841673" cy="1152000"/>
          </a:xfrm>
        </p:spPr>
        <p:txBody>
          <a:bodyPr>
            <a:normAutofit fontScale="90000"/>
          </a:bodyPr>
          <a:p>
            <a:r>
              <a:rPr altLang="en-US" dirty="0" lang="zh-CN"/>
              <a:t>金属矿产市场的技术创新和绿色发展</a:t>
            </a:r>
            <a:endParaRPr altLang="en-US" dirty="0" lang="zh-CN"/>
          </a:p>
        </p:txBody>
      </p:sp>
      <p:sp>
        <p:nvSpPr>
          <p:cNvPr id="1049804"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06</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38" name="标题 1"/>
          <p:cNvSpPr>
            <a:spLocks noGrp="1"/>
          </p:cNvSpPr>
          <p:nvPr>
            <p:ph type="title"/>
          </p:nvPr>
        </p:nvSpPr>
        <p:spPr/>
        <p:txBody>
          <a:bodyPr/>
          <a:p>
            <a:r>
              <a:rPr altLang="en-US" lang="zh-CN"/>
              <a:t>金属矿产市场的技术创新和智能化发展</a:t>
            </a:r>
            <a:endParaRPr altLang="en-US" lang="zh-CN"/>
          </a:p>
        </p:txBody>
      </p:sp>
      <p:sp>
        <p:nvSpPr>
          <p:cNvPr id="104984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金属矿产市场技术创新：提高采矿效率和资源利用率</a:t>
            </a:r>
            <a:endParaRPr altLang="en-US" dirty="0" sz="2000" lang="zh-CN" spc="150">
              <a:solidFill>
                <a:schemeClr val="tx1">
                  <a:lumMod val="85000"/>
                  <a:lumOff val="15000"/>
                </a:schemeClr>
              </a:solidFill>
              <a:latin typeface="+mn-ea"/>
              <a:sym typeface="+mn-ea"/>
            </a:endParaRPr>
          </a:p>
        </p:txBody>
      </p:sp>
      <p:sp>
        <p:nvSpPr>
          <p:cNvPr id="104984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智能化发展：利用大数据、人工智能等技术优化金属矿产市场分析</a:t>
            </a:r>
            <a:endParaRPr altLang="en-US" dirty="0" sz="2000" lang="zh-CN" spc="150">
              <a:solidFill>
                <a:schemeClr val="tx1">
                  <a:lumMod val="85000"/>
                  <a:lumOff val="15000"/>
                </a:schemeClr>
              </a:solidFill>
              <a:latin typeface="+mn-ea"/>
              <a:sym typeface="+mn-ea"/>
            </a:endParaRPr>
          </a:p>
        </p:txBody>
      </p:sp>
      <p:sp>
        <p:nvSpPr>
          <p:cNvPr id="104985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绿色发展：推动环保技术应用，降低金属矿产开采对环境的影响</a:t>
            </a:r>
            <a:endParaRPr altLang="en-US" dirty="0" sz="2000" lang="zh-CN" spc="150">
              <a:solidFill>
                <a:schemeClr val="tx1">
                  <a:lumMod val="85000"/>
                  <a:lumOff val="15000"/>
                </a:schemeClr>
              </a:solidFill>
              <a:latin typeface="+mn-ea"/>
              <a:sym typeface="+mn-ea"/>
            </a:endParaRPr>
          </a:p>
        </p:txBody>
      </p:sp>
      <p:sp>
        <p:nvSpPr>
          <p:cNvPr id="104985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投资机会：关注技术创新和智能化发展带来的投资机会</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96" name="标题 1"/>
          <p:cNvSpPr>
            <a:spLocks noGrp="1"/>
          </p:cNvSpPr>
          <p:nvPr>
            <p:ph type="title"/>
          </p:nvPr>
        </p:nvSpPr>
        <p:spPr/>
        <p:txBody>
          <a:bodyPr/>
          <a:p>
            <a:r>
              <a:rPr altLang="en-US" lang="zh-CN"/>
              <a:t>金属矿产市场的绿色发展和环保要求</a:t>
            </a:r>
            <a:endParaRPr altLang="en-US" lang="zh-CN"/>
          </a:p>
        </p:txBody>
      </p:sp>
      <p:sp>
        <p:nvSpPr>
          <p:cNvPr id="104989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绿色发展：推动金属矿产企业转型升级，发展循环经济和绿色矿业，实现可持续发展</a:t>
            </a:r>
            <a:endParaRPr altLang="zh-CN" dirty="0" lang="en-US">
              <a:solidFill>
                <a:schemeClr val="dk1">
                  <a:lumMod val="80000"/>
                  <a:lumOff val="20000"/>
                </a:schemeClr>
              </a:solidFill>
              <a:latin typeface="+mn-ea"/>
              <a:sym typeface="+mn-ea"/>
            </a:endParaRPr>
          </a:p>
        </p:txBody>
      </p:sp>
      <p:sp>
        <p:nvSpPr>
          <p:cNvPr id="104990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金属矿产市场技术创新：提高采矿效率和资源利用率，降低能耗和减少排放</a:t>
            </a:r>
            <a:endParaRPr altLang="en-US" dirty="0" sz="1600" lang="zh-CN">
              <a:solidFill>
                <a:schemeClr val="dk1">
                  <a:lumMod val="80000"/>
                  <a:lumOff val="20000"/>
                </a:schemeClr>
              </a:solidFill>
              <a:latin typeface="+mn-ea"/>
              <a:sym typeface="+mn-ea"/>
            </a:endParaRPr>
          </a:p>
        </p:txBody>
      </p:sp>
      <p:sp>
        <p:nvSpPr>
          <p:cNvPr id="104991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0"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环保要求：严格执行环保法规，加强企业环保监管，推广绿色采矿技术和清洁生产</a:t>
            </a:r>
            <a:endParaRPr altLang="en-US" dirty="0" lang="zh-CN">
              <a:solidFill>
                <a:schemeClr val="dk1">
                  <a:lumMod val="80000"/>
                  <a:lumOff val="20000"/>
                </a:schemeClr>
              </a:solidFill>
              <a:latin typeface="+mn-ea"/>
              <a:sym typeface="+mn-ea"/>
            </a:endParaRPr>
          </a:p>
        </p:txBody>
      </p:sp>
      <p:sp>
        <p:nvSpPr>
          <p:cNvPr id="104992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投资机会：关注环保法规和政策动向，投资绿色矿业和循环经济项目，实现投资回报和社会责任双赢</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62" name="标题 1"/>
          <p:cNvSpPr>
            <a:spLocks noGrp="1"/>
          </p:cNvSpPr>
          <p:nvPr>
            <p:ph type="title"/>
          </p:nvPr>
        </p:nvSpPr>
        <p:spPr/>
        <p:txBody>
          <a:bodyPr/>
          <a:p>
            <a:r>
              <a:rPr altLang="en-US" lang="zh-CN"/>
              <a:t>金属矿产市场的可持续发展和产业升级</a:t>
            </a:r>
            <a:endParaRPr altLang="en-US" lang="zh-CN"/>
          </a:p>
        </p:txBody>
      </p:sp>
      <p:sp>
        <p:nvSpPr>
          <p:cNvPr id="104996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技术创新：金属矿产企业不断研发新技术，提高资源利用率和生产效率，降低能耗和排放，推动产业绿色发展。</a:t>
            </a:r>
            <a:endParaRPr altLang="en-US" dirty="0" sz="1200" lang="zh-CN" spc="150">
              <a:solidFill>
                <a:schemeClr val="tx1">
                  <a:lumMod val="85000"/>
                  <a:lumOff val="15000"/>
                </a:schemeClr>
              </a:solidFill>
              <a:latin typeface="+mn-ea"/>
              <a:sym typeface="+mn-ea"/>
            </a:endParaRPr>
          </a:p>
        </p:txBody>
      </p:sp>
      <p:sp>
        <p:nvSpPr>
          <p:cNvPr id="104996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6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7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循环经济：金属矿产企业推行循环经济，实现资源循环利用和废弃物减量化、资源化，降低对环境的负面影响。</a:t>
            </a:r>
            <a:endParaRPr altLang="en-US" dirty="0" sz="1200" lang="zh-CN" spc="150">
              <a:solidFill>
                <a:schemeClr val="tx1">
                  <a:lumMod val="85000"/>
                  <a:lumOff val="15000"/>
                </a:schemeClr>
              </a:solidFill>
              <a:latin typeface="+mn-ea"/>
              <a:sym typeface="+mn-ea"/>
            </a:endParaRPr>
          </a:p>
        </p:txBody>
      </p:sp>
      <p:sp>
        <p:nvSpPr>
          <p:cNvPr id="104997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7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7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清洁能源：金属矿产企业积极利用清洁能源，如太阳能、风能等，减少对传统能源的依赖，降低碳排放。</a:t>
            </a:r>
            <a:endParaRPr altLang="en-US" dirty="0" sz="1200" lang="zh-CN" spc="150">
              <a:solidFill>
                <a:schemeClr val="tx1">
                  <a:lumMod val="85000"/>
                  <a:lumOff val="15000"/>
                </a:schemeClr>
              </a:solidFill>
              <a:latin typeface="+mn-ea"/>
              <a:sym typeface="+mn-ea"/>
            </a:endParaRPr>
          </a:p>
        </p:txBody>
      </p:sp>
      <p:sp>
        <p:nvSpPr>
          <p:cNvPr id="104997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8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8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产业升级：金属矿产企业通过技术创新和产业升级，提高产品质量和附加值，拓展应用领域，增强市场竞争力。</a:t>
            </a:r>
            <a:endParaRPr altLang="en-US" dirty="0" sz="1200" lang="zh-CN" spc="150">
              <a:solidFill>
                <a:schemeClr val="tx1">
                  <a:lumMod val="85000"/>
                  <a:lumOff val="15000"/>
                </a:schemeClr>
              </a:solidFill>
              <a:latin typeface="+mn-ea"/>
              <a:sym typeface="+mn-ea"/>
            </a:endParaRPr>
          </a:p>
        </p:txBody>
      </p:sp>
      <p:sp>
        <p:nvSpPr>
          <p:cNvPr id="104998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8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20" name="标题"/>
          <p:cNvSpPr>
            <a:spLocks noGrp="1"/>
          </p:cNvSpPr>
          <p:nvPr>
            <p:ph type="ctrTitle"/>
            <p:custDataLst>
              <p:tags r:id="rId1"/>
            </p:custDataLst>
          </p:nvPr>
        </p:nvSpPr>
        <p:spPr>
          <a:xfrm>
            <a:off x="845713" y="1288864"/>
            <a:ext cx="6892636" cy="1800000"/>
          </a:xfrm>
        </p:spPr>
        <p:txBody>
          <a:bodyPr>
            <a:normAutofit/>
          </a:bodyPr>
          <a:p>
            <a:r>
              <a:rPr altLang="zh-CN" dirty="0" lang="en-US"/>
              <a:t>THANK YOU</a:t>
            </a:r>
            <a:endParaRPr altLang="en-US" dirty="0" lang="zh-CN"/>
          </a:p>
        </p:txBody>
      </p:sp>
      <p:sp>
        <p:nvSpPr>
          <p:cNvPr id="1050022" name="联系方式"/>
          <p:cNvSpPr>
            <a:spLocks noGrp="1"/>
          </p:cNvSpPr>
          <p:nvPr>
            <p:ph type="body" sz="quarter" idx="13"/>
            <p:custDataLst>
              <p:tags r:id="rId2"/>
            </p:custDataLst>
          </p:nvPr>
        </p:nvSpPr>
        <p:spPr>
          <a:xfrm>
            <a:off x="838200" y="324000"/>
            <a:ext cx="6892636" cy="504000"/>
          </a:xfrm>
        </p:spPr>
        <p:txBody>
          <a:bodyPr>
            <a:normAutofit/>
          </a:bodyPr>
          <a:p>
            <a:r>
              <a:rPr altLang="zh-CN" dirty="0" lang="en-US"/>
              <a:t>YOUR LOGO</a:t>
            </a:r>
            <a:endParaRPr altLang="zh-CN" dirty="0" lang="zh-CN"/>
          </a:p>
        </p:txBody>
      </p:sp>
      <p:sp>
        <p:nvSpPr>
          <p:cNvPr id="1050024" name="署名"/>
          <p:cNvSpPr>
            <a:spLocks noGrp="1"/>
          </p:cNvSpPr>
          <p:nvPr>
            <p:ph type="body" sz="quarter" idx="17"/>
            <p:custDataLst>
              <p:tags r:id="rId3"/>
            </p:custDataLst>
          </p:nvPr>
        </p:nvSpPr>
        <p:spPr>
          <a:xfrm>
            <a:off x="1163207" y="3307686"/>
            <a:ext cx="5785996" cy="504000"/>
          </a:xfrm>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147"/>
  <p:tag name="KSO_WM_UNIT_TYPE" val="f"/>
  <p:tag name="KSO_WM_UNIT_INDEX" val="2"/>
  <p:tag name="KSO_WM_UNIT_SUBTYPE" val="g"/>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PRESET_TEXT" val="公司名占位符"/>
  <p:tag name="KSO_WM_UNIT_NOCLEAR" val="0"/>
  <p:tag name="KSO_WM_UNIT_VALUE" val="96"/>
  <p:tag name="KSO_WM_UNIT_TYPE" val="f"/>
  <p:tag name="KSO_WM_UNIT_INDEX" val="2"/>
  <p:tag name="KSO_WM_UNIT_SUBTYPE" val="g"/>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 name="KSO_WM_TEMPLATE_CATEGORY" val="custom"/>
  <p:tag name="KSO_WM_TEMPLATE_INDEX" val="20230997"/>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40"/>
  <p:tag name="KSO_WM_UNIT_TYPE" val="f"/>
  <p:tag name="KSO_WM_UNIT_INDEX" val="1"/>
  <p:tag name="KSO_WM_TEMPLATE_CATEGORY" val="custom"/>
  <p:tag name="KSO_WM_TEMPLATE_INDEX" val="20230997"/>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7"/>
  <p:tag name="KSO_WM_TEMPLATE_THUMBS_INDEX" val="1、9"/>
</p:tagLst>
</file>

<file path=ppt/tags/tag6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7_1*a*1"/>
  <p:tag name="KSO_WM_TEMPLATE_CATEGORY" val="custom"/>
  <p:tag name="KSO_WM_TEMPLATE_INDEX" val="20230997"/>
  <p:tag name="KSO_WM_UNIT_LAYERLEVEL" val="1"/>
  <p:tag name="KSO_WM_TAG_VERSION" val="1.0"/>
  <p:tag name="KSO_WM_BEAUTIFY_FLAG" val="#wm#"/>
  <p:tag name="KSO_WM_UNIT_PRESET_TEXT" val="单击此处添加文档"/>
</p:tagLst>
</file>

<file path=ppt/tags/tag6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7_1*b*1"/>
  <p:tag name="KSO_WM_TEMPLATE_CATEGORY" val="custom"/>
  <p:tag name="KSO_WM_TEMPLATE_INDEX" val="20230997"/>
  <p:tag name="KSO_WM_UNIT_LAYERLEVEL" val="1"/>
  <p:tag name="KSO_WM_TAG_VERSION" val="1.0"/>
  <p:tag name="KSO_WM_BEAUTIFY_FLAG" val="#wm#"/>
  <p:tag name="KSO_WM_UNIT_PRESET_TEXT" val="单击此处添加副标题"/>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1*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67.xml><?xml version="1.0" encoding="utf-8"?>
<p:tagLst xmlns:p="http://schemas.openxmlformats.org/presentationml/2006/main">
  <p:tag name="KSO_WM_UNIT_SUBTYPE" val="b"/>
  <p:tag name="KSO_WM_UNIT_NOCLEAR" val="0"/>
  <p:tag name="KSO_WM_UNIT_VALUE" val="21"/>
  <p:tag name="KSO_WM_UNIT_HIGHLIGHT" val="0"/>
  <p:tag name="KSO_WM_UNIT_COMPATIBLE" val="0"/>
  <p:tag name="KSO_WM_UNIT_DIAGRAM_ISNUMVISUAL" val="0"/>
  <p:tag name="KSO_WM_UNIT_DIAGRAM_ISREFERUNIT" val="0"/>
  <p:tag name="KSO_WM_UNIT_TYPE" val="f"/>
  <p:tag name="KSO_WM_UNIT_INDEX" val="2"/>
  <p:tag name="KSO_WM_UNIT_ID" val="custom20230997_1*f*2"/>
  <p:tag name="KSO_WM_TEMPLATE_CATEGORY" val="custom"/>
  <p:tag name="KSO_WM_TEMPLATE_INDEX" val="20230997"/>
  <p:tag name="KSO_WM_UNIT_LAYERLEVEL" val="1"/>
  <p:tag name="KSO_WM_TAG_VERSION" val="1.0"/>
  <p:tag name="KSO_WM_BEAUTIFY_FLAG" val="#wm#"/>
  <p:tag name="KSO_WM_UNIT_PRESET_TEXT" val="汇报人：WPS"/>
</p:tagLst>
</file>

<file path=ppt/tags/tag68.xml><?xml version="1.0" encoding="utf-8"?>
<p:tagLst xmlns:p="http://schemas.openxmlformats.org/presentationml/2006/main">
  <p:tag name="KSO_WM_SLIDE_ID" val="custom2023099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7"/>
  <p:tag name="KSO_WM_SLIDE_LAYOUT" val="a_b_f"/>
  <p:tag name="KSO_WM_SLIDE_LAYOUT_CNT" val="1_1_2"/>
  <p:tag name="KSO_WM_SLIDE_TYPE" val="title"/>
  <p:tag name="KSO_WM_SLIDE_SUBTYPE" val="pureTxt"/>
  <p:tag name="KSO_WM_TEMPLATE_THUMBS_INDEX" val="1、9"/>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6*a*1"/>
  <p:tag name="KSO_WM_TEMPLATE_CATEGORY" val="custom"/>
  <p:tag name="KSO_WM_TEMPLATE_INDEX" val="2023099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i*1"/>
  <p:tag name="KSO_WM_TEMPLATE_CATEGORY" val="custom"/>
  <p:tag name="KSO_WM_TEMPLATE_INDEX" val="20230997"/>
  <p:tag name="KSO_WM_UNIT_LAYERLEVEL" val="1"/>
  <p:tag name="KSO_WM_TAG_VERSION" val="1.0"/>
  <p:tag name="KSO_WM_DIAGRAM_GROUP_CODE" val="l1-1"/>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7_6*l_h_i*1_3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7_6*l_h_a*1_3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7_6*l_h_i*1_4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7_6*l_h_a*1_4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l_i*1_1"/>
  <p:tag name="KSO_WM_TEMPLATE_CATEGORY" val="custom"/>
  <p:tag name="KSO_WM_TEMPLATE_INDEX" val="20230997"/>
  <p:tag name="KSO_WM_UNIT_LAYERLEVEL" val="1_1"/>
  <p:tag name="KSO_WM_TAG_VERSION" val="1.0"/>
  <p:tag name="KSO_WM_DIAGRAM_GROUP_CODE" val="l1-1"/>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7_6*l_h_i*1_5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7_6*l_h_a*1_5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7_6*l_h_i*1_6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7_6*l_h_a*1_6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l_i*1_2"/>
  <p:tag name="KSO_WM_TEMPLATE_CATEGORY" val="custom"/>
  <p:tag name="KSO_WM_TEMPLATE_INDEX" val="20230997"/>
  <p:tag name="KSO_WM_UNIT_LAYERLEVEL" val="1_1"/>
  <p:tag name="KSO_WM_TAG_VERSION" val="1.0"/>
  <p:tag name="KSO_WM_DIAGRAM_GROUP_CODE" val="l1-1"/>
  <p:tag name="KSO_WM_UNIT_TYPE" val="l_i"/>
  <p:tag name="KSO_WM_UNIT_INDEX" val="1_2"/>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7_6*l_h_i*1_1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7_6*l_h_a*1_1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7_6*l_h_i*1_2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7_6*l_h_a*1_2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l_i*1_3"/>
  <p:tag name="KSO_WM_TEMPLATE_CATEGORY" val="custom"/>
  <p:tag name="KSO_WM_TEMPLATE_INDEX" val="20230997"/>
  <p:tag name="KSO_WM_UNIT_LAYERLEVEL" val="1_1"/>
  <p:tag name="KSO_WM_TAG_VERSION" val="1.0"/>
  <p:tag name="KSO_WM_DIAGRAM_GROUP_CODE" val="l1-1"/>
  <p:tag name="KSO_WM_UNIT_TYPE" val="l_i"/>
  <p:tag name="KSO_WM_UNIT_INDEX" val="1_3"/>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6.xml><?xml version="1.0" encoding="utf-8"?>
<p:tagLst xmlns:p="http://schemas.openxmlformats.org/presentationml/2006/main">
  <p:tag name="KSO_WM_SLIDE_ID" val="custom2023099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7"/>
  <p:tag name="KSO_WM_SLIDE_LAYOUT" val="a_l"/>
  <p:tag name="KSO_WM_SLIDE_LAYOUT_CNT" val="1_1"/>
  <p:tag name="KSO_WM_SLIDE_TYPE" val="contents"/>
  <p:tag name="KSO_WM_SLIDE_SUBTYPE" val="diag"/>
  <p:tag name="KSO_WM_DIAGRAM_GROUP_CODE" val="l1-1"/>
  <p:tag name="KSO_WM_SLIDE_DIAGTYPE" val="l"/>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9.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1*l_h_i*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1*l_h_i*1_1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1*l_h_i*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1*l_h_f*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1*l_h_i*1_2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1*l_h_f*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06.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70.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1*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1*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1*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1*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1*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1*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0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03.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2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26.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61.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2"/>
  <p:tag name="KSO_WM_TEMPLATE_CATEGORY" val="custom"/>
  <p:tag name="KSO_WM_TEMPLATE_INDEX" val="20230997"/>
  <p:tag name="KSO_WM_UNIT_LAYERLEVEL" val="1"/>
  <p:tag name="KSO_WM_TAG_VERSION" val="1.0"/>
  <p:tag name="KSO_WM_BEAUTIFY_FLAG" val="#wm#"/>
  <p:tag name="KSO_WM_UNIT_SUBTYPE" val="b"/>
  <p:tag name="KSO_WM_UNIT_NOCLEAR" val="0"/>
  <p:tag name="KSO_WM_UNIT_VALUE" val="24"/>
  <p:tag name="KSO_WM_UNIT_TYPE" val="f"/>
  <p:tag name="KSO_WM_UNIT_INDEX" val="2"/>
  <p:tag name="KSO_WM_UNIT_PRESET_TEXT" val="汇报人：WPS"/>
</p:tagLst>
</file>

<file path=ppt/tags/tag305.xml><?xml version="1.0" encoding="utf-8"?>
<p:tagLst xmlns:p="http://schemas.openxmlformats.org/presentationml/2006/main">
  <p:tag name="KSO_WM_SLIDE_ID" val="custom2023099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7"/>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123">
      <a:dk1>
        <a:srgbClr val="000000"/>
      </a:dk1>
      <a:lt1>
        <a:srgbClr val="FFFFFF"/>
      </a:lt1>
      <a:dk2>
        <a:srgbClr val="02202B"/>
      </a:dk2>
      <a:lt2>
        <a:srgbClr val="EBFFFF"/>
      </a:lt2>
      <a:accent1>
        <a:srgbClr val="34FEC3"/>
      </a:accent1>
      <a:accent2>
        <a:srgbClr val="0AE8A9"/>
      </a:accent2>
      <a:accent3>
        <a:srgbClr val="19F0DE"/>
      </a:accent3>
      <a:accent4>
        <a:srgbClr val="19CFF0"/>
      </a:accent4>
      <a:accent5>
        <a:srgbClr val="3FABF8"/>
      </a:accent5>
      <a:accent6>
        <a:srgbClr val="3493FE"/>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2024-01-05T00:49:59Z</dcterms:created>
  <dcterms:modified xsi:type="dcterms:W3CDTF">2024-01-05T00:49:59Z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bbb037655bf44aa1bc670e8583aa33a2_21</vt:lpwstr>
  </property>
</Properties>
</file>