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gif" ContentType="image/gif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378" r:id="rId2"/>
    <p:sldId id="279" r:id="rId3"/>
    <p:sldId id="280" r:id="rId4"/>
    <p:sldId id="281" r:id="rId5"/>
    <p:sldId id="284" r:id="rId6"/>
    <p:sldId id="282" r:id="rId7"/>
    <p:sldId id="283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5" r:id="rId18"/>
    <p:sldId id="296" r:id="rId19"/>
    <p:sldId id="297" r:id="rId20"/>
    <p:sldId id="298" r:id="rId21"/>
    <p:sldId id="299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5" autoAdjust="0"/>
    <p:restoredTop sz="94660"/>
  </p:normalViewPr>
  <p:slideViewPr>
    <p:cSldViewPr snapToGrid="0">
      <p:cViewPr varScale="1">
        <p:scale>
          <a:sx n="64" d="100"/>
          <a:sy n="64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tags" Target="tags/tag3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wmf" /><Relationship Id="rId2" Type="http://schemas.openxmlformats.org/officeDocument/2006/relationships/image" Target="../media/image28.wmf" /><Relationship Id="rId3" Type="http://schemas.openxmlformats.org/officeDocument/2006/relationships/image" Target="../media/image29.wmf" /><Relationship Id="rId4" Type="http://schemas.openxmlformats.org/officeDocument/2006/relationships/image" Target="../media/image30.wmf" /><Relationship Id="rId5" Type="http://schemas.openxmlformats.org/officeDocument/2006/relationships/image" Target="../media/image31.w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bl">
  <p:cSld name="标题和表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fld id="{530820CF-B880-4189-942D-D702A7CBA730}" type="datetimeFigureOut">
              <a:rPr lang="zh-CN" altLang="en-US" sz="1200" smtClean="0">
                <a:solidFill>
                  <a:schemeClr val="tx1">
                    <a:tint val="75000"/>
                  </a:schemeClr>
                </a:solidFill>
              </a:rPr>
              <a:t/>
            </a:fld>
            <a:endParaRPr lang="zh-CN" alt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Calibri" panose="020f050202020403020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Calibri" panose="020f0502020204030204" charset="0"/>
            </a:endParaRP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fld id="{530820CF-B880-4189-942D-D702A7CBA730}" type="datetimeFigureOut">
              <a:rPr lang="zh-CN" altLang="en-US" sz="1200" smtClean="0">
                <a:solidFill>
                  <a:schemeClr val="tx1">
                    <a:tint val="75000"/>
                  </a:schemeClr>
                </a:solidFill>
              </a:rPr>
              <a:t/>
            </a:fld>
            <a:endParaRPr lang="zh-CN" alt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Calibri" panose="020f050202020403020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Calibri" panose="020f0502020204030204" charset="0"/>
            </a:endParaRP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/>
  <p:timing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hyperlink" Target="&#21270;&#23398;&#29256;&#38738;&#33457;&#29943;.flv" TargetMode="External" /><Relationship Id="rId4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e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1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gif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1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6.png" /><Relationship Id="rId3" Type="http://schemas.openxmlformats.org/officeDocument/2006/relationships/image" Target="../media/image1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jpeg" /><Relationship Id="rId3" Type="http://schemas.openxmlformats.org/officeDocument/2006/relationships/image" Target="../media/image19.png" /><Relationship Id="rId4" Type="http://schemas.openxmlformats.org/officeDocument/2006/relationships/image" Target="../media/image20.png" /><Relationship Id="rId5" Type="http://schemas.openxmlformats.org/officeDocument/2006/relationships/image" Target="../media/image21.png" /><Relationship Id="rId6" Type="http://schemas.openxmlformats.org/officeDocument/2006/relationships/image" Target="../media/image22.gif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4.jpeg" /><Relationship Id="rId3" Type="http://schemas.openxmlformats.org/officeDocument/2006/relationships/image" Target="../media/image25.gif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6.gif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30.wmf" /><Relationship Id="rId11" Type="http://schemas.openxmlformats.org/officeDocument/2006/relationships/oleObject" Target="../embeddings/oleObject5.bin" TargetMode="Internal" /><Relationship Id="rId12" Type="http://schemas.openxmlformats.org/officeDocument/2006/relationships/image" Target="../media/image31.wmf" /><Relationship Id="rId13" Type="http://schemas.openxmlformats.org/officeDocument/2006/relationships/vmlDrawing" Target="../drawings/vmlDrawing1.vml" /><Relationship Id="rId2" Type="http://schemas.openxmlformats.org/officeDocument/2006/relationships/image" Target="../media/image25.gif" /><Relationship Id="rId3" Type="http://schemas.openxmlformats.org/officeDocument/2006/relationships/oleObject" Target="../embeddings/oleObject1.bin" TargetMode="Internal" /><Relationship Id="rId4" Type="http://schemas.openxmlformats.org/officeDocument/2006/relationships/image" Target="../media/image27.wmf" /><Relationship Id="rId5" Type="http://schemas.openxmlformats.org/officeDocument/2006/relationships/oleObject" Target="../embeddings/oleObject2.bin" TargetMode="Internal" /><Relationship Id="rId6" Type="http://schemas.openxmlformats.org/officeDocument/2006/relationships/image" Target="../media/image28.wmf" /><Relationship Id="rId7" Type="http://schemas.openxmlformats.org/officeDocument/2006/relationships/oleObject" Target="../embeddings/oleObject3.bin" TargetMode="Internal" /><Relationship Id="rId8" Type="http://schemas.openxmlformats.org/officeDocument/2006/relationships/image" Target="../media/image29.wmf" /><Relationship Id="rId9" Type="http://schemas.openxmlformats.org/officeDocument/2006/relationships/oleObject" Target="../embeddings/oleObject4.bin" TargetMode="In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4" name="标题 10241"/>
          <p:cNvSpPr>
            <a:spLocks noGrp="1" noRot="1"/>
          </p:cNvSpPr>
          <p:nvPr>
            <p:ph type="ctrTitle"/>
          </p:nvPr>
        </p:nvSpPr>
        <p:spPr>
          <a:xfrm>
            <a:off x="1524000" y="773113"/>
            <a:ext cx="9144000" cy="1143000"/>
          </a:xfrm>
        </p:spPr>
        <p:txBody>
          <a:bodyPr anchor="ctr" anchorCtr="0"/>
          <a:lstStyle/>
          <a:p>
            <a:r>
              <a:rPr lang="zh-CN" altLang="en-US" sz="48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第七章 第</a:t>
            </a:r>
            <a:r>
              <a:rPr lang="en-US" altLang="zh-CN" sz="48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48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节</a:t>
            </a:r>
            <a:r>
              <a:rPr lang="zh-CN" altLang="en-US" sz="4800" b="1">
                <a:solidFill>
                  <a:schemeClr val="tx1"/>
                </a:solidFill>
              </a:rPr>
              <a:t>   </a:t>
            </a:r>
            <a:r>
              <a:rPr lang="zh-CN" altLang="en-US" sz="4800" b="1">
                <a:solidFill>
                  <a:schemeClr val="tx1"/>
                </a:solidFill>
                <a:ea typeface="黑体" panose="02010609060101010101" pitchFamily="2" charset="-122"/>
              </a:rPr>
              <a:t>常见的</a:t>
            </a:r>
            <a:r>
              <a:rPr lang="zh-CN" altLang="en-US" sz="4800" b="1">
                <a:solidFill>
                  <a:srgbClr val="FF0000"/>
                </a:solidFill>
                <a:ea typeface="黑体" panose="02010609060101010101" pitchFamily="2" charset="-122"/>
              </a:rPr>
              <a:t>酸</a:t>
            </a:r>
            <a:r>
              <a:rPr lang="zh-CN" altLang="en-US" sz="4800" b="1">
                <a:solidFill>
                  <a:schemeClr val="tx1"/>
                </a:solidFill>
                <a:ea typeface="黑体" panose="02010609060101010101" pitchFamily="2" charset="-122"/>
              </a:rPr>
              <a:t>和</a:t>
            </a:r>
            <a:r>
              <a:rPr lang="zh-CN" altLang="en-US" sz="4800" b="1">
                <a:solidFill>
                  <a:srgbClr val="FF0000"/>
                </a:solidFill>
                <a:ea typeface="黑体" panose="02010609060101010101" pitchFamily="2" charset="-122"/>
              </a:rPr>
              <a:t>碱</a:t>
            </a:r>
            <a:endParaRPr lang="zh-CN" altLang="en-US" sz="4800" b="1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pic>
        <p:nvPicPr>
          <p:cNvPr id="28675" name="图片 10242">
            <a:hlinkClick r:id="rId3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476" y="3579814"/>
            <a:ext cx="2259013" cy="28019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6" name="Rectangle 9"/>
          <p:cNvSpPr/>
          <p:nvPr/>
        </p:nvSpPr>
        <p:spPr>
          <a:xfrm>
            <a:off x="4370389" y="2109788"/>
            <a:ext cx="3451225" cy="584200"/>
          </a:xfrm>
          <a:prstGeom prst="rect">
            <a:avLst/>
          </a:prstGeom>
          <a:noFill/>
          <a:ln w="19050">
            <a:noFill/>
          </a:ln>
        </p:spPr>
        <p:txBody>
          <a:bodyPr wrap="non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第</a:t>
            </a:r>
            <a:r>
              <a:rPr lang="en-US" altLang="zh-CN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2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课时 常见的酸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sp>
        <p:nvSpPr>
          <p:cNvPr id="333831" name="Rectangle 7"/>
          <p:cNvSpPr/>
          <p:nvPr/>
        </p:nvSpPr>
        <p:spPr>
          <a:xfrm>
            <a:off x="1671638" y="3473450"/>
            <a:ext cx="7031038" cy="21590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2667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tabLst>
                <a:tab pos="514350"/>
              </a:tabLst>
            </a:pPr>
            <a:r>
              <a:rPr lang="en-US" altLang="zh-CN" sz="2800" b="1" noProof="1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【</a:t>
            </a:r>
            <a:r>
              <a:rPr lang="zh-CN" altLang="en-US" sz="2800" b="1" noProof="1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学习目标</a:t>
            </a:r>
            <a:r>
              <a:rPr lang="en-US" altLang="zh-CN" sz="2800" b="1" noProof="1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】</a:t>
            </a:r>
            <a:endParaRPr lang="en-US" altLang="zh-CN" sz="2800" b="1" noProof="1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  <a:p>
            <a:pPr marL="514350" indent="-51435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514350"/>
              </a:tabLst>
            </a:pPr>
            <a:r>
              <a:rPr lang="zh-CN" altLang="en-US" sz="2800" b="1" noProof="1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初步学会用实验探究方法认识盐酸、稀硫酸等常见酸的化学性质。</a:t>
            </a:r>
            <a:endParaRPr lang="zh-CN" altLang="en-US" sz="2800" b="1" noProof="1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  <a:p>
            <a:pPr marL="514350" indent="-51435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514350"/>
              </a:tabLst>
            </a:pPr>
            <a:r>
              <a:rPr lang="zh-CN" altLang="en-US" sz="2800" b="1" noProof="1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会判断什么样的物质属于盐类。</a:t>
            </a:r>
            <a:endParaRPr lang="zh-CN" altLang="en-US" sz="2800" b="1" noProof="1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ur="50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3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3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3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3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ur="50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38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38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38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38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ur="50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38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38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38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38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7" name="Text Box 3"/>
          <p:cNvSpPr txBox="1"/>
          <p:nvPr/>
        </p:nvSpPr>
        <p:spPr>
          <a:xfrm>
            <a:off x="1809751" y="1214439"/>
            <a:ext cx="6056313" cy="4010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    通过前面的学习我们已经知道，酸可以跟许多物质发生反应，这些反应在生产、生活和科学研究中应用广泛。如某些工厂常用</a:t>
            </a:r>
            <a:r>
              <a:rPr lang="zh-CN" altLang="en-US" sz="2800" u="sng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稀硫酸清洗金属器件</a:t>
            </a:r>
            <a:r>
              <a:rPr lang="zh-CN" altLang="en-US" sz="28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，就是利用酸与金属氧化物的反应。你还知道酸与哪些物质能发生反应吗？请将你所知道的与同学们交流、讨论。</a:t>
            </a:r>
            <a:endParaRPr lang="zh-CN" altLang="en-US" sz="2800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Arial"/>
            </a:endParaRPr>
          </a:p>
        </p:txBody>
      </p:sp>
      <p:pic>
        <p:nvPicPr>
          <p:cNvPr id="29698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l="28075" t="15582" r="18066" b="30319"/>
          <a:stretch>
            <a:fillRect/>
          </a:stretch>
        </p:blipFill>
        <p:spPr>
          <a:xfrm>
            <a:off x="8310563" y="1660526"/>
            <a:ext cx="2093912" cy="2881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699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2743200" cy="996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57" name="Text Box 2"/>
          <p:cNvSpPr txBox="1"/>
          <p:nvPr/>
        </p:nvSpPr>
        <p:spPr>
          <a:xfrm>
            <a:off x="4678364" y="176214"/>
            <a:ext cx="4708525" cy="644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（二）酸的化学性质</a:t>
            </a:r>
            <a:endParaRPr lang="en-US" altLang="zh-CN" sz="36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1" name="Text Box 2"/>
          <p:cNvSpPr txBox="1"/>
          <p:nvPr/>
        </p:nvSpPr>
        <p:spPr>
          <a:xfrm>
            <a:off x="1736725" y="20638"/>
            <a:ext cx="184150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  <p:sp>
        <p:nvSpPr>
          <p:cNvPr id="230434" name="Rectangle 34"/>
          <p:cNvSpPr>
            <a:spLocks noChangeArrowheads="1"/>
          </p:cNvSpPr>
          <p:nvPr/>
        </p:nvSpPr>
        <p:spPr bwMode="auto">
          <a:xfrm>
            <a:off x="1920876" y="758825"/>
            <a:ext cx="3984625" cy="616066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2800" b="1">
                <a:solidFill>
                  <a:srgbClr val="0000FF"/>
                </a:solidFill>
                <a:latin typeface="方正粗黑宋简体" charset="-122"/>
                <a:ea typeface="方正粗黑宋简体" charset="-122"/>
                <a:cs typeface="方正粗黑宋简体" charset="-122"/>
              </a:rPr>
              <a:t>1.</a:t>
            </a:r>
            <a:r>
              <a:rPr kumimoji="1" lang="zh-CN" altLang="en-US" sz="2800" b="1">
                <a:solidFill>
                  <a:srgbClr val="0000FF"/>
                </a:solidFill>
                <a:latin typeface="方正粗黑宋简体" charset="-122"/>
                <a:ea typeface="方正粗黑宋简体" charset="-122"/>
                <a:cs typeface="方正粗黑宋简体" charset="-122"/>
              </a:rPr>
              <a:t>与酸碱指示剂的反应</a:t>
            </a:r>
            <a:endParaRPr kumimoji="1" lang="en-US" altLang="zh-CN" sz="2800" b="1">
              <a:solidFill>
                <a:srgbClr val="0000FF"/>
              </a:solidFill>
              <a:latin typeface="方正粗黑宋简体" charset="-122"/>
              <a:ea typeface="方正粗黑宋简体" charset="-122"/>
              <a:cs typeface="方正粗黑宋简体" charset="-122"/>
            </a:endParaRPr>
          </a:p>
        </p:txBody>
      </p:sp>
      <p:sp>
        <p:nvSpPr>
          <p:cNvPr id="230439" name="Rectangle 39"/>
          <p:cNvSpPr>
            <a:spLocks noChangeArrowheads="1"/>
          </p:cNvSpPr>
          <p:nvPr/>
        </p:nvSpPr>
        <p:spPr bwMode="auto">
          <a:xfrm>
            <a:off x="8667750" y="0"/>
            <a:ext cx="2000250" cy="584200"/>
          </a:xfrm>
          <a:prstGeom prst="rect">
            <a:avLst/>
          </a:prstGeom>
          <a:gradFill rotWithShape="1">
            <a:gsLst>
              <a:gs pos="0">
                <a:srgbClr val="AED8DC">
                  <a:alpha val="50000"/>
                </a:srgbClr>
              </a:gs>
              <a:gs pos="50000">
                <a:srgbClr val="AED8DC">
                  <a:gamma/>
                  <a:tint val="31765"/>
                  <a:invGamma/>
                </a:srgbClr>
              </a:gs>
              <a:gs pos="100000">
                <a:srgbClr val="AED8DC">
                  <a:alpha val="50000"/>
                </a:srgbClr>
              </a:gs>
            </a:gsLst>
            <a:lin ang="5400000" scaled="1"/>
          </a:gradFill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3200" b="1">
                <a:solidFill>
                  <a:srgbClr val="CC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知识回顾</a:t>
            </a:r>
            <a:endParaRPr kumimoji="1" lang="zh-CN" altLang="en-US" sz="3200" b="1">
              <a:solidFill>
                <a:srgbClr val="CC00FF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  <p:sp>
        <p:nvSpPr>
          <p:cNvPr id="2" name="Text Box 2"/>
          <p:cNvSpPr txBox="1"/>
          <p:nvPr/>
        </p:nvSpPr>
        <p:spPr>
          <a:xfrm>
            <a:off x="1736726" y="112714"/>
            <a:ext cx="4708525" cy="6461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（二）酸的化学性质</a:t>
            </a:r>
            <a:endParaRPr lang="en-US" altLang="zh-CN" sz="36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pic>
        <p:nvPicPr>
          <p:cNvPr id="15364" name="图片 153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5263" y="1366839"/>
            <a:ext cx="2736850" cy="220662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5368" name="表格 15367"/>
          <p:cNvGraphicFramePr>
            <a:graphicFrameLocks noGrp="1"/>
          </p:cNvGraphicFramePr>
          <p:nvPr/>
        </p:nvGraphicFramePr>
        <p:xfrm>
          <a:off x="1736725" y="1514475"/>
          <a:ext cx="5905500" cy="2300288"/>
        </p:xfrm>
        <a:graphic>
          <a:graphicData uri="http://schemas.openxmlformats.org/drawingml/2006/table">
            <a:tbl>
              <a:tblPr/>
              <a:tblGrid>
                <a:gridCol w="1441450"/>
                <a:gridCol w="2232025"/>
                <a:gridCol w="2232025"/>
              </a:tblGrid>
              <a:tr h="749300">
                <a:tc>
                  <a:txBody>
                    <a:bodyPr vert="horz" wrap="square"/>
                    <a:lstStyle/>
                    <a:p>
                      <a:pPr marL="0" lvl="0" indent="0">
                        <a:buNone/>
                      </a:pPr>
                      <a:endParaRPr lang="zh-CN" altLang="en-US" sz="3200">
                        <a:solidFill>
                          <a:srgbClr val="000000"/>
                        </a:solidFill>
                      </a:endParaRPr>
                    </a:p>
                  </a:txBody>
                  <a:tcPr marL="90170" marR="90170" marT="46990" marB="46990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>
                        <a:buNone/>
                      </a:pPr>
                      <a:r>
                        <a:rPr lang="zh-CN" altLang="en-US" sz="2600" b="1">
                          <a:solidFill>
                            <a:srgbClr val="000000"/>
                          </a:solidFill>
                          <a:ea typeface="方正姚体" panose="02010601030101010101" pitchFamily="2" charset="-122"/>
                        </a:rPr>
                        <a:t>紫色石蕊试液</a:t>
                      </a:r>
                      <a:endParaRPr lang="zh-CN" altLang="en-US" sz="2600" b="1">
                        <a:solidFill>
                          <a:srgbClr val="000000"/>
                        </a:solidFill>
                        <a:ea typeface="方正姚体" panose="02010601030101010101" pitchFamily="2" charset="-122"/>
                      </a:endParaRPr>
                    </a:p>
                  </a:txBody>
                  <a:tcPr marL="90170" marR="90170" marT="46990" marB="4699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>
                        <a:buNone/>
                      </a:pPr>
                      <a:r>
                        <a:rPr lang="zh-CN" altLang="en-US" sz="2600" b="1">
                          <a:solidFill>
                            <a:srgbClr val="000000"/>
                          </a:solidFill>
                          <a:ea typeface="方正姚体" panose="02010601030101010101" pitchFamily="2" charset="-122"/>
                        </a:rPr>
                        <a:t>无色酚酞试液</a:t>
                      </a:r>
                      <a:endParaRPr lang="zh-CN" altLang="en-US" sz="2600" b="1">
                        <a:solidFill>
                          <a:srgbClr val="000000"/>
                        </a:solidFill>
                        <a:ea typeface="方正姚体" panose="02010601030101010101" pitchFamily="2" charset="-122"/>
                      </a:endParaRPr>
                    </a:p>
                  </a:txBody>
                  <a:tcPr marL="90170" marR="90170" marT="46990" marB="4699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6763">
                <a:tc>
                  <a:txBody>
                    <a:bodyPr vert="horz" wrap="square"/>
                    <a:lstStyle/>
                    <a:p>
                      <a:pPr marL="0" lvl="0" indent="0">
                        <a:buNone/>
                      </a:pPr>
                      <a:r>
                        <a:rPr lang="zh-CN" altLang="en-US" sz="3200" b="1">
                          <a:solidFill>
                            <a:srgbClr val="000000"/>
                          </a:solidFill>
                          <a:ea typeface="方正姚体" panose="02010601030101010101" pitchFamily="2" charset="-122"/>
                        </a:rPr>
                        <a:t>稀盐酸</a:t>
                      </a:r>
                      <a:endParaRPr lang="zh-CN" altLang="en-US" sz="3200" b="1">
                        <a:solidFill>
                          <a:srgbClr val="000000"/>
                        </a:solidFill>
                        <a:ea typeface="方正姚体" panose="02010601030101010101" pitchFamily="2" charset="-122"/>
                      </a:endParaRPr>
                    </a:p>
                  </a:txBody>
                  <a:tcPr marL="90170" marR="90170" marT="46990" marB="46990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>
                        <a:buNone/>
                      </a:pPr>
                      <a:endParaRPr lang="zh-CN" altLang="en-US" sz="3200">
                        <a:solidFill>
                          <a:srgbClr val="000000"/>
                        </a:solidFill>
                      </a:endParaRPr>
                    </a:p>
                  </a:txBody>
                  <a:tcPr marL="90170" marR="90170" marT="46990" marB="4699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>
                        <a:buNone/>
                      </a:pPr>
                      <a:endParaRPr lang="zh-CN" altLang="en-US" sz="3200">
                        <a:solidFill>
                          <a:srgbClr val="000000"/>
                        </a:solidFill>
                      </a:endParaRPr>
                    </a:p>
                  </a:txBody>
                  <a:tcPr marL="90170" marR="90170" marT="46990" marB="4699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4225">
                <a:tc>
                  <a:txBody>
                    <a:bodyPr vert="horz" wrap="square"/>
                    <a:lstStyle/>
                    <a:p>
                      <a:pPr marL="0" lvl="0" indent="0">
                        <a:buNone/>
                      </a:pPr>
                      <a:r>
                        <a:rPr lang="zh-CN" altLang="en-US" sz="3200" b="1">
                          <a:solidFill>
                            <a:srgbClr val="000000"/>
                          </a:solidFill>
                          <a:ea typeface="方正姚体" panose="02010601030101010101" pitchFamily="2" charset="-122"/>
                        </a:rPr>
                        <a:t>稀硫酸</a:t>
                      </a:r>
                      <a:endParaRPr lang="zh-CN" altLang="en-US" sz="3200" b="1">
                        <a:solidFill>
                          <a:srgbClr val="000000"/>
                        </a:solidFill>
                        <a:ea typeface="方正姚体" panose="02010601030101010101" pitchFamily="2" charset="-122"/>
                      </a:endParaRPr>
                    </a:p>
                  </a:txBody>
                  <a:tcPr marL="90170" marR="90170" marT="46990" marB="46990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>
                        <a:buNone/>
                      </a:pPr>
                      <a:endParaRPr lang="zh-CN" altLang="en-US" sz="3200">
                        <a:solidFill>
                          <a:srgbClr val="000000"/>
                        </a:solidFill>
                      </a:endParaRPr>
                    </a:p>
                  </a:txBody>
                  <a:tcPr marL="90170" marR="90170" marT="46990" marB="4699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>
                        <a:buNone/>
                      </a:pPr>
                      <a:endParaRPr lang="zh-CN" altLang="en-US" sz="3200">
                        <a:solidFill>
                          <a:srgbClr val="000000"/>
                        </a:solidFill>
                      </a:endParaRPr>
                    </a:p>
                  </a:txBody>
                  <a:tcPr marL="90170" marR="90170" marT="46990" marB="4699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386" name="文本框 15385"/>
          <p:cNvSpPr txBox="1"/>
          <p:nvPr/>
        </p:nvSpPr>
        <p:spPr>
          <a:xfrm>
            <a:off x="3825876" y="2405064"/>
            <a:ext cx="936625" cy="5222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变红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15387" name="文本框 15386"/>
          <p:cNvSpPr txBox="1"/>
          <p:nvPr/>
        </p:nvSpPr>
        <p:spPr>
          <a:xfrm>
            <a:off x="3825876" y="3195638"/>
            <a:ext cx="936625" cy="52322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变红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15388" name="文本框 15387"/>
          <p:cNvSpPr txBox="1"/>
          <p:nvPr/>
        </p:nvSpPr>
        <p:spPr>
          <a:xfrm>
            <a:off x="5481638" y="2405063"/>
            <a:ext cx="2089150" cy="52322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不变色</a:t>
            </a:r>
            <a:r>
              <a:rPr lang="en-US" altLang="zh-CN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(</a:t>
            </a:r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无色</a:t>
            </a:r>
            <a:r>
              <a:rPr lang="en-US" altLang="zh-CN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)</a:t>
            </a:r>
            <a:endParaRPr lang="en-US" altLang="zh-CN" sz="2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15389" name="文本框 15388"/>
          <p:cNvSpPr txBox="1"/>
          <p:nvPr/>
        </p:nvSpPr>
        <p:spPr>
          <a:xfrm>
            <a:off x="5481638" y="3189288"/>
            <a:ext cx="2089150" cy="52322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不变色</a:t>
            </a:r>
            <a:r>
              <a:rPr lang="en-US" altLang="zh-CN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(</a:t>
            </a:r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无色</a:t>
            </a:r>
            <a:r>
              <a:rPr lang="en-US" altLang="zh-CN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)</a:t>
            </a:r>
            <a:endParaRPr lang="en-US" altLang="zh-CN" sz="2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15390" name="文本框 15389"/>
          <p:cNvSpPr txBox="1"/>
          <p:nvPr/>
        </p:nvSpPr>
        <p:spPr>
          <a:xfrm>
            <a:off x="1819275" y="4067175"/>
            <a:ext cx="8555038" cy="1512888"/>
          </a:xfrm>
          <a:prstGeom prst="rect">
            <a:avLst/>
          </a:prstGeom>
          <a:solidFill>
            <a:schemeClr val="accent3">
              <a:lumMod val="85000"/>
            </a:schemeClr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zh-CN" altLang="en-US" sz="2800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结论： </a:t>
            </a:r>
            <a:endParaRPr lang="zh-CN" altLang="en-US" sz="2800" noProof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zh-CN" altLang="en-US" sz="2800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     </a:t>
            </a:r>
            <a:r>
              <a:rPr lang="zh-CN" altLang="en-US" sz="2800" b="1" noProof="1">
                <a:solidFill>
                  <a:srgbClr val="1D41D5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 酸能使紫色石蕊试液</a:t>
            </a:r>
            <a:r>
              <a:rPr lang="zh-CN" altLang="en-US" sz="2800" b="1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变红</a:t>
            </a:r>
            <a:r>
              <a:rPr lang="zh-CN" altLang="en-US" sz="2800" b="1" noProof="1">
                <a:solidFill>
                  <a:srgbClr val="1D41D5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，不能使无色酚酞试液变色（</a:t>
            </a:r>
            <a:r>
              <a:rPr lang="zh-CN" altLang="en-US" sz="2800" b="1" noProof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仍为无色</a:t>
            </a:r>
            <a:r>
              <a:rPr lang="zh-CN" altLang="en-US" sz="2800" b="1" noProof="1">
                <a:solidFill>
                  <a:srgbClr val="1D41D5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）</a:t>
            </a:r>
            <a:endParaRPr lang="zh-CN" altLang="en-US" sz="2800" b="1" noProof="1">
              <a:solidFill>
                <a:srgbClr val="1D41D5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6" grpId="0"/>
      <p:bldP spid="15387" grpId="0"/>
      <p:bldP spid="15388" grpId="0"/>
      <p:bldP spid="15389" grpId="0"/>
      <p:bldP spid="1539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8226" name="Text Box 2"/>
          <p:cNvSpPr txBox="1"/>
          <p:nvPr/>
        </p:nvSpPr>
        <p:spPr>
          <a:xfrm>
            <a:off x="3072130" y="548640"/>
            <a:ext cx="7524750" cy="952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     向盛镁、锌、铁、铜四种金属的试管中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 分别滴加稀盐酸和稀硫酸，并记录实验现象。   </a:t>
            </a:r>
            <a:endParaRPr lang="en-US" altLang="zh-CN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  <p:graphicFrame>
        <p:nvGraphicFramePr>
          <p:cNvPr id="30763" name="表格 30762"/>
          <p:cNvGraphicFramePr>
            <a:graphicFrameLocks noGrp="1"/>
          </p:cNvGraphicFramePr>
          <p:nvPr/>
        </p:nvGraphicFramePr>
        <p:xfrm>
          <a:off x="1774826" y="1628775"/>
          <a:ext cx="8666163" cy="4308158"/>
        </p:xfrm>
        <a:graphic>
          <a:graphicData uri="http://schemas.openxmlformats.org/drawingml/2006/table">
            <a:tbl>
              <a:tblPr/>
              <a:tblGrid>
                <a:gridCol w="704850"/>
                <a:gridCol w="4337050"/>
                <a:gridCol w="3624263"/>
              </a:tblGrid>
              <a:tr h="819150"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>
                        <a:buFontTx/>
                        <a:buNone/>
                      </a:pPr>
                      <a:endParaRPr lang="zh-CN" altLang="en-US" sz="3200">
                        <a:latin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与稀盐酸、稀硫酸反应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结论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0925"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镁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000" marR="90000" marT="46800" marB="46800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>
                        <a:buFontTx/>
                        <a:buNone/>
                      </a:pPr>
                      <a:endParaRPr lang="zh-CN" altLang="en-US" sz="3200">
                        <a:latin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>
                        <a:buFontTx/>
                        <a:buNone/>
                      </a:pPr>
                      <a:endParaRPr lang="zh-CN" altLang="en-US" sz="3200">
                        <a:latin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4113"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锌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000" marR="90000" marT="46800" marB="46800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>
                        <a:buFontTx/>
                        <a:buNone/>
                      </a:pPr>
                      <a:endParaRPr lang="zh-CN" altLang="en-US" sz="3200">
                        <a:latin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</a:tr>
              <a:tr h="671830"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铁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000" marR="90000" marT="46800" marB="46800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>
                        <a:buFontTx/>
                        <a:buNone/>
                      </a:pPr>
                      <a:endParaRPr lang="zh-CN" altLang="en-US" sz="3200">
                        <a:latin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</a:tr>
              <a:tr h="612140"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铜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000" marR="90000" marT="46800" marB="46800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>
                        <a:buFontTx/>
                        <a:buNone/>
                      </a:pPr>
                      <a:endParaRPr lang="zh-CN" altLang="en-US" sz="3200">
                        <a:latin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8253" name="Text Box 29"/>
          <p:cNvSpPr txBox="1"/>
          <p:nvPr/>
        </p:nvSpPr>
        <p:spPr>
          <a:xfrm>
            <a:off x="2424114" y="2420938"/>
            <a:ext cx="4364037" cy="83026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反应很剧烈</a:t>
            </a:r>
            <a:r>
              <a:rPr lang="en-US" altLang="zh-CN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,</a:t>
            </a:r>
            <a:r>
              <a:rPr lang="zh-CN" altLang="en-US" sz="240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有</a:t>
            </a:r>
            <a:r>
              <a:rPr lang="zh-CN" altLang="en-US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大量</a:t>
            </a:r>
            <a:r>
              <a:rPr lang="zh-CN" altLang="en-US" sz="240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气泡产生</a:t>
            </a:r>
            <a:r>
              <a:rPr lang="zh-CN" altLang="en-US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，放出大量热</a:t>
            </a:r>
            <a:endParaRPr lang="zh-CN" altLang="en-US" sz="2400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Arial"/>
            </a:endParaRPr>
          </a:p>
        </p:txBody>
      </p:sp>
      <p:sp>
        <p:nvSpPr>
          <p:cNvPr id="308255" name="Text Box 31"/>
          <p:cNvSpPr txBox="1"/>
          <p:nvPr/>
        </p:nvSpPr>
        <p:spPr>
          <a:xfrm>
            <a:off x="2371725" y="3663951"/>
            <a:ext cx="44704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反应较剧烈，</a:t>
            </a:r>
            <a:r>
              <a:rPr lang="zh-CN" altLang="en-US" sz="240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有气泡产生</a:t>
            </a:r>
            <a:r>
              <a:rPr lang="zh-CN" altLang="en-US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，放热</a:t>
            </a:r>
            <a:endParaRPr lang="zh-CN" altLang="en-US" sz="2400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Arial"/>
            </a:endParaRPr>
          </a:p>
        </p:txBody>
      </p:sp>
      <p:sp>
        <p:nvSpPr>
          <p:cNvPr id="308259" name="Text Box 35"/>
          <p:cNvSpPr txBox="1"/>
          <p:nvPr/>
        </p:nvSpPr>
        <p:spPr>
          <a:xfrm>
            <a:off x="2566988" y="5386389"/>
            <a:ext cx="128905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不反应</a:t>
            </a:r>
            <a:endParaRPr lang="zh-CN" altLang="en-US" sz="240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cs typeface="Arial"/>
            </a:endParaRPr>
          </a:p>
        </p:txBody>
      </p:sp>
      <p:sp>
        <p:nvSpPr>
          <p:cNvPr id="308262" name="Rectangle 38"/>
          <p:cNvSpPr/>
          <p:nvPr/>
        </p:nvSpPr>
        <p:spPr>
          <a:xfrm>
            <a:off x="6816725" y="3860800"/>
            <a:ext cx="3240088" cy="92868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反应速率：</a:t>
            </a:r>
            <a:endParaRPr lang="en-US" altLang="zh-CN" sz="32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A50021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  </a:t>
            </a:r>
            <a:r>
              <a:rPr lang="zh-CN" altLang="en-US" sz="32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镁＞锌＞铁</a:t>
            </a:r>
            <a:endParaRPr lang="zh-CN" altLang="en-US" sz="3200" b="1">
              <a:solidFill>
                <a:srgbClr val="C00000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pic>
        <p:nvPicPr>
          <p:cNvPr id="31773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1"/>
            <a:ext cx="1939925" cy="7858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284" name="Text Box 60"/>
          <p:cNvSpPr txBox="1"/>
          <p:nvPr/>
        </p:nvSpPr>
        <p:spPr>
          <a:xfrm>
            <a:off x="2566989" y="4721226"/>
            <a:ext cx="32480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有气泡产生</a:t>
            </a:r>
            <a:r>
              <a:rPr lang="zh-CN" altLang="en-US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，放少量热</a:t>
            </a:r>
            <a:endParaRPr lang="zh-CN" altLang="en-US" sz="2400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Arial"/>
            </a:endParaRPr>
          </a:p>
        </p:txBody>
      </p:sp>
      <p:sp>
        <p:nvSpPr>
          <p:cNvPr id="308286" name="Rectangle 62"/>
          <p:cNvSpPr/>
          <p:nvPr/>
        </p:nvSpPr>
        <p:spPr>
          <a:xfrm>
            <a:off x="6823075" y="4789489"/>
            <a:ext cx="3449638" cy="10001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活泼性：</a:t>
            </a:r>
            <a:endParaRPr lang="en-US" altLang="zh-CN" sz="32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A50021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 </a:t>
            </a:r>
            <a:r>
              <a:rPr lang="zh-CN" altLang="en-US" sz="32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镁＞锌＞铁＞铜</a:t>
            </a:r>
            <a:endParaRPr lang="zh-CN" altLang="en-US" sz="3200" b="1">
              <a:solidFill>
                <a:srgbClr val="C00000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88163" y="2492376"/>
            <a:ext cx="3429000" cy="1069975"/>
          </a:xfrm>
          <a:prstGeom prst="rect">
            <a:avLst/>
          </a:prstGeom>
          <a:noFill/>
          <a:ln w="3175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00"/>
                </a:solidFill>
                <a:latin typeface="Calibri" panose="020f0502020204030204" charset="0"/>
                <a:ea typeface="黑体" panose="02010609060101010101" pitchFamily="2" charset="-122"/>
                <a:cs typeface="Arial"/>
              </a:rPr>
              <a:t>酸能与活泼金属反应放出氢气</a:t>
            </a:r>
            <a:endParaRPr lang="zh-CN" altLang="en-US" sz="3200" b="1">
              <a:solidFill>
                <a:srgbClr val="000000"/>
              </a:solidFill>
              <a:latin typeface="Calibri" panose="020f0502020204030204" charset="0"/>
              <a:ea typeface="黑体" panose="02010609060101010101" pitchFamily="2" charset="-122"/>
              <a:cs typeface="Arial"/>
            </a:endParaRPr>
          </a:p>
        </p:txBody>
      </p:sp>
      <p:sp>
        <p:nvSpPr>
          <p:cNvPr id="231471" name="Line 47"/>
          <p:cNvSpPr>
            <a:spLocks noChangeShapeType="1"/>
          </p:cNvSpPr>
          <p:nvPr/>
        </p:nvSpPr>
        <p:spPr bwMode="auto">
          <a:xfrm flipH="1" flipV="1">
            <a:off x="10055225" y="3787775"/>
            <a:ext cx="0" cy="4508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tailEnd type="triangle" w="med" len="med"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33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26" grpId="0"/>
      <p:bldP spid="308253" grpId="0"/>
      <p:bldP spid="308255" grpId="0"/>
      <p:bldP spid="308259" grpId="0"/>
      <p:bldP spid="308262" grpId="0" uiExpand="1" build="allAtOnce"/>
      <p:bldP spid="308284" grpId="0"/>
      <p:bldP spid="308286" grpId="0" uiExpand="1" build="allAtOnce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8318" name="Text Box 94"/>
          <p:cNvSpPr txBox="1"/>
          <p:nvPr/>
        </p:nvSpPr>
        <p:spPr>
          <a:xfrm>
            <a:off x="2998788" y="3541713"/>
            <a:ext cx="5135562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Zn +</a:t>
            </a:r>
            <a:r>
              <a:rPr lang="zh-CN" altLang="en-US" sz="32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err="1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HCl = ZnCl</a:t>
            </a:r>
            <a:r>
              <a:rPr lang="en-US" altLang="zh-CN" sz="3200" baseline="-250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 H</a:t>
            </a:r>
            <a:r>
              <a:rPr lang="en-US" altLang="zh-CN" sz="3200" baseline="-250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↑</a:t>
            </a:r>
            <a:endParaRPr lang="en-US" altLang="zh-CN" sz="3200">
              <a:solidFill>
                <a:srgbClr val="D60093"/>
              </a:solidFill>
              <a:latin typeface="Times New Roman" panose="02020603050405020304" pitchFamily="18" charset="0"/>
              <a:ea typeface="楷体_GB2312"/>
              <a:cs typeface="Arial"/>
            </a:endParaRPr>
          </a:p>
        </p:txBody>
      </p:sp>
      <p:sp>
        <p:nvSpPr>
          <p:cNvPr id="308319" name="Text Box 95"/>
          <p:cNvSpPr txBox="1"/>
          <p:nvPr/>
        </p:nvSpPr>
        <p:spPr>
          <a:xfrm>
            <a:off x="2998789" y="4113213"/>
            <a:ext cx="6143625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Zn + H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SO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4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(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稀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) = ZnSO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4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 H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↑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楷体_GB2312"/>
              <a:cs typeface="Arial"/>
            </a:endParaRPr>
          </a:p>
        </p:txBody>
      </p:sp>
      <p:sp>
        <p:nvSpPr>
          <p:cNvPr id="308320" name="Text Box 96"/>
          <p:cNvSpPr txBox="1"/>
          <p:nvPr/>
        </p:nvSpPr>
        <p:spPr>
          <a:xfrm>
            <a:off x="2998789" y="939800"/>
            <a:ext cx="5876925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Mg +</a:t>
            </a:r>
            <a:r>
              <a:rPr lang="zh-CN" altLang="en-US" sz="32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err="1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HCl = MgCl</a:t>
            </a:r>
            <a:r>
              <a:rPr lang="en-US" altLang="zh-CN" sz="3200" baseline="-250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 H</a:t>
            </a:r>
            <a:r>
              <a:rPr lang="en-US" altLang="zh-CN" sz="3200" baseline="-250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↑</a:t>
            </a:r>
            <a:endParaRPr lang="en-US" altLang="zh-CN" sz="3200">
              <a:solidFill>
                <a:srgbClr val="D60093"/>
              </a:solidFill>
              <a:latin typeface="Times New Roman" panose="02020603050405020304" pitchFamily="18" charset="0"/>
              <a:ea typeface="楷体_GB2312"/>
              <a:cs typeface="Arial"/>
            </a:endParaRPr>
          </a:p>
        </p:txBody>
      </p:sp>
      <p:sp>
        <p:nvSpPr>
          <p:cNvPr id="308321" name="Text Box 97"/>
          <p:cNvSpPr txBox="1"/>
          <p:nvPr/>
        </p:nvSpPr>
        <p:spPr>
          <a:xfrm>
            <a:off x="2998788" y="1511300"/>
            <a:ext cx="600075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Mg + H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SO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4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(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稀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) = MgSO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4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 H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↑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楷体_GB2312"/>
              <a:cs typeface="Arial"/>
            </a:endParaRPr>
          </a:p>
        </p:txBody>
      </p:sp>
      <p:sp>
        <p:nvSpPr>
          <p:cNvPr id="34821" name="Text Box 98"/>
          <p:cNvSpPr txBox="1"/>
          <p:nvPr/>
        </p:nvSpPr>
        <p:spPr>
          <a:xfrm>
            <a:off x="2852739" y="4938713"/>
            <a:ext cx="5426075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Fe +</a:t>
            </a:r>
            <a:r>
              <a:rPr lang="zh-CN" altLang="en-US" sz="32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err="1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HCl= FeCl</a:t>
            </a:r>
            <a:r>
              <a:rPr lang="en-US" altLang="zh-CN" sz="3200" baseline="-250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 H</a:t>
            </a:r>
            <a:r>
              <a:rPr lang="en-US" altLang="zh-CN" sz="3200" baseline="-250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↑</a:t>
            </a:r>
            <a:endParaRPr lang="en-US" altLang="zh-CN" sz="3200">
              <a:solidFill>
                <a:srgbClr val="D60093"/>
              </a:solidFill>
              <a:latin typeface="Times New Roman" panose="02020603050405020304" pitchFamily="18" charset="0"/>
              <a:ea typeface="楷体_GB2312"/>
              <a:cs typeface="Arial"/>
            </a:endParaRPr>
          </a:p>
        </p:txBody>
      </p:sp>
      <p:sp>
        <p:nvSpPr>
          <p:cNvPr id="34822" name="Text Box 99"/>
          <p:cNvSpPr txBox="1"/>
          <p:nvPr/>
        </p:nvSpPr>
        <p:spPr>
          <a:xfrm>
            <a:off x="2852739" y="5510213"/>
            <a:ext cx="5857875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Fe +H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SO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4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(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稀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) = FeSO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4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 H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↑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楷体_GB2312"/>
              <a:cs typeface="Arial"/>
            </a:endParaRPr>
          </a:p>
        </p:txBody>
      </p:sp>
      <p:sp>
        <p:nvSpPr>
          <p:cNvPr id="32775" name="TextBox 21"/>
          <p:cNvSpPr txBox="1"/>
          <p:nvPr/>
        </p:nvSpPr>
        <p:spPr>
          <a:xfrm>
            <a:off x="2181226" y="192089"/>
            <a:ext cx="8272463" cy="522287"/>
          </a:xfrm>
          <a:prstGeom prst="rect">
            <a:avLst/>
          </a:prstGeom>
          <a:noFill/>
          <a:ln w="317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Calibri" panose="020f0502020204030204" charset="0"/>
                <a:ea typeface="黑体" panose="02010609060101010101" pitchFamily="2" charset="-122"/>
                <a:cs typeface="Arial"/>
              </a:rPr>
              <a:t>书写下列金属与稀盐酸、稀硫酸反应的化学方程式：</a:t>
            </a:r>
            <a:endParaRPr lang="zh-CN" altLang="en-US" sz="2800" b="1">
              <a:solidFill>
                <a:srgbClr val="000000"/>
              </a:solidFill>
              <a:latin typeface="Calibri" panose="020f0502020204030204" charset="0"/>
              <a:ea typeface="黑体" panose="02010609060101010101" pitchFamily="2" charset="-122"/>
              <a:cs typeface="Arial"/>
            </a:endParaRPr>
          </a:p>
        </p:txBody>
      </p:sp>
      <p:grpSp>
        <p:nvGrpSpPr>
          <p:cNvPr id="32776" name="Group 49"/>
          <p:cNvGrpSpPr/>
          <p:nvPr/>
        </p:nvGrpSpPr>
        <p:grpSpPr>
          <a:xfrm>
            <a:off x="1581151" y="193675"/>
            <a:ext cx="657225" cy="603250"/>
            <a:chOff x="3379" y="981"/>
            <a:chExt cx="1344" cy="1204"/>
          </a:xfrm>
        </p:grpSpPr>
        <p:sp>
          <p:nvSpPr>
            <p:cNvPr id="32777" name="Freeform 50"/>
            <p:cNvSpPr/>
            <p:nvPr/>
          </p:nvSpPr>
          <p:spPr>
            <a:xfrm rot="-3172564">
              <a:off x="3664" y="905"/>
              <a:ext cx="734" cy="1321"/>
            </a:xfrm>
            <a:custGeom>
              <a:cxnLst>
                <a:cxn ang="0">
                  <a:pos x="2293" y="0"/>
                </a:cxn>
                <a:cxn ang="0">
                  <a:pos x="130" y="2835"/>
                </a:cxn>
                <a:cxn ang="0">
                  <a:pos x="131" y="3201"/>
                </a:cxn>
                <a:cxn ang="0">
                  <a:pos x="0" y="3633"/>
                </a:cxn>
                <a:cxn ang="0">
                  <a:pos x="50" y="3703"/>
                </a:cxn>
                <a:cxn ang="0">
                  <a:pos x="422" y="3352"/>
                </a:cxn>
                <a:cxn ang="0">
                  <a:pos x="763" y="3220"/>
                </a:cxn>
                <a:cxn ang="0">
                  <a:pos x="2911" y="428"/>
                </a:cxn>
                <a:cxn ang="0">
                  <a:pos x="2589" y="96"/>
                </a:cxn>
                <a:cxn ang="0">
                  <a:pos x="2293" y="0"/>
                </a:cxn>
                <a:cxn ang="0">
                  <a:pos x="2293" y="0"/>
                </a:cxn>
              </a:cxnLst>
              <a:rect l="l" t="t" r="r" b="b"/>
              <a:pathLst>
                <a:path w="2911" h="3703">
                  <a:moveTo>
                    <a:pt x="2293" y="0"/>
                  </a:moveTo>
                  <a:lnTo>
                    <a:pt x="130" y="2835"/>
                  </a:lnTo>
                  <a:lnTo>
                    <a:pt x="131" y="3201"/>
                  </a:lnTo>
                  <a:lnTo>
                    <a:pt x="0" y="3633"/>
                  </a:lnTo>
                  <a:lnTo>
                    <a:pt x="50" y="3703"/>
                  </a:lnTo>
                  <a:lnTo>
                    <a:pt x="422" y="3352"/>
                  </a:lnTo>
                  <a:lnTo>
                    <a:pt x="763" y="3220"/>
                  </a:lnTo>
                  <a:lnTo>
                    <a:pt x="2911" y="428"/>
                  </a:lnTo>
                  <a:lnTo>
                    <a:pt x="2589" y="96"/>
                  </a:lnTo>
                  <a:lnTo>
                    <a:pt x="2293" y="0"/>
                  </a:lnTo>
                  <a:lnTo>
                    <a:pt x="229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endParaRPr>
            </a:p>
          </p:txBody>
        </p:sp>
        <p:grpSp>
          <p:nvGrpSpPr>
            <p:cNvPr id="32778" name="Group 51"/>
            <p:cNvGrpSpPr/>
            <p:nvPr/>
          </p:nvGrpSpPr>
          <p:grpSpPr>
            <a:xfrm>
              <a:off x="3379" y="981"/>
              <a:ext cx="1344" cy="1204"/>
              <a:chOff x="2018" y="935"/>
              <a:chExt cx="1344" cy="1204"/>
            </a:xfrm>
          </p:grpSpPr>
          <p:sp>
            <p:nvSpPr>
              <p:cNvPr id="32779" name="Freeform 52"/>
              <p:cNvSpPr/>
              <p:nvPr/>
            </p:nvSpPr>
            <p:spPr>
              <a:xfrm rot="-3172564">
                <a:off x="2326" y="1035"/>
                <a:ext cx="646" cy="990"/>
              </a:xfrm>
              <a:custGeom>
                <a:cxnLst>
                  <a:cxn ang="0">
                    <a:pos x="0" y="2485"/>
                  </a:cxn>
                  <a:cxn ang="0">
                    <a:pos x="432" y="2553"/>
                  </a:cxn>
                  <a:cxn ang="0">
                    <a:pos x="736" y="2777"/>
                  </a:cxn>
                  <a:cxn ang="0">
                    <a:pos x="2561" y="399"/>
                  </a:cxn>
                  <a:cxn ang="0">
                    <a:pos x="2118" y="82"/>
                  </a:cxn>
                  <a:cxn ang="0">
                    <a:pos x="1898" y="0"/>
                  </a:cxn>
                  <a:cxn ang="0">
                    <a:pos x="0" y="2485"/>
                  </a:cxn>
                  <a:cxn ang="0">
                    <a:pos x="0" y="2485"/>
                  </a:cxn>
                </a:cxnLst>
                <a:rect l="l" t="t" r="r" b="b"/>
                <a:pathLst>
                  <a:path w="2561" h="2777">
                    <a:moveTo>
                      <a:pt x="0" y="2485"/>
                    </a:moveTo>
                    <a:lnTo>
                      <a:pt x="432" y="2553"/>
                    </a:lnTo>
                    <a:lnTo>
                      <a:pt x="736" y="2777"/>
                    </a:lnTo>
                    <a:lnTo>
                      <a:pt x="2561" y="399"/>
                    </a:lnTo>
                    <a:lnTo>
                      <a:pt x="2118" y="82"/>
                    </a:lnTo>
                    <a:lnTo>
                      <a:pt x="1898" y="0"/>
                    </a:lnTo>
                    <a:lnTo>
                      <a:pt x="0" y="2485"/>
                    </a:lnTo>
                    <a:lnTo>
                      <a:pt x="0" y="2485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/>
                </a:endParaRPr>
              </a:p>
            </p:txBody>
          </p:sp>
          <p:grpSp>
            <p:nvGrpSpPr>
              <p:cNvPr id="32780" name="Group 53"/>
              <p:cNvGrpSpPr/>
              <p:nvPr/>
            </p:nvGrpSpPr>
            <p:grpSpPr>
              <a:xfrm>
                <a:off x="2018" y="935"/>
                <a:ext cx="1344" cy="1204"/>
                <a:chOff x="4610" y="57"/>
                <a:chExt cx="1344" cy="1204"/>
              </a:xfrm>
            </p:grpSpPr>
            <p:grpSp>
              <p:nvGrpSpPr>
                <p:cNvPr id="32781" name="Group 54"/>
                <p:cNvGrpSpPr/>
                <p:nvPr/>
              </p:nvGrpSpPr>
              <p:grpSpPr>
                <a:xfrm>
                  <a:off x="4610" y="57"/>
                  <a:ext cx="1344" cy="1204"/>
                  <a:chOff x="4610" y="57"/>
                  <a:chExt cx="1344" cy="1204"/>
                </a:xfrm>
              </p:grpSpPr>
              <p:sp>
                <p:nvSpPr>
                  <p:cNvPr id="32782" name="Freeform 55"/>
                  <p:cNvSpPr/>
                  <p:nvPr/>
                </p:nvSpPr>
                <p:spPr>
                  <a:xfrm rot="-3172564">
                    <a:off x="5430" y="1086"/>
                    <a:ext cx="62" cy="288"/>
                  </a:xfrm>
                  <a:custGeom>
                    <a:cxnLst>
                      <a:cxn ang="0">
                        <a:pos x="123" y="9"/>
                      </a:cxn>
                      <a:cxn ang="0">
                        <a:pos x="131" y="342"/>
                      </a:cxn>
                      <a:cxn ang="0">
                        <a:pos x="0" y="806"/>
                      </a:cxn>
                      <a:cxn ang="0">
                        <a:pos x="79" y="789"/>
                      </a:cxn>
                      <a:cxn ang="0">
                        <a:pos x="218" y="376"/>
                      </a:cxn>
                      <a:cxn ang="0">
                        <a:pos x="245" y="0"/>
                      </a:cxn>
                      <a:cxn ang="0">
                        <a:pos x="123" y="9"/>
                      </a:cxn>
                      <a:cxn ang="0">
                        <a:pos x="123" y="9"/>
                      </a:cxn>
                    </a:cxnLst>
                    <a:rect l="l" t="t" r="r" b="b"/>
                    <a:pathLst>
                      <a:path w="245" h="805">
                        <a:moveTo>
                          <a:pt x="123" y="9"/>
                        </a:moveTo>
                        <a:lnTo>
                          <a:pt x="131" y="342"/>
                        </a:lnTo>
                        <a:lnTo>
                          <a:pt x="0" y="806"/>
                        </a:lnTo>
                        <a:lnTo>
                          <a:pt x="79" y="789"/>
                        </a:lnTo>
                        <a:lnTo>
                          <a:pt x="218" y="376"/>
                        </a:lnTo>
                        <a:lnTo>
                          <a:pt x="245" y="0"/>
                        </a:lnTo>
                        <a:lnTo>
                          <a:pt x="123" y="9"/>
                        </a:lnTo>
                        <a:lnTo>
                          <a:pt x="123" y="9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000000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Arial"/>
                    </a:endParaRPr>
                  </a:p>
                </p:txBody>
              </p:sp>
              <p:grpSp>
                <p:nvGrpSpPr>
                  <p:cNvPr id="32783" name="Group 56"/>
                  <p:cNvGrpSpPr/>
                  <p:nvPr/>
                </p:nvGrpSpPr>
                <p:grpSpPr>
                  <a:xfrm>
                    <a:off x="4610" y="57"/>
                    <a:ext cx="1344" cy="985"/>
                    <a:chOff x="4610" y="57"/>
                    <a:chExt cx="1344" cy="985"/>
                  </a:xfrm>
                </p:grpSpPr>
                <p:sp>
                  <p:nvSpPr>
                    <p:cNvPr id="32784" name="Freeform 57"/>
                    <p:cNvSpPr/>
                    <p:nvPr/>
                  </p:nvSpPr>
                  <p:spPr>
                    <a:xfrm rot="-3172564">
                      <a:off x="4958" y="63"/>
                      <a:ext cx="153" cy="125"/>
                    </a:xfrm>
                    <a:custGeom>
                      <a:cxnLst>
                        <a:cxn ang="0">
                          <a:pos x="0" y="0"/>
                        </a:cxn>
                        <a:cxn ang="0">
                          <a:pos x="298" y="184"/>
                        </a:cxn>
                        <a:cxn ang="0">
                          <a:pos x="500" y="349"/>
                        </a:cxn>
                        <a:cxn ang="0">
                          <a:pos x="604" y="140"/>
                        </a:cxn>
                        <a:cxn ang="0">
                          <a:pos x="359" y="9"/>
                        </a:cxn>
                        <a:cxn ang="0">
                          <a:pos x="464" y="184"/>
                        </a:cxn>
                        <a:cxn ang="0">
                          <a:pos x="131" y="17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l" t="t" r="r" b="b"/>
                      <a:pathLst>
                        <a:path w="604" h="349">
                          <a:moveTo>
                            <a:pt x="0" y="0"/>
                          </a:moveTo>
                          <a:lnTo>
                            <a:pt x="298" y="184"/>
                          </a:lnTo>
                          <a:lnTo>
                            <a:pt x="500" y="349"/>
                          </a:lnTo>
                          <a:lnTo>
                            <a:pt x="604" y="140"/>
                          </a:lnTo>
                          <a:lnTo>
                            <a:pt x="359" y="9"/>
                          </a:lnTo>
                          <a:lnTo>
                            <a:pt x="464" y="184"/>
                          </a:lnTo>
                          <a:lnTo>
                            <a:pt x="131" y="17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</a:ln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Arial"/>
                      </a:endParaRPr>
                    </a:p>
                  </p:txBody>
                </p:sp>
                <p:sp>
                  <p:nvSpPr>
                    <p:cNvPr id="32785" name="Freeform 58"/>
                    <p:cNvSpPr/>
                    <p:nvPr/>
                  </p:nvSpPr>
                  <p:spPr>
                    <a:xfrm rot="-3172564">
                      <a:off x="5040" y="323"/>
                      <a:ext cx="269" cy="438"/>
                    </a:xfrm>
                    <a:custGeom>
                      <a:cxnLst>
                        <a:cxn ang="0">
                          <a:pos x="741" y="129"/>
                        </a:cxn>
                        <a:cxn ang="0">
                          <a:pos x="485" y="352"/>
                        </a:cxn>
                        <a:cxn ang="0">
                          <a:pos x="163" y="762"/>
                        </a:cxn>
                        <a:cxn ang="0">
                          <a:pos x="0" y="1101"/>
                        </a:cxn>
                        <a:cxn ang="0">
                          <a:pos x="59" y="1230"/>
                        </a:cxn>
                        <a:cxn ang="0">
                          <a:pos x="262" y="1201"/>
                        </a:cxn>
                        <a:cxn ang="0">
                          <a:pos x="578" y="914"/>
                        </a:cxn>
                        <a:cxn ang="0">
                          <a:pos x="876" y="534"/>
                        </a:cxn>
                        <a:cxn ang="0">
                          <a:pos x="1034" y="270"/>
                        </a:cxn>
                        <a:cxn ang="0">
                          <a:pos x="1064" y="84"/>
                        </a:cxn>
                        <a:cxn ang="0">
                          <a:pos x="977" y="0"/>
                        </a:cxn>
                        <a:cxn ang="0">
                          <a:pos x="836" y="65"/>
                        </a:cxn>
                        <a:cxn ang="0">
                          <a:pos x="969" y="107"/>
                        </a:cxn>
                        <a:cxn ang="0">
                          <a:pos x="876" y="352"/>
                        </a:cxn>
                        <a:cxn ang="0">
                          <a:pos x="690" y="656"/>
                        </a:cxn>
                        <a:cxn ang="0">
                          <a:pos x="350" y="1008"/>
                        </a:cxn>
                        <a:cxn ang="0">
                          <a:pos x="116" y="1114"/>
                        </a:cxn>
                        <a:cxn ang="0">
                          <a:pos x="135" y="943"/>
                        </a:cxn>
                        <a:cxn ang="0">
                          <a:pos x="437" y="504"/>
                        </a:cxn>
                        <a:cxn ang="0">
                          <a:pos x="831" y="118"/>
                        </a:cxn>
                        <a:cxn ang="0">
                          <a:pos x="741" y="129"/>
                        </a:cxn>
                        <a:cxn ang="0">
                          <a:pos x="741" y="129"/>
                        </a:cxn>
                      </a:cxnLst>
                      <a:rect l="l" t="t" r="r" b="b"/>
                      <a:pathLst>
                        <a:path w="1064" h="1230">
                          <a:moveTo>
                            <a:pt x="741" y="129"/>
                          </a:moveTo>
                          <a:lnTo>
                            <a:pt x="485" y="352"/>
                          </a:lnTo>
                          <a:lnTo>
                            <a:pt x="163" y="762"/>
                          </a:lnTo>
                          <a:lnTo>
                            <a:pt x="0" y="1101"/>
                          </a:lnTo>
                          <a:lnTo>
                            <a:pt x="59" y="1230"/>
                          </a:lnTo>
                          <a:lnTo>
                            <a:pt x="262" y="1201"/>
                          </a:lnTo>
                          <a:lnTo>
                            <a:pt x="578" y="914"/>
                          </a:lnTo>
                          <a:lnTo>
                            <a:pt x="876" y="534"/>
                          </a:lnTo>
                          <a:lnTo>
                            <a:pt x="1034" y="270"/>
                          </a:lnTo>
                          <a:lnTo>
                            <a:pt x="1064" y="84"/>
                          </a:lnTo>
                          <a:lnTo>
                            <a:pt x="977" y="0"/>
                          </a:lnTo>
                          <a:lnTo>
                            <a:pt x="836" y="65"/>
                          </a:lnTo>
                          <a:lnTo>
                            <a:pt x="969" y="107"/>
                          </a:lnTo>
                          <a:lnTo>
                            <a:pt x="876" y="352"/>
                          </a:lnTo>
                          <a:lnTo>
                            <a:pt x="690" y="656"/>
                          </a:lnTo>
                          <a:lnTo>
                            <a:pt x="350" y="1008"/>
                          </a:lnTo>
                          <a:lnTo>
                            <a:pt x="116" y="1114"/>
                          </a:lnTo>
                          <a:lnTo>
                            <a:pt x="135" y="943"/>
                          </a:lnTo>
                          <a:lnTo>
                            <a:pt x="437" y="504"/>
                          </a:lnTo>
                          <a:lnTo>
                            <a:pt x="831" y="118"/>
                          </a:lnTo>
                          <a:lnTo>
                            <a:pt x="741" y="129"/>
                          </a:lnTo>
                          <a:lnTo>
                            <a:pt x="741" y="129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</a:ln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Arial"/>
                      </a:endParaRPr>
                    </a:p>
                  </p:txBody>
                </p:sp>
                <p:sp>
                  <p:nvSpPr>
                    <p:cNvPr id="32786" name="Freeform 59"/>
                    <p:cNvSpPr/>
                    <p:nvPr/>
                  </p:nvSpPr>
                  <p:spPr>
                    <a:xfrm rot="-3172564">
                      <a:off x="4850" y="173"/>
                      <a:ext cx="505" cy="898"/>
                    </a:xfrm>
                    <a:custGeom>
                      <a:cxnLst>
                        <a:cxn ang="0">
                          <a:pos x="1941" y="0"/>
                        </a:cxn>
                        <a:cxn ang="0">
                          <a:pos x="0" y="2521"/>
                        </a:cxn>
                        <a:cxn ang="0">
                          <a:pos x="192" y="2450"/>
                        </a:cxn>
                        <a:cxn ang="0">
                          <a:pos x="2002" y="61"/>
                        </a:cxn>
                        <a:cxn ang="0">
                          <a:pos x="1941" y="0"/>
                        </a:cxn>
                        <a:cxn ang="0">
                          <a:pos x="1941" y="0"/>
                        </a:cxn>
                      </a:cxnLst>
                      <a:rect l="l" t="t" r="r" b="b"/>
                      <a:pathLst>
                        <a:path w="2002" h="2521">
                          <a:moveTo>
                            <a:pt x="1941" y="0"/>
                          </a:moveTo>
                          <a:lnTo>
                            <a:pt x="0" y="2521"/>
                          </a:lnTo>
                          <a:lnTo>
                            <a:pt x="192" y="2450"/>
                          </a:lnTo>
                          <a:lnTo>
                            <a:pt x="2002" y="61"/>
                          </a:lnTo>
                          <a:lnTo>
                            <a:pt x="1941" y="0"/>
                          </a:lnTo>
                          <a:lnTo>
                            <a:pt x="1941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</a:ln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Arial"/>
                      </a:endParaRPr>
                    </a:p>
                  </p:txBody>
                </p:sp>
                <p:sp>
                  <p:nvSpPr>
                    <p:cNvPr id="32787" name="Freeform 60"/>
                    <p:cNvSpPr/>
                    <p:nvPr/>
                  </p:nvSpPr>
                  <p:spPr>
                    <a:xfrm rot="-3172564">
                      <a:off x="4903" y="-19"/>
                      <a:ext cx="758" cy="1344"/>
                    </a:xfrm>
                    <a:custGeom>
                      <a:cxnLst>
                        <a:cxn ang="0">
                          <a:pos x="95" y="2844"/>
                        </a:cxn>
                        <a:cxn ang="0">
                          <a:pos x="394" y="2834"/>
                        </a:cxn>
                        <a:cxn ang="0">
                          <a:pos x="821" y="3009"/>
                        </a:cxn>
                        <a:cxn ang="0">
                          <a:pos x="681" y="2817"/>
                        </a:cxn>
                        <a:cxn ang="0">
                          <a:pos x="367" y="2703"/>
                        </a:cxn>
                        <a:cxn ang="0">
                          <a:pos x="637" y="2720"/>
                        </a:cxn>
                        <a:cxn ang="0">
                          <a:pos x="979" y="2870"/>
                        </a:cxn>
                        <a:cxn ang="0">
                          <a:pos x="2859" y="420"/>
                        </a:cxn>
                        <a:cxn ang="0">
                          <a:pos x="2578" y="148"/>
                        </a:cxn>
                        <a:cxn ang="0">
                          <a:pos x="2308" y="0"/>
                        </a:cxn>
                        <a:cxn ang="0">
                          <a:pos x="2692" y="78"/>
                        </a:cxn>
                        <a:cxn ang="0">
                          <a:pos x="3007" y="428"/>
                        </a:cxn>
                        <a:cxn ang="0">
                          <a:pos x="831" y="3273"/>
                        </a:cxn>
                        <a:cxn ang="0">
                          <a:pos x="481" y="3412"/>
                        </a:cxn>
                        <a:cxn ang="0">
                          <a:pos x="105" y="3771"/>
                        </a:cxn>
                        <a:cxn ang="0">
                          <a:pos x="0" y="3667"/>
                        </a:cxn>
                        <a:cxn ang="0">
                          <a:pos x="131" y="3631"/>
                        </a:cxn>
                        <a:cxn ang="0">
                          <a:pos x="376" y="3385"/>
                        </a:cxn>
                        <a:cxn ang="0">
                          <a:pos x="165" y="3273"/>
                        </a:cxn>
                        <a:cxn ang="0">
                          <a:pos x="165" y="3176"/>
                        </a:cxn>
                        <a:cxn ang="0">
                          <a:pos x="411" y="3298"/>
                        </a:cxn>
                        <a:cxn ang="0">
                          <a:pos x="411" y="3186"/>
                        </a:cxn>
                        <a:cxn ang="0">
                          <a:pos x="603" y="3220"/>
                        </a:cxn>
                        <a:cxn ang="0">
                          <a:pos x="428" y="3079"/>
                        </a:cxn>
                        <a:cxn ang="0">
                          <a:pos x="629" y="3062"/>
                        </a:cxn>
                        <a:cxn ang="0">
                          <a:pos x="95" y="2844"/>
                        </a:cxn>
                        <a:cxn ang="0">
                          <a:pos x="95" y="2844"/>
                        </a:cxn>
                      </a:cxnLst>
                      <a:rect l="l" t="t" r="r" b="b"/>
                      <a:pathLst>
                        <a:path w="3007" h="3770">
                          <a:moveTo>
                            <a:pt x="95" y="2844"/>
                          </a:moveTo>
                          <a:lnTo>
                            <a:pt x="394" y="2834"/>
                          </a:lnTo>
                          <a:lnTo>
                            <a:pt x="821" y="3009"/>
                          </a:lnTo>
                          <a:lnTo>
                            <a:pt x="681" y="2817"/>
                          </a:lnTo>
                          <a:lnTo>
                            <a:pt x="367" y="2703"/>
                          </a:lnTo>
                          <a:lnTo>
                            <a:pt x="637" y="2720"/>
                          </a:lnTo>
                          <a:lnTo>
                            <a:pt x="979" y="2870"/>
                          </a:lnTo>
                          <a:lnTo>
                            <a:pt x="2859" y="420"/>
                          </a:lnTo>
                          <a:lnTo>
                            <a:pt x="2578" y="148"/>
                          </a:lnTo>
                          <a:lnTo>
                            <a:pt x="2308" y="0"/>
                          </a:lnTo>
                          <a:lnTo>
                            <a:pt x="2692" y="78"/>
                          </a:lnTo>
                          <a:lnTo>
                            <a:pt x="3007" y="428"/>
                          </a:lnTo>
                          <a:lnTo>
                            <a:pt x="831" y="3273"/>
                          </a:lnTo>
                          <a:lnTo>
                            <a:pt x="481" y="3412"/>
                          </a:lnTo>
                          <a:lnTo>
                            <a:pt x="105" y="3771"/>
                          </a:lnTo>
                          <a:lnTo>
                            <a:pt x="0" y="3667"/>
                          </a:lnTo>
                          <a:lnTo>
                            <a:pt x="131" y="3631"/>
                          </a:lnTo>
                          <a:lnTo>
                            <a:pt x="376" y="3385"/>
                          </a:lnTo>
                          <a:lnTo>
                            <a:pt x="165" y="3273"/>
                          </a:lnTo>
                          <a:lnTo>
                            <a:pt x="165" y="3176"/>
                          </a:lnTo>
                          <a:lnTo>
                            <a:pt x="411" y="3298"/>
                          </a:lnTo>
                          <a:lnTo>
                            <a:pt x="411" y="3186"/>
                          </a:lnTo>
                          <a:lnTo>
                            <a:pt x="603" y="3220"/>
                          </a:lnTo>
                          <a:lnTo>
                            <a:pt x="428" y="3079"/>
                          </a:lnTo>
                          <a:lnTo>
                            <a:pt x="629" y="3062"/>
                          </a:lnTo>
                          <a:lnTo>
                            <a:pt x="95" y="2844"/>
                          </a:lnTo>
                          <a:lnTo>
                            <a:pt x="95" y="2844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</a:ln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Arial"/>
                      </a:endParaRPr>
                    </a:p>
                  </p:txBody>
                </p:sp>
                <p:sp>
                  <p:nvSpPr>
                    <p:cNvPr id="32788" name="Freeform 61"/>
                    <p:cNvSpPr/>
                    <p:nvPr/>
                  </p:nvSpPr>
                  <p:spPr>
                    <a:xfrm rot="-3172564">
                      <a:off x="5289" y="888"/>
                      <a:ext cx="169" cy="122"/>
                    </a:xfrm>
                    <a:custGeom>
                      <a:cxnLst>
                        <a:cxn ang="0">
                          <a:pos x="0" y="80"/>
                        </a:cxn>
                        <a:cxn ang="0">
                          <a:pos x="255" y="106"/>
                        </a:cxn>
                        <a:cxn ang="0">
                          <a:pos x="639" y="342"/>
                        </a:cxn>
                        <a:cxn ang="0">
                          <a:pos x="673" y="289"/>
                        </a:cxn>
                        <a:cxn ang="0">
                          <a:pos x="447" y="114"/>
                        </a:cxn>
                        <a:cxn ang="0">
                          <a:pos x="26" y="0"/>
                        </a:cxn>
                        <a:cxn ang="0">
                          <a:pos x="0" y="80"/>
                        </a:cxn>
                        <a:cxn ang="0">
                          <a:pos x="0" y="80"/>
                        </a:cxn>
                      </a:cxnLst>
                      <a:rect l="l" t="t" r="r" b="b"/>
                      <a:pathLst>
                        <a:path w="673" h="342">
                          <a:moveTo>
                            <a:pt x="0" y="80"/>
                          </a:moveTo>
                          <a:lnTo>
                            <a:pt x="255" y="106"/>
                          </a:lnTo>
                          <a:lnTo>
                            <a:pt x="639" y="342"/>
                          </a:lnTo>
                          <a:lnTo>
                            <a:pt x="673" y="289"/>
                          </a:lnTo>
                          <a:lnTo>
                            <a:pt x="447" y="114"/>
                          </a:lnTo>
                          <a:lnTo>
                            <a:pt x="26" y="0"/>
                          </a:lnTo>
                          <a:lnTo>
                            <a:pt x="0" y="80"/>
                          </a:lnTo>
                          <a:lnTo>
                            <a:pt x="0" y="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</a:ln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Arial"/>
                      </a:endParaRPr>
                    </a:p>
                  </p:txBody>
                </p:sp>
                <p:sp>
                  <p:nvSpPr>
                    <p:cNvPr id="32789" name="Freeform 62"/>
                    <p:cNvSpPr/>
                    <p:nvPr/>
                  </p:nvSpPr>
                  <p:spPr>
                    <a:xfrm rot="-3172564">
                      <a:off x="5245" y="797"/>
                      <a:ext cx="181" cy="144"/>
                    </a:xfrm>
                    <a:custGeom>
                      <a:cxnLst>
                        <a:cxn ang="0">
                          <a:pos x="0" y="78"/>
                        </a:cxn>
                        <a:cxn ang="0">
                          <a:pos x="340" y="148"/>
                        </a:cxn>
                        <a:cxn ang="0">
                          <a:pos x="638" y="403"/>
                        </a:cxn>
                        <a:cxn ang="0">
                          <a:pos x="716" y="296"/>
                        </a:cxn>
                        <a:cxn ang="0">
                          <a:pos x="420" y="114"/>
                        </a:cxn>
                        <a:cxn ang="0">
                          <a:pos x="70" y="0"/>
                        </a:cxn>
                        <a:cxn ang="0">
                          <a:pos x="0" y="78"/>
                        </a:cxn>
                        <a:cxn ang="0">
                          <a:pos x="0" y="78"/>
                        </a:cxn>
                      </a:cxnLst>
                      <a:rect l="l" t="t" r="r" b="b"/>
                      <a:pathLst>
                        <a:path w="716" h="402">
                          <a:moveTo>
                            <a:pt x="0" y="78"/>
                          </a:moveTo>
                          <a:lnTo>
                            <a:pt x="340" y="148"/>
                          </a:lnTo>
                          <a:lnTo>
                            <a:pt x="638" y="403"/>
                          </a:lnTo>
                          <a:lnTo>
                            <a:pt x="716" y="296"/>
                          </a:lnTo>
                          <a:lnTo>
                            <a:pt x="420" y="114"/>
                          </a:lnTo>
                          <a:lnTo>
                            <a:pt x="70" y="0"/>
                          </a:lnTo>
                          <a:lnTo>
                            <a:pt x="0" y="78"/>
                          </a:lnTo>
                          <a:lnTo>
                            <a:pt x="0" y="7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</a:ln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Arial"/>
                      </a:endParaRPr>
                    </a:p>
                  </p:txBody>
                </p:sp>
                <p:sp>
                  <p:nvSpPr>
                    <p:cNvPr id="32790" name="Freeform 63"/>
                    <p:cNvSpPr/>
                    <p:nvPr/>
                  </p:nvSpPr>
                  <p:spPr>
                    <a:xfrm rot="-3172564">
                      <a:off x="4977" y="202"/>
                      <a:ext cx="181" cy="147"/>
                    </a:xfrm>
                    <a:custGeom>
                      <a:cxnLst>
                        <a:cxn ang="0">
                          <a:pos x="0" y="78"/>
                        </a:cxn>
                        <a:cxn ang="0">
                          <a:pos x="316" y="139"/>
                        </a:cxn>
                        <a:cxn ang="0">
                          <a:pos x="649" y="411"/>
                        </a:cxn>
                        <a:cxn ang="0">
                          <a:pos x="717" y="314"/>
                        </a:cxn>
                        <a:cxn ang="0">
                          <a:pos x="394" y="87"/>
                        </a:cxn>
                        <a:cxn ang="0">
                          <a:pos x="54" y="0"/>
                        </a:cxn>
                        <a:cxn ang="0">
                          <a:pos x="0" y="78"/>
                        </a:cxn>
                        <a:cxn ang="0">
                          <a:pos x="0" y="78"/>
                        </a:cxn>
                      </a:cxnLst>
                      <a:rect l="l" t="t" r="r" b="b"/>
                      <a:pathLst>
                        <a:path w="717" h="411">
                          <a:moveTo>
                            <a:pt x="0" y="78"/>
                          </a:moveTo>
                          <a:lnTo>
                            <a:pt x="316" y="139"/>
                          </a:lnTo>
                          <a:lnTo>
                            <a:pt x="649" y="411"/>
                          </a:lnTo>
                          <a:lnTo>
                            <a:pt x="717" y="314"/>
                          </a:lnTo>
                          <a:lnTo>
                            <a:pt x="394" y="87"/>
                          </a:lnTo>
                          <a:lnTo>
                            <a:pt x="54" y="0"/>
                          </a:lnTo>
                          <a:lnTo>
                            <a:pt x="0" y="78"/>
                          </a:lnTo>
                          <a:lnTo>
                            <a:pt x="0" y="7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</a:ln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Arial"/>
                      </a:endParaRPr>
                    </a:p>
                  </p:txBody>
                </p:sp>
                <p:sp>
                  <p:nvSpPr>
                    <p:cNvPr id="32791" name="Freeform 64"/>
                    <p:cNvSpPr/>
                    <p:nvPr/>
                  </p:nvSpPr>
                  <p:spPr>
                    <a:xfrm rot="-3172564">
                      <a:off x="4940" y="133"/>
                      <a:ext cx="179" cy="138"/>
                    </a:xfrm>
                    <a:custGeom>
                      <a:cxnLst>
                        <a:cxn ang="0">
                          <a:pos x="0" y="88"/>
                        </a:cxn>
                        <a:cxn ang="0">
                          <a:pos x="272" y="131"/>
                        </a:cxn>
                        <a:cxn ang="0">
                          <a:pos x="665" y="386"/>
                        </a:cxn>
                        <a:cxn ang="0">
                          <a:pos x="709" y="308"/>
                        </a:cxn>
                        <a:cxn ang="0">
                          <a:pos x="306" y="53"/>
                        </a:cxn>
                        <a:cxn ang="0">
                          <a:pos x="43" y="0"/>
                        </a:cxn>
                        <a:cxn ang="0">
                          <a:pos x="0" y="88"/>
                        </a:cxn>
                        <a:cxn ang="0">
                          <a:pos x="0" y="88"/>
                        </a:cxn>
                      </a:cxnLst>
                      <a:rect l="l" t="t" r="r" b="b"/>
                      <a:pathLst>
                        <a:path w="709" h="386">
                          <a:moveTo>
                            <a:pt x="0" y="88"/>
                          </a:moveTo>
                          <a:lnTo>
                            <a:pt x="272" y="131"/>
                          </a:lnTo>
                          <a:lnTo>
                            <a:pt x="665" y="386"/>
                          </a:lnTo>
                          <a:lnTo>
                            <a:pt x="709" y="308"/>
                          </a:lnTo>
                          <a:lnTo>
                            <a:pt x="306" y="53"/>
                          </a:lnTo>
                          <a:lnTo>
                            <a:pt x="43" y="0"/>
                          </a:lnTo>
                          <a:lnTo>
                            <a:pt x="0" y="88"/>
                          </a:lnTo>
                          <a:lnTo>
                            <a:pt x="0" y="8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</a:ln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Arial"/>
                      </a:endParaRPr>
                    </a:p>
                  </p:txBody>
                </p:sp>
              </p:grpSp>
            </p:grpSp>
            <p:sp>
              <p:nvSpPr>
                <p:cNvPr id="32792" name="Line 65"/>
                <p:cNvSpPr/>
                <p:nvPr/>
              </p:nvSpPr>
              <p:spPr>
                <a:xfrm>
                  <a:off x="4870" y="84"/>
                  <a:ext cx="42" cy="96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/>
                  </a:endParaRPr>
                </a:p>
              </p:txBody>
            </p:sp>
          </p:grpSp>
        </p:grpSp>
      </p:grpSp>
      <p:sp>
        <p:nvSpPr>
          <p:cNvPr id="32793" name="TextBox 41"/>
          <p:cNvSpPr txBox="1"/>
          <p:nvPr/>
        </p:nvSpPr>
        <p:spPr>
          <a:xfrm>
            <a:off x="1674814" y="5224463"/>
            <a:ext cx="642937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66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铁</a:t>
            </a:r>
            <a:endParaRPr lang="zh-CN" altLang="en-US" sz="3200" b="1">
              <a:solidFill>
                <a:srgbClr val="0066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sp>
        <p:nvSpPr>
          <p:cNvPr id="43" name="左大括号 42"/>
          <p:cNvSpPr/>
          <p:nvPr/>
        </p:nvSpPr>
        <p:spPr>
          <a:xfrm>
            <a:off x="2352676" y="5224464"/>
            <a:ext cx="428625" cy="71437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  <a:latin typeface="Arial"/>
              <a:ea typeface="宋体" panose="02010600030101010101" pitchFamily="2" charset="-122"/>
              <a:cs typeface="Arial"/>
            </a:endParaRPr>
          </a:p>
        </p:txBody>
      </p:sp>
      <p:sp>
        <p:nvSpPr>
          <p:cNvPr id="32795" name="TextBox 43"/>
          <p:cNvSpPr txBox="1"/>
          <p:nvPr/>
        </p:nvSpPr>
        <p:spPr>
          <a:xfrm>
            <a:off x="1749425" y="1296988"/>
            <a:ext cx="642938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镁</a:t>
            </a:r>
            <a:endParaRPr lang="zh-CN" altLang="en-US" sz="32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sp>
        <p:nvSpPr>
          <p:cNvPr id="45" name="左大括号 44"/>
          <p:cNvSpPr/>
          <p:nvPr/>
        </p:nvSpPr>
        <p:spPr>
          <a:xfrm>
            <a:off x="2427289" y="1225551"/>
            <a:ext cx="428625" cy="71437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  <a:latin typeface="Arial"/>
              <a:ea typeface="宋体" panose="02010600030101010101" pitchFamily="2" charset="-122"/>
              <a:cs typeface="Arial"/>
            </a:endParaRPr>
          </a:p>
        </p:txBody>
      </p:sp>
      <p:sp>
        <p:nvSpPr>
          <p:cNvPr id="32797" name="TextBox 45"/>
          <p:cNvSpPr txBox="1"/>
          <p:nvPr/>
        </p:nvSpPr>
        <p:spPr>
          <a:xfrm>
            <a:off x="1677989" y="3827463"/>
            <a:ext cx="642937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锌</a:t>
            </a:r>
            <a:endParaRPr lang="zh-CN" altLang="en-US" sz="32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sp>
        <p:nvSpPr>
          <p:cNvPr id="47" name="左大括号 46"/>
          <p:cNvSpPr/>
          <p:nvPr/>
        </p:nvSpPr>
        <p:spPr>
          <a:xfrm>
            <a:off x="2355851" y="3827464"/>
            <a:ext cx="428625" cy="71437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  <a:latin typeface="Arial"/>
              <a:ea typeface="宋体" panose="02010600030101010101" pitchFamily="2" charset="-122"/>
              <a:cs typeface="Arial"/>
            </a:endParaRPr>
          </a:p>
        </p:txBody>
      </p:sp>
      <p:sp>
        <p:nvSpPr>
          <p:cNvPr id="32799" name="TextBox 47"/>
          <p:cNvSpPr txBox="1"/>
          <p:nvPr/>
        </p:nvSpPr>
        <p:spPr>
          <a:xfrm>
            <a:off x="1677989" y="2562225"/>
            <a:ext cx="642937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铝</a:t>
            </a:r>
            <a:endParaRPr lang="zh-CN" altLang="en-US" sz="32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sp>
        <p:nvSpPr>
          <p:cNvPr id="49" name="左大括号 48"/>
          <p:cNvSpPr/>
          <p:nvPr/>
        </p:nvSpPr>
        <p:spPr>
          <a:xfrm>
            <a:off x="2355851" y="2562226"/>
            <a:ext cx="428625" cy="71437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  <a:latin typeface="Arial"/>
              <a:ea typeface="宋体" panose="02010600030101010101" pitchFamily="2" charset="-122"/>
              <a:cs typeface="Arial"/>
            </a:endParaRPr>
          </a:p>
        </p:txBody>
      </p:sp>
      <p:sp>
        <p:nvSpPr>
          <p:cNvPr id="50" name="Text Box 94"/>
          <p:cNvSpPr txBox="1"/>
          <p:nvPr/>
        </p:nvSpPr>
        <p:spPr>
          <a:xfrm>
            <a:off x="2927351" y="2276475"/>
            <a:ext cx="5135563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2Al +6HCl = 2AlCl</a:t>
            </a:r>
            <a:r>
              <a:rPr lang="en-US" altLang="zh-CN" sz="3200" baseline="-250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3</a:t>
            </a:r>
            <a:r>
              <a:rPr lang="en-US" altLang="zh-CN" sz="32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+ 3H</a:t>
            </a:r>
            <a:r>
              <a:rPr lang="en-US" altLang="zh-CN" sz="3200" baseline="-250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>
                <a:solidFill>
                  <a:srgbClr val="D60093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↑</a:t>
            </a:r>
            <a:endParaRPr lang="en-US" altLang="zh-CN" sz="3200">
              <a:solidFill>
                <a:srgbClr val="D60093"/>
              </a:solidFill>
              <a:latin typeface="Times New Roman" panose="02020603050405020304" pitchFamily="18" charset="0"/>
              <a:ea typeface="楷体_GB2312"/>
              <a:cs typeface="Arial"/>
            </a:endParaRPr>
          </a:p>
        </p:txBody>
      </p:sp>
      <p:sp>
        <p:nvSpPr>
          <p:cNvPr id="51" name="Text Box 95"/>
          <p:cNvSpPr txBox="1"/>
          <p:nvPr/>
        </p:nvSpPr>
        <p:spPr>
          <a:xfrm>
            <a:off x="2927351" y="2847975"/>
            <a:ext cx="6786563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2Al + 3H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SO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4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(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稀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) = Al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(SO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4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)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3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+ 3H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↑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楷体_GB2312"/>
              <a:cs typeface="Arial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76789" y="4994275"/>
            <a:ext cx="1089025" cy="495300"/>
          </a:xfrm>
          <a:prstGeom prst="rect">
            <a:avLst/>
          </a:prstGeom>
          <a:noFill/>
          <a:ln w="57150" cap="sq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921376" y="5554663"/>
            <a:ext cx="1089025" cy="493712"/>
          </a:xfrm>
          <a:prstGeom prst="rect">
            <a:avLst/>
          </a:prstGeom>
          <a:noFill/>
          <a:ln w="57150" cap="sq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248276" y="984250"/>
            <a:ext cx="1192213" cy="495300"/>
          </a:xfrm>
          <a:prstGeom prst="rect">
            <a:avLst/>
          </a:prstGeom>
          <a:noFill/>
          <a:ln w="57150" cap="sq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35701" y="1555750"/>
            <a:ext cx="1292225" cy="495300"/>
          </a:xfrm>
          <a:prstGeom prst="rect">
            <a:avLst/>
          </a:prstGeom>
          <a:noFill/>
          <a:ln w="57150" cap="sq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05401" y="3586163"/>
            <a:ext cx="1089025" cy="495300"/>
          </a:xfrm>
          <a:prstGeom prst="rect">
            <a:avLst/>
          </a:prstGeom>
          <a:noFill/>
          <a:ln w="57150" cap="sq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94426" y="4125913"/>
            <a:ext cx="1192213" cy="493712"/>
          </a:xfrm>
          <a:prstGeom prst="rect">
            <a:avLst/>
          </a:prstGeom>
          <a:noFill/>
          <a:ln w="57150" cap="sq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61001" y="2320926"/>
            <a:ext cx="968375" cy="493713"/>
          </a:xfrm>
          <a:prstGeom prst="rect">
            <a:avLst/>
          </a:prstGeom>
          <a:noFill/>
          <a:ln w="57150" cap="sq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92876" y="2892425"/>
            <a:ext cx="1641475" cy="495300"/>
          </a:xfrm>
          <a:prstGeom prst="rect">
            <a:avLst/>
          </a:prstGeom>
          <a:noFill/>
          <a:ln w="57150" cap="sq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1" name="竖卷形 10"/>
          <p:cNvSpPr/>
          <p:nvPr/>
        </p:nvSpPr>
        <p:spPr>
          <a:xfrm>
            <a:off x="7527291" y="1412875"/>
            <a:ext cx="3000375" cy="3589020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金属离子</a:t>
            </a:r>
            <a:r>
              <a:rPr lang="zh-CN" altLang="en-US" sz="3200" b="1" noProof="1">
                <a:solidFill>
                  <a:srgbClr val="1D41D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(或</a:t>
            </a:r>
            <a:r>
              <a:rPr lang="zh-CN" altLang="en-US" sz="3200" b="1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NH</a:t>
            </a:r>
            <a:r>
              <a:rPr lang="zh-CN" altLang="en-US" sz="3200" b="1" baseline="-25000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3200" b="1" baseline="30000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3200" b="1" noProof="1">
                <a:solidFill>
                  <a:srgbClr val="1D41D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)和</a:t>
            </a:r>
            <a:r>
              <a:rPr lang="zh-CN" altLang="en-US" sz="3200" b="1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酸根离子</a:t>
            </a:r>
            <a:r>
              <a:rPr lang="zh-CN" altLang="en-US" sz="3200" b="1" noProof="1">
                <a:solidFill>
                  <a:srgbClr val="1D41D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结合形成的</a:t>
            </a:r>
            <a:r>
              <a:rPr lang="zh-CN" altLang="en-US" sz="3200" b="1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化合物</a:t>
            </a:r>
            <a:r>
              <a:rPr lang="zh-CN" altLang="en-US" sz="3200" b="1">
                <a:solidFill>
                  <a:srgbClr val="1D41D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是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盐</a:t>
            </a:r>
            <a:endParaRPr lang="zh-CN" altLang="en-US" sz="3200" b="1" noProof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0760" name="组合 30759"/>
          <p:cNvGrpSpPr/>
          <p:nvPr/>
        </p:nvGrpSpPr>
        <p:grpSpPr>
          <a:xfrm>
            <a:off x="1839913" y="6161089"/>
            <a:ext cx="7200900" cy="579437"/>
            <a:chOff x="476" y="436"/>
            <a:chExt cx="4536" cy="365"/>
          </a:xfrm>
        </p:grpSpPr>
        <p:sp>
          <p:nvSpPr>
            <p:cNvPr id="30754" name="Text Box 102"/>
            <p:cNvSpPr txBox="1"/>
            <p:nvPr/>
          </p:nvSpPr>
          <p:spPr>
            <a:xfrm>
              <a:off x="476" y="436"/>
              <a:ext cx="4536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noProof="1">
                  <a:solidFill>
                    <a:srgbClr val="0066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黑体" panose="02010609060101010101" pitchFamily="2" charset="-122"/>
                  <a:ea typeface="黑体" panose="02010609060101010101" pitchFamily="2" charset="-122"/>
                  <a:cs typeface="Arial"/>
                </a:rPr>
                <a:t>酸+</a:t>
              </a:r>
              <a:r>
                <a:rPr lang="en-US" altLang="zh-CN" sz="3200" b="1" noProof="1">
                  <a:solidFill>
                    <a:srgbClr val="0066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黑体" panose="02010609060101010101" pitchFamily="2" charset="-122"/>
                  <a:ea typeface="黑体" panose="02010609060101010101" pitchFamily="2" charset="-122"/>
                  <a:cs typeface="Arial"/>
                </a:rPr>
                <a:t>(</a:t>
              </a:r>
              <a:r>
                <a:rPr lang="zh-CN" altLang="en-US" sz="3200" b="1" noProof="1">
                  <a:solidFill>
                    <a:srgbClr val="0066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黑体" panose="02010609060101010101" pitchFamily="2" charset="-122"/>
                  <a:ea typeface="黑体" panose="02010609060101010101" pitchFamily="2" charset="-122"/>
                  <a:cs typeface="Arial"/>
                </a:rPr>
                <a:t>氢前</a:t>
              </a:r>
              <a:r>
                <a:rPr lang="en-US" altLang="zh-CN" sz="3200" b="1" noProof="1">
                  <a:solidFill>
                    <a:srgbClr val="0066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黑体" panose="02010609060101010101" pitchFamily="2" charset="-122"/>
                  <a:ea typeface="黑体" panose="02010609060101010101" pitchFamily="2" charset="-122"/>
                  <a:cs typeface="Arial"/>
                </a:rPr>
                <a:t>)</a:t>
              </a:r>
              <a:r>
                <a:rPr lang="zh-CN" altLang="en-US" sz="3200" b="1" noProof="1">
                  <a:solidFill>
                    <a:srgbClr val="CC00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黑体" panose="02010609060101010101" pitchFamily="2" charset="-122"/>
                  <a:ea typeface="黑体" panose="02010609060101010101" pitchFamily="2" charset="-122"/>
                  <a:cs typeface="Arial"/>
                </a:rPr>
                <a:t>活泼金属</a:t>
              </a:r>
              <a:r>
                <a:rPr lang="zh-CN" altLang="en-US" sz="3200" b="1" noProof="1">
                  <a:solidFill>
                    <a:srgbClr val="0066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黑体" panose="02010609060101010101" pitchFamily="2" charset="-122"/>
                  <a:ea typeface="黑体" panose="02010609060101010101" pitchFamily="2" charset="-122"/>
                  <a:cs typeface="Arial"/>
                </a:rPr>
                <a:t>      盐 + 氢气</a:t>
              </a:r>
              <a:endParaRPr lang="en-US" altLang="zh-CN" sz="3200" b="1" baseline="-25000" noProof="1">
                <a:solidFill>
                  <a:srgbClr val="0066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endParaRPr>
            </a:p>
          </p:txBody>
        </p:sp>
        <p:sp>
          <p:nvSpPr>
            <p:cNvPr id="308327" name="Line 103"/>
            <p:cNvSpPr>
              <a:spLocks noChangeShapeType="1"/>
            </p:cNvSpPr>
            <p:nvPr/>
          </p:nvSpPr>
          <p:spPr bwMode="auto">
            <a:xfrm flipV="1">
              <a:off x="2835" y="618"/>
              <a:ext cx="598" cy="6"/>
            </a:xfrm>
            <a:prstGeom prst="line">
              <a:avLst/>
            </a:prstGeom>
            <a:noFill/>
            <a:ln w="34925">
              <a:solidFill>
                <a:srgbClr val="006600"/>
              </a:solidFill>
              <a:rou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8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8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08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08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0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18" grpId="0"/>
      <p:bldP spid="308319" grpId="0"/>
      <p:bldP spid="308320" grpId="0"/>
      <p:bldP spid="308321" grpId="0"/>
      <p:bldP spid="34821" grpId="0"/>
      <p:bldP spid="34822" grpId="0"/>
      <p:bldP spid="50" grpId="0"/>
      <p:bldP spid="51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17" name="AutoShape 13"/>
          <p:cNvSpPr/>
          <p:nvPr/>
        </p:nvSpPr>
        <p:spPr>
          <a:xfrm>
            <a:off x="1524000" y="214314"/>
            <a:ext cx="9144000" cy="6657975"/>
          </a:xfrm>
          <a:prstGeom prst="horizontalScroll">
            <a:avLst>
              <a:gd name="adj" fmla="val 6801"/>
            </a:avLst>
          </a:prstGeom>
          <a:noFill/>
          <a:ln w="34925" cap="flat" cmpd="sng">
            <a:solidFill>
              <a:srgbClr val="99336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34818" name="Text Box 2"/>
          <p:cNvSpPr txBox="1"/>
          <p:nvPr/>
        </p:nvSpPr>
        <p:spPr>
          <a:xfrm>
            <a:off x="1524000" y="0"/>
            <a:ext cx="1619250" cy="579438"/>
          </a:xfrm>
          <a:prstGeom prst="rect">
            <a:avLst/>
          </a:prstGeom>
          <a:solidFill>
            <a:srgbClr val="92D050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FF0066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小结：</a:t>
            </a:r>
            <a:endParaRPr lang="zh-CN" altLang="en-US" sz="3200">
              <a:solidFill>
                <a:srgbClr val="FF0066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  <p:sp>
        <p:nvSpPr>
          <p:cNvPr id="169987" name="Text Box 3"/>
          <p:cNvSpPr txBox="1"/>
          <p:nvPr/>
        </p:nvSpPr>
        <p:spPr>
          <a:xfrm>
            <a:off x="2062163" y="690564"/>
            <a:ext cx="8501062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1.</a:t>
            </a:r>
            <a:r>
              <a:rPr lang="zh-CN" altLang="en-US" sz="2800" b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根据</a:t>
            </a:r>
            <a:r>
              <a:rPr lang="zh-CN" altLang="en-US" sz="3200" u="sng">
                <a:solidFill>
                  <a:srgbClr val="000000"/>
                </a:solidFill>
                <a:latin typeface="方正粗黑宋简体" charset="-122"/>
                <a:ea typeface="方正粗黑宋简体" charset="-122"/>
                <a:cs typeface="Arial"/>
              </a:rPr>
              <a:t>金属能否与酸溶液反应，发生反应的剧烈程度</a:t>
            </a:r>
            <a:r>
              <a:rPr lang="zh-CN" altLang="en-US" sz="3200" b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，</a:t>
            </a:r>
            <a:r>
              <a:rPr lang="zh-CN" altLang="en-US" sz="2800" b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可说明金属的活动性强弱。</a:t>
            </a:r>
            <a:endParaRPr lang="zh-CN" altLang="en-US" sz="2800" b="1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Arial"/>
            </a:endParaRPr>
          </a:p>
        </p:txBody>
      </p:sp>
      <p:sp>
        <p:nvSpPr>
          <p:cNvPr id="169993" name="Text Box 9"/>
          <p:cNvSpPr txBox="1"/>
          <p:nvPr/>
        </p:nvSpPr>
        <p:spPr>
          <a:xfrm>
            <a:off x="2062163" y="1766889"/>
            <a:ext cx="3827462" cy="57605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2.</a:t>
            </a:r>
            <a:r>
              <a:rPr lang="zh-CN" altLang="en-US" sz="28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金属的活动性顺序： </a:t>
            </a:r>
            <a:endParaRPr lang="zh-CN" altLang="en-US" sz="2800" b="1">
              <a:solidFill>
                <a:srgbClr val="0000FF"/>
              </a:solidFill>
              <a:latin typeface="等线" panose="02010600030101010101" charset="-122"/>
              <a:ea typeface="等线" panose="02010600030101010101" charset="-122"/>
              <a:cs typeface="Arial"/>
            </a:endParaRPr>
          </a:p>
        </p:txBody>
      </p:sp>
      <p:sp>
        <p:nvSpPr>
          <p:cNvPr id="2" name="Text Box 3"/>
          <p:cNvSpPr txBox="1"/>
          <p:nvPr/>
        </p:nvSpPr>
        <p:spPr>
          <a:xfrm>
            <a:off x="1976438" y="2214564"/>
            <a:ext cx="8691562" cy="18637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经过长期的实践，总结出常见金属在溶液中的活动性顺序：</a:t>
            </a:r>
            <a:endParaRPr lang="zh-CN" altLang="en-US" sz="2400" b="1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Arial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66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   </a:t>
            </a:r>
            <a:r>
              <a:rPr lang="en-US" altLang="zh-CN" sz="2400" b="1">
                <a:solidFill>
                  <a:srgbClr val="FF0066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K  Ca  Na  Mg  Al  Zn  Fe  Sn  Pb  </a:t>
            </a:r>
            <a:r>
              <a:rPr lang="en-US" altLang="zh-CN" sz="24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(H)</a:t>
            </a:r>
            <a:r>
              <a:rPr lang="en-US" altLang="zh-CN" sz="2400" b="1">
                <a:solidFill>
                  <a:srgbClr val="FF0066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  Cu  Hg  Ag  Pt  Au</a:t>
            </a:r>
            <a:endParaRPr lang="en-US" altLang="zh-CN" sz="2400" b="1">
              <a:solidFill>
                <a:srgbClr val="FF0066"/>
              </a:solidFill>
              <a:latin typeface="等线" panose="02010600030101010101" charset="-122"/>
              <a:ea typeface="等线" panose="02010600030101010101" charset="-122"/>
              <a:cs typeface="Arial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0066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                   </a:t>
            </a:r>
            <a:r>
              <a:rPr lang="zh-CN" altLang="en-US" sz="2400" b="1">
                <a:solidFill>
                  <a:srgbClr val="FF0066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  金属活动性由强逐渐减弱</a:t>
            </a:r>
            <a:endParaRPr lang="zh-CN" altLang="en-US" sz="2400" b="1">
              <a:solidFill>
                <a:srgbClr val="FF0066"/>
              </a:solidFill>
              <a:latin typeface="等线" panose="02010600030101010101" charset="-122"/>
              <a:ea typeface="等线" panose="02010600030101010101" charset="-122"/>
              <a:cs typeface="Arial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在金属活动性顺序中，金属的位置越靠前，它的活动性就越强；</a:t>
            </a:r>
            <a:endParaRPr lang="zh-CN" altLang="en-US" sz="2400" b="1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Arial"/>
            </a:endParaRPr>
          </a:p>
        </p:txBody>
      </p:sp>
      <p:sp>
        <p:nvSpPr>
          <p:cNvPr id="343047" name="Line 7"/>
          <p:cNvSpPr/>
          <p:nvPr/>
        </p:nvSpPr>
        <p:spPr>
          <a:xfrm flipV="1">
            <a:off x="2144714" y="3146425"/>
            <a:ext cx="8353425" cy="0"/>
          </a:xfrm>
          <a:prstGeom prst="line">
            <a:avLst/>
          </a:prstGeom>
          <a:ln w="63500" cap="flat" cmpd="sng">
            <a:solidFill>
              <a:srgbClr val="0000FF"/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3" name="Text Box 3"/>
          <p:cNvSpPr txBox="1"/>
          <p:nvPr/>
        </p:nvSpPr>
        <p:spPr>
          <a:xfrm>
            <a:off x="1976439" y="4241801"/>
            <a:ext cx="8404225" cy="1382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排在</a:t>
            </a:r>
            <a:r>
              <a:rPr lang="zh-CN" altLang="en-US" sz="2800" b="1" u="sng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氢前</a:t>
            </a:r>
            <a:r>
              <a:rPr lang="zh-CN" altLang="en-US" sz="2800" b="1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面的金属</a:t>
            </a:r>
            <a:r>
              <a:rPr lang="zh-CN" altLang="en-US" sz="2800" b="1" u="sng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能</a:t>
            </a:r>
            <a:r>
              <a:rPr lang="zh-CN" altLang="en-US" sz="2800" b="1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与稀盐酸（或稀硫酸）发生置换反应放出氢气</a:t>
            </a:r>
            <a:r>
              <a:rPr lang="zh-CN" altLang="en-US" sz="28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，而排在</a:t>
            </a:r>
            <a:r>
              <a:rPr lang="zh-CN" altLang="en-US" sz="28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氢后</a:t>
            </a:r>
            <a:r>
              <a:rPr lang="zh-CN" altLang="en-US" sz="28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面的金属</a:t>
            </a:r>
            <a:r>
              <a:rPr lang="zh-CN" altLang="en-US" sz="28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不能与酸</a:t>
            </a:r>
            <a:r>
              <a:rPr lang="zh-CN" altLang="en-US" sz="28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发生置换</a:t>
            </a:r>
            <a:r>
              <a:rPr lang="zh-CN" altLang="en-US" sz="28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反应</a:t>
            </a:r>
            <a:r>
              <a:rPr lang="zh-CN" altLang="en-US" sz="28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放出氢气。</a:t>
            </a:r>
            <a:endParaRPr lang="zh-CN" altLang="en-US" sz="28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92" decel="100000"/>
                                        <p:tgtEl>
                                          <p:spTgt spid="169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92" decel="100000"/>
                                        <p:tgtEl>
                                          <p:spTgt spid="169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69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192" fill="hold"/>
                                        <p:tgtEl>
                                          <p:spTgt spid="169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69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192" fill="hold"/>
                                        <p:tgtEl>
                                          <p:spTgt spid="169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69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charRg st="0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35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charRg st="35" end="9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43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97" end="1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charRg st="97" end="1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  <p:cond evt="onBegin" delay="0">
                          <p:tn val="33"/>
                        </p:cond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30" end="1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charRg st="130" end="15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1427" name="Text Box 3"/>
          <p:cNvSpPr txBox="1"/>
          <p:nvPr/>
        </p:nvSpPr>
        <p:spPr>
          <a:xfrm>
            <a:off x="1809751" y="1214438"/>
            <a:ext cx="5357813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2.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酸与某些金属的反应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grpSp>
        <p:nvGrpSpPr>
          <p:cNvPr id="32777" name="组合 32776"/>
          <p:cNvGrpSpPr/>
          <p:nvPr/>
        </p:nvGrpSpPr>
        <p:grpSpPr>
          <a:xfrm>
            <a:off x="2478724" y="1779589"/>
            <a:ext cx="7793037" cy="579437"/>
            <a:chOff x="601" y="1195"/>
            <a:chExt cx="4909" cy="365"/>
          </a:xfrm>
        </p:grpSpPr>
        <p:sp>
          <p:nvSpPr>
            <p:cNvPr id="231473" name="Text Box 49"/>
            <p:cNvSpPr txBox="1">
              <a:spLocks noChangeArrowheads="1"/>
            </p:cNvSpPr>
            <p:nvPr/>
          </p:nvSpPr>
          <p:spPr bwMode="auto">
            <a:xfrm>
              <a:off x="601" y="1195"/>
              <a:ext cx="4909" cy="3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noProof="1">
                  <a:solidFill>
                    <a:srgbClr val="CC33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黑体" panose="02010609060101010101" pitchFamily="2" charset="-122"/>
                  <a:ea typeface="黑体" panose="02010609060101010101" pitchFamily="2" charset="-122"/>
                  <a:cs typeface="Arial"/>
                </a:rPr>
                <a:t>酸 + </a:t>
              </a:r>
              <a:r>
                <a:rPr lang="en-US" altLang="zh-CN" sz="3200" b="1" noProof="1">
                  <a:solidFill>
                    <a:srgbClr val="CC33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黑体" panose="02010609060101010101" pitchFamily="2" charset="-122"/>
                  <a:ea typeface="黑体" panose="02010609060101010101" pitchFamily="2" charset="-122"/>
                  <a:cs typeface="Arial"/>
                </a:rPr>
                <a:t>(</a:t>
              </a:r>
              <a:r>
                <a:rPr lang="zh-CN" altLang="en-US" sz="3200" b="1" noProof="1">
                  <a:solidFill>
                    <a:srgbClr val="CC33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黑体" panose="02010609060101010101" pitchFamily="2" charset="-122"/>
                  <a:ea typeface="黑体" panose="02010609060101010101" pitchFamily="2" charset="-122"/>
                  <a:cs typeface="Arial"/>
                </a:rPr>
                <a:t>氢前</a:t>
              </a:r>
              <a:r>
                <a:rPr lang="en-US" altLang="zh-CN" sz="3200" b="1" noProof="1">
                  <a:solidFill>
                    <a:srgbClr val="CC33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黑体" panose="02010609060101010101" pitchFamily="2" charset="-122"/>
                  <a:ea typeface="黑体" panose="02010609060101010101" pitchFamily="2" charset="-122"/>
                  <a:cs typeface="Arial"/>
                </a:rPr>
                <a:t>)</a:t>
              </a:r>
              <a:r>
                <a:rPr lang="zh-CN" altLang="en-US" sz="3200" b="1" noProof="1">
                  <a:solidFill>
                    <a:srgbClr val="CC33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黑体" panose="02010609060101010101" pitchFamily="2" charset="-122"/>
                  <a:ea typeface="黑体" panose="02010609060101010101" pitchFamily="2" charset="-122"/>
                  <a:cs typeface="Arial"/>
                </a:rPr>
                <a:t>较活泼金属     盐 + 氢气</a:t>
              </a:r>
              <a:endParaRPr lang="en-US" altLang="zh-CN" sz="3200" b="1" baseline="-25000" noProof="1"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endParaRPr>
            </a:p>
          </p:txBody>
        </p:sp>
        <p:sp>
          <p:nvSpPr>
            <p:cNvPr id="33796" name="Line 68"/>
            <p:cNvSpPr/>
            <p:nvPr/>
          </p:nvSpPr>
          <p:spPr>
            <a:xfrm>
              <a:off x="3424" y="1389"/>
              <a:ext cx="499" cy="0"/>
            </a:xfrm>
            <a:prstGeom prst="line">
              <a:avLst/>
            </a:prstGeom>
            <a:ln w="38100" cap="flat" cmpd="sng">
              <a:solidFill>
                <a:srgbClr val="CC33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endParaRPr>
            </a:p>
          </p:txBody>
        </p:sp>
      </p:grpSp>
      <p:sp>
        <p:nvSpPr>
          <p:cNvPr id="231523" name="Text Box 99"/>
          <p:cNvSpPr txBox="1"/>
          <p:nvPr/>
        </p:nvSpPr>
        <p:spPr>
          <a:xfrm>
            <a:off x="1702754" y="2564448"/>
            <a:ext cx="8785225" cy="3192780"/>
          </a:xfrm>
          <a:prstGeom prst="rect">
            <a:avLst/>
          </a:prstGeom>
          <a:noFill/>
          <a:ln w="19050">
            <a:noFill/>
          </a:ln>
        </p:spPr>
        <p:txBody>
          <a:bodyPr wrap="square" anchor="t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noProof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注意：</a:t>
            </a:r>
            <a:endParaRPr lang="zh-CN" altLang="en-US" sz="2400" b="1" noProof="1">
              <a:solidFill>
                <a:srgbClr val="D60093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  <a:p>
            <a:pPr marL="514350" indent="-51435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</a:pPr>
            <a:r>
              <a:rPr lang="zh-CN" altLang="en-US" sz="2400" noProof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该类反应属于</a:t>
            </a:r>
            <a:r>
              <a:rPr lang="zh-CN" altLang="en-US" sz="2400" b="1" u="sng" noProof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置换</a:t>
            </a:r>
            <a:r>
              <a:rPr lang="zh-CN" altLang="en-US" sz="2400" noProof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反应，</a:t>
            </a:r>
            <a:r>
              <a:rPr lang="zh-CN" altLang="en-US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金属需排在</a:t>
            </a:r>
            <a:r>
              <a:rPr lang="zh-CN" altLang="en-US" sz="2400" b="1" u="sng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氢前面的金属</a:t>
            </a:r>
            <a:r>
              <a:rPr lang="zh-CN" altLang="en-US" sz="2400" noProof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  <a:endParaRPr lang="zh-CN" altLang="en-US" sz="2400" noProof="1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514350" indent="-51435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</a:pPr>
            <a:r>
              <a:rPr lang="zh-CN" altLang="en-US" sz="2400" noProof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该类型反应中，</a:t>
            </a:r>
            <a:r>
              <a:rPr lang="zh-CN" altLang="en-US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酸不能用浓硫酸、硝酸</a:t>
            </a:r>
            <a:r>
              <a:rPr lang="zh-CN" altLang="en-US" sz="2400" noProof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  <a:endParaRPr lang="zh-CN" altLang="en-US" sz="2400" noProof="1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514350" indent="-51435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</a:pPr>
            <a:r>
              <a:rPr lang="zh-CN" altLang="en-US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排在金属活动性顺序表</a:t>
            </a:r>
            <a:r>
              <a:rPr lang="zh-CN" altLang="en-US" sz="2400" b="1">
                <a:solidFill>
                  <a:srgbClr val="1D41D5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越前面</a:t>
            </a:r>
            <a:r>
              <a:rPr lang="zh-CN" altLang="en-US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的金属，反应现象</a:t>
            </a:r>
            <a:r>
              <a:rPr lang="zh-CN" altLang="en-US" sz="24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越剧烈</a:t>
            </a:r>
            <a:r>
              <a:rPr lang="zh-CN" altLang="en-US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，速度越快，如</a:t>
            </a:r>
            <a:r>
              <a:rPr lang="en-US" altLang="zh-CN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Mg</a:t>
            </a:r>
            <a:r>
              <a:rPr lang="zh-CN" altLang="en-US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反应有明显放热现象</a:t>
            </a:r>
            <a:r>
              <a:rPr lang="zh-CN" altLang="en-US" sz="2400" noProof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  <a:endParaRPr lang="zh-CN" altLang="en-US" sz="2400" noProof="1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514350" indent="-51435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</a:pPr>
            <a:r>
              <a:rPr lang="zh-CN" altLang="en-US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铁</a:t>
            </a:r>
            <a:r>
              <a:rPr lang="zh-CN" altLang="en-US" sz="2400" b="1">
                <a:solidFill>
                  <a:srgbClr val="1D41D5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（</a:t>
            </a:r>
            <a:r>
              <a:rPr lang="en-US" altLang="zh-CN" sz="2400" b="1">
                <a:solidFill>
                  <a:srgbClr val="1D41D5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Fe</a:t>
            </a:r>
            <a:r>
              <a:rPr lang="zh-CN" altLang="en-US" sz="2400" b="1">
                <a:solidFill>
                  <a:srgbClr val="1D41D5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）</a:t>
            </a:r>
            <a:r>
              <a:rPr lang="zh-CN" altLang="en-US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参与此类反应，</a:t>
            </a:r>
            <a:r>
              <a:rPr lang="zh-CN" altLang="en-US" sz="24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产物为</a:t>
            </a:r>
            <a:r>
              <a:rPr lang="zh-CN" altLang="en-US" sz="24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二价</a:t>
            </a:r>
            <a:r>
              <a:rPr lang="zh-CN" altLang="en-US" sz="24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铁，溶液为浅绿色</a:t>
            </a:r>
            <a:r>
              <a:rPr lang="zh-CN" altLang="en-US" sz="2400" noProof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  <a:endParaRPr lang="zh-CN" altLang="en-US" sz="2400" noProof="1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514350" indent="-51435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</a:pPr>
            <a:r>
              <a:rPr lang="zh-CN" altLang="en-US" sz="240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反应后溶液的质量增加</a:t>
            </a:r>
            <a:r>
              <a:rPr lang="zh-CN" altLang="en-US" sz="2400" noProof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  <a:endParaRPr lang="zh-CN" altLang="en-US" sz="2400" noProof="1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2" name="Text Box 2"/>
          <p:cNvSpPr txBox="1"/>
          <p:nvPr/>
        </p:nvSpPr>
        <p:spPr>
          <a:xfrm>
            <a:off x="1736726" y="112714"/>
            <a:ext cx="4708525" cy="6461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（二）酸的化学性质</a:t>
            </a:r>
            <a:endParaRPr lang="en-US" altLang="zh-CN" sz="36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sp>
        <p:nvSpPr>
          <p:cNvPr id="230434" name="Rectangle 34"/>
          <p:cNvSpPr>
            <a:spLocks noChangeArrowheads="1"/>
          </p:cNvSpPr>
          <p:nvPr/>
        </p:nvSpPr>
        <p:spPr bwMode="auto">
          <a:xfrm>
            <a:off x="1920876" y="674688"/>
            <a:ext cx="3984625" cy="616066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2800" b="1">
                <a:solidFill>
                  <a:srgbClr val="000000"/>
                </a:solidFill>
                <a:latin typeface="方正粗黑宋简体" charset="-122"/>
                <a:ea typeface="方正粗黑宋简体" charset="-122"/>
                <a:cs typeface="方正粗黑宋简体" charset="-122"/>
              </a:rPr>
              <a:t>1.</a:t>
            </a:r>
            <a:r>
              <a:rPr kumimoji="1" lang="zh-CN" altLang="en-US" sz="2800" b="1">
                <a:solidFill>
                  <a:srgbClr val="000000"/>
                </a:solidFill>
                <a:latin typeface="方正粗黑宋简体" charset="-122"/>
                <a:ea typeface="方正粗黑宋简体" charset="-122"/>
                <a:cs typeface="方正粗黑宋简体" charset="-122"/>
              </a:rPr>
              <a:t>与酸碱指示剂的反应</a:t>
            </a:r>
            <a:endParaRPr kumimoji="1" lang="zh-CN" altLang="en-US" sz="2800" b="1">
              <a:solidFill>
                <a:srgbClr val="000000"/>
              </a:solidFill>
              <a:latin typeface="方正粗黑宋简体" charset="-122"/>
              <a:ea typeface="方正粗黑宋简体" charset="-122"/>
              <a:cs typeface="方正粗黑宋简体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1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1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31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31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523">
                                            <p:txEl>
                                              <p:charRg st="4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31523">
                                            <p:txEl>
                                              <p:charRg st="4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31523">
                                            <p:txEl>
                                              <p:charRg st="4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523">
                                            <p:txEl>
                                              <p:charRg st="1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31523">
                                            <p:txEl>
                                              <p:charRg st="1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31523">
                                            <p:txEl>
                                              <p:charRg st="16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523">
                                            <p:txEl>
                                              <p:charRg st="36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31523">
                                            <p:txEl>
                                              <p:charRg st="36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31523">
                                            <p:txEl>
                                              <p:charRg st="36" end="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523">
                                            <p:txEl>
                                              <p:charRg st="55" end="1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31523">
                                            <p:txEl>
                                              <p:charRg st="55" end="1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31523">
                                            <p:txEl>
                                              <p:charRg st="55" end="1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523">
                                            <p:txEl>
                                              <p:charRg st="110" end="1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31523">
                                            <p:txEl>
                                              <p:charRg st="110" end="13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31523">
                                            <p:txEl>
                                              <p:charRg st="110" end="1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4851" name="表格 34850"/>
          <p:cNvGraphicFramePr>
            <a:graphicFrameLocks noGrp="1"/>
          </p:cNvGraphicFramePr>
          <p:nvPr/>
        </p:nvGraphicFramePr>
        <p:xfrm>
          <a:off x="1703388" y="1087438"/>
          <a:ext cx="8834438" cy="4127500"/>
        </p:xfrm>
        <a:graphic>
          <a:graphicData uri="http://schemas.openxmlformats.org/drawingml/2006/table">
            <a:tbl>
              <a:tblPr/>
              <a:tblGrid>
                <a:gridCol w="2697163"/>
                <a:gridCol w="6137275"/>
              </a:tblGrid>
              <a:tr h="820738"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>
                        <a:buFontTx/>
                        <a:buNone/>
                      </a:pPr>
                      <a:endParaRPr lang="zh-CN" altLang="en-US" sz="3200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>
                        <a:buFontTx/>
                        <a:buNone/>
                      </a:pPr>
                      <a:r>
                        <a:rPr lang="zh-CN" altLang="en-US" sz="3200" b="1">
                          <a:solidFill>
                            <a:srgbClr val="0000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现象</a:t>
                      </a:r>
                      <a:endParaRPr lang="zh-CN" altLang="en-US" sz="3200" b="1">
                        <a:solidFill>
                          <a:srgbClr val="0000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6775"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>
                        <a:buFontTx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铁锈+盐酸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6800" marB="4680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>
                        <a:buFontTx/>
                        <a:buNone/>
                      </a:pPr>
                      <a:endParaRPr lang="zh-CN" altLang="en-US" sz="3200">
                        <a:latin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>
                        <a:buFontTx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铁锈+硫酸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6800" marB="4680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en-US" sz="3200">
                        <a:latin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4387"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>
                        <a:buFontTx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氧化铜+盐酸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6800" marB="4680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>
                        <a:buFontTx/>
                        <a:buNone/>
                      </a:pPr>
                      <a:endParaRPr lang="zh-CN" altLang="en-US" sz="3200" b="1">
                        <a:solidFill>
                          <a:srgbClr val="FF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>
                        <a:buFontTx/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氧化铜+硫酸</a:t>
                      </a:r>
                      <a:endParaRPr lang="zh-CN" altLang="en-US" sz="2800" b="1">
                        <a:solidFill>
                          <a:srgbClr val="0000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6800" marB="4680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914400" rtl="0" eaLnBrk="1" latinLnBrk="0" hangingPunct="1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>
                        <a:buFontTx/>
                        <a:buNone/>
                      </a:pPr>
                      <a:endParaRPr lang="zh-CN" altLang="en-US" sz="3200" b="1">
                        <a:solidFill>
                          <a:srgbClr val="FF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1940" name="Text Box 36"/>
          <p:cNvSpPr txBox="1"/>
          <p:nvPr/>
        </p:nvSpPr>
        <p:spPr>
          <a:xfrm>
            <a:off x="4452938" y="2071689"/>
            <a:ext cx="4305300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铁锈溶解,生成</a:t>
            </a:r>
            <a:r>
              <a:rPr lang="zh-CN" altLang="en-US" sz="2800" b="1">
                <a:solidFill>
                  <a:srgbClr val="FFC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黄色</a:t>
            </a:r>
            <a:r>
              <a:rPr lang="zh-CN" altLang="en-US" sz="2800" b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的溶液</a:t>
            </a:r>
            <a:endParaRPr lang="zh-CN" altLang="en-US" sz="2800" b="1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Arial"/>
            </a:endParaRPr>
          </a:p>
        </p:txBody>
      </p:sp>
      <p:sp>
        <p:nvSpPr>
          <p:cNvPr id="251943" name="Text Box 39"/>
          <p:cNvSpPr txBox="1"/>
          <p:nvPr/>
        </p:nvSpPr>
        <p:spPr>
          <a:xfrm>
            <a:off x="4452938" y="2928939"/>
            <a:ext cx="4273550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铁锈溶解,生成</a:t>
            </a:r>
            <a:r>
              <a:rPr lang="zh-CN" altLang="en-US" sz="2800" b="1">
                <a:solidFill>
                  <a:srgbClr val="FFC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黄色</a:t>
            </a:r>
            <a:r>
              <a:rPr lang="zh-CN" altLang="en-US" sz="2800" b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的溶液</a:t>
            </a:r>
            <a:endParaRPr lang="zh-CN" altLang="en-US" sz="2800" b="1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Arial"/>
            </a:endParaRPr>
          </a:p>
        </p:txBody>
      </p:sp>
      <p:sp>
        <p:nvSpPr>
          <p:cNvPr id="251946" name="Text Box 42"/>
          <p:cNvSpPr txBox="1"/>
          <p:nvPr/>
        </p:nvSpPr>
        <p:spPr>
          <a:xfrm>
            <a:off x="4452938" y="3714750"/>
            <a:ext cx="493871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黑色固体溶解,生成</a:t>
            </a:r>
            <a:r>
              <a:rPr lang="zh-CN" altLang="en-US" sz="2800" b="1">
                <a:solidFill>
                  <a:srgbClr val="00B0F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蓝色</a:t>
            </a:r>
            <a:r>
              <a:rPr lang="zh-CN" altLang="en-US" sz="2800" b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的溶液</a:t>
            </a:r>
            <a:endParaRPr lang="zh-CN" altLang="en-US" sz="2800" b="1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Arial"/>
            </a:endParaRPr>
          </a:p>
        </p:txBody>
      </p:sp>
      <p:sp>
        <p:nvSpPr>
          <p:cNvPr id="251947" name="Text Box 43"/>
          <p:cNvSpPr txBox="1"/>
          <p:nvPr/>
        </p:nvSpPr>
        <p:spPr>
          <a:xfrm>
            <a:off x="4452938" y="4500564"/>
            <a:ext cx="4894262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黑色固体溶解,生成</a:t>
            </a:r>
            <a:r>
              <a:rPr lang="zh-CN" altLang="en-US" sz="2800" b="1">
                <a:solidFill>
                  <a:srgbClr val="00B0F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蓝色</a:t>
            </a:r>
            <a:r>
              <a:rPr lang="zh-CN" altLang="en-US" sz="2800" b="1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Arial"/>
              </a:rPr>
              <a:t>的溶液</a:t>
            </a:r>
            <a:endParaRPr lang="zh-CN" altLang="en-US" sz="2800" b="1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Arial"/>
            </a:endParaRPr>
          </a:p>
        </p:txBody>
      </p:sp>
      <p:pic>
        <p:nvPicPr>
          <p:cNvPr id="35865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0"/>
            <a:ext cx="2308225" cy="1028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866" name="Text Box 49"/>
          <p:cNvSpPr txBox="1"/>
          <p:nvPr/>
        </p:nvSpPr>
        <p:spPr>
          <a:xfrm>
            <a:off x="3984626" y="133350"/>
            <a:ext cx="6651625" cy="9525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分别将生锈的铁钉、氧化铜放入稀盐酸和稀硫酸中，观察现象。</a:t>
            </a:r>
            <a:endParaRPr lang="en-US" altLang="zh-CN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  <p:sp>
        <p:nvSpPr>
          <p:cNvPr id="251975" name="Text Box 71"/>
          <p:cNvSpPr txBox="1"/>
          <p:nvPr/>
        </p:nvSpPr>
        <p:spPr>
          <a:xfrm>
            <a:off x="2647951" y="5310188"/>
            <a:ext cx="6742113" cy="584200"/>
          </a:xfrm>
          <a:prstGeom prst="rect">
            <a:avLst/>
          </a:prstGeom>
          <a:noFill/>
          <a:ln w="19050" cap="flat" cmpd="sng">
            <a:solidFill>
              <a:srgbClr val="CC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结论：金属氧化物能与酸反应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pic>
        <p:nvPicPr>
          <p:cNvPr id="34845" name="Picture 7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1576" y="3644900"/>
            <a:ext cx="385763" cy="1582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47" name="图片 348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8438" y="1906588"/>
            <a:ext cx="374650" cy="1662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48" name="图片 348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8438" y="3644901"/>
            <a:ext cx="342900" cy="1552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52" name="图片 348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1575" y="1916113"/>
            <a:ext cx="349250" cy="1644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4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4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7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4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4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33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" fill="hold"/>
                                        <p:tgtEl>
                                          <p:spTgt spid="25197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40" grpId="0"/>
      <p:bldP spid="251943" grpId="0"/>
      <p:bldP spid="251946" grpId="0"/>
      <p:bldP spid="251947" grpId="0"/>
      <p:bldP spid="2519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9730" name="Text Box 2"/>
          <p:cNvSpPr txBox="1">
            <a:spLocks noChangeArrowheads="1"/>
          </p:cNvSpPr>
          <p:nvPr/>
        </p:nvSpPr>
        <p:spPr bwMode="auto">
          <a:xfrm>
            <a:off x="1736726" y="835025"/>
            <a:ext cx="4613275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3.</a:t>
            </a:r>
            <a:r>
              <a:rPr lang="zh-CN" altLang="en-US" sz="32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酸与金属氧化物反应</a:t>
            </a:r>
            <a:r>
              <a:rPr lang="en-US" altLang="zh-CN" sz="32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:</a:t>
            </a:r>
            <a:endParaRPr lang="en-US" altLang="zh-CN" sz="3200" b="1" noProof="1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graphicFrame>
        <p:nvGraphicFramePr>
          <p:cNvPr id="329761" name="Group 3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868489" y="1414463"/>
          <a:ext cx="8643997" cy="3402028"/>
        </p:xfrm>
        <a:graphic>
          <a:graphicData uri="http://schemas.openxmlformats.org/drawingml/2006/table">
            <a:tbl>
              <a:tblPr/>
              <a:tblGrid>
                <a:gridCol w="2348454"/>
                <a:gridCol w="6295543"/>
              </a:tblGrid>
              <a:tr h="664133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化学方程式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3242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铁锈+盐酸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564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铁锈+硫酸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703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氧化铜+盐酸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9386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氧化铜+硫酸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9751" name="Text Box 23"/>
          <p:cNvSpPr txBox="1"/>
          <p:nvPr/>
        </p:nvSpPr>
        <p:spPr>
          <a:xfrm>
            <a:off x="4368800" y="2173288"/>
            <a:ext cx="60579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Fe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O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3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+6HCl = 2FeCl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3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+3H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O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_GB2312"/>
              <a:cs typeface="Arial"/>
            </a:endParaRPr>
          </a:p>
        </p:txBody>
      </p:sp>
      <p:sp>
        <p:nvSpPr>
          <p:cNvPr id="329752" name="Text Box 24"/>
          <p:cNvSpPr txBox="1"/>
          <p:nvPr/>
        </p:nvSpPr>
        <p:spPr>
          <a:xfrm>
            <a:off x="4225926" y="2887663"/>
            <a:ext cx="6283325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Fe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O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3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+3H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SO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4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= Fe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(SO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4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)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3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+3H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O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楷体_GB2312"/>
              <a:cs typeface="Arial"/>
            </a:endParaRPr>
          </a:p>
        </p:txBody>
      </p:sp>
      <p:sp>
        <p:nvSpPr>
          <p:cNvPr id="329753" name="Text Box 25"/>
          <p:cNvSpPr txBox="1"/>
          <p:nvPr/>
        </p:nvSpPr>
        <p:spPr>
          <a:xfrm>
            <a:off x="4368800" y="4173538"/>
            <a:ext cx="61341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CuO+H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SO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4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= CuSO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4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+H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O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楷体_GB2312"/>
              <a:cs typeface="Arial"/>
            </a:endParaRPr>
          </a:p>
        </p:txBody>
      </p:sp>
      <p:sp>
        <p:nvSpPr>
          <p:cNvPr id="329754" name="Text Box 26"/>
          <p:cNvSpPr txBox="1"/>
          <p:nvPr/>
        </p:nvSpPr>
        <p:spPr>
          <a:xfrm>
            <a:off x="4440238" y="3530600"/>
            <a:ext cx="5008562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CuO+2HCl = CuCl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+H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O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楷体_GB2312"/>
              <a:cs typeface="Arial"/>
            </a:endParaRPr>
          </a:p>
        </p:txBody>
      </p:sp>
      <p:sp>
        <p:nvSpPr>
          <p:cNvPr id="329755" name="Rectangle 27"/>
          <p:cNvSpPr/>
          <p:nvPr/>
        </p:nvSpPr>
        <p:spPr>
          <a:xfrm>
            <a:off x="1743075" y="4816476"/>
            <a:ext cx="89662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注意：</a:t>
            </a:r>
            <a:r>
              <a:rPr lang="zh-CN" altLang="en-US" sz="24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Arial"/>
              </a:rPr>
              <a:t>反应过程中，金属元素的化合价不变，酸中的原子团不变</a:t>
            </a:r>
            <a:endParaRPr lang="zh-CN" altLang="en-US" sz="2400" b="1">
              <a:solidFill>
                <a:srgbClr val="0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Arial"/>
            </a:endParaRPr>
          </a:p>
        </p:txBody>
      </p:sp>
      <p:sp>
        <p:nvSpPr>
          <p:cNvPr id="329758" name="Text Box 30"/>
          <p:cNvSpPr txBox="1">
            <a:spLocks noChangeArrowheads="1"/>
          </p:cNvSpPr>
          <p:nvPr/>
        </p:nvSpPr>
        <p:spPr bwMode="auto">
          <a:xfrm>
            <a:off x="6108700" y="835025"/>
            <a:ext cx="4394200" cy="584200"/>
          </a:xfrm>
          <a:prstGeom prst="rect">
            <a:avLst/>
          </a:prstGeom>
          <a:noFill/>
          <a:ln w="19050" cap="rnd" algn="ctr">
            <a:noFill/>
            <a:prstDash val="sysDot"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3200" b="1" noProof="1"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金属氧化物</a:t>
            </a:r>
            <a:r>
              <a:rPr lang="en-US" altLang="zh-CN" sz="3200" b="1" noProof="1"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+</a:t>
            </a:r>
            <a:r>
              <a:rPr lang="zh-CN" altLang="en-US" sz="3200" b="1" noProof="1"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酸→盐</a:t>
            </a:r>
            <a:r>
              <a:rPr lang="en-US" altLang="zh-CN" sz="3200" b="1" noProof="1"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+</a:t>
            </a:r>
            <a:r>
              <a:rPr lang="zh-CN" altLang="en-US" sz="3200" b="1" noProof="1"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水</a:t>
            </a:r>
            <a:endParaRPr lang="zh-CN" altLang="en-US" sz="3200" b="1" noProof="1">
              <a:solidFill>
                <a:srgbClr val="CC330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39604" y="1920241"/>
            <a:ext cx="642937" cy="461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D60093"/>
                </a:solidFill>
                <a:latin typeface="Calibri" panose="020f0502020204030204" charset="0"/>
                <a:ea typeface="宋体" panose="02010600030101010101" pitchFamily="2" charset="-122"/>
                <a:cs typeface="Arial"/>
              </a:rPr>
              <a:t>+3</a:t>
            </a:r>
            <a:endParaRPr lang="zh-CN" altLang="en-US" sz="2400" b="1">
              <a:solidFill>
                <a:srgbClr val="D60093"/>
              </a:solidFill>
              <a:latin typeface="Calibri" panose="020f050202020403020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76135" y="1917066"/>
            <a:ext cx="642938" cy="461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D60093"/>
                </a:solidFill>
                <a:latin typeface="Calibri" panose="020f0502020204030204" charset="0"/>
                <a:ea typeface="宋体" panose="02010600030101010101" pitchFamily="2" charset="-122"/>
                <a:cs typeface="Arial"/>
              </a:rPr>
              <a:t>+3</a:t>
            </a:r>
            <a:endParaRPr lang="zh-CN" altLang="en-US" sz="2400" b="1">
              <a:solidFill>
                <a:srgbClr val="D60093"/>
              </a:solidFill>
              <a:latin typeface="Calibri" panose="020f050202020403020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167756" y="2173605"/>
            <a:ext cx="523875" cy="500380"/>
          </a:xfrm>
          <a:prstGeom prst="rect">
            <a:avLst/>
          </a:prstGeom>
          <a:noFill/>
          <a:ln w="3175">
            <a:solidFill>
              <a:srgbClr val="D6009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  <a:latin typeface="Arial"/>
              <a:ea typeface="宋体" panose="02010600030101010101" pitchFamily="2" charset="-122"/>
              <a:cs typeface="Arial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679690" y="2173605"/>
            <a:ext cx="461010" cy="500380"/>
          </a:xfrm>
          <a:prstGeom prst="rect">
            <a:avLst/>
          </a:prstGeom>
          <a:noFill/>
          <a:ln w="3175">
            <a:solidFill>
              <a:srgbClr val="D6009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  <a:latin typeface="Arial"/>
              <a:ea typeface="宋体" panose="02010600030101010101" pitchFamily="2" charset="-122"/>
              <a:cs typeface="Arial"/>
            </a:endParaRPr>
          </a:p>
        </p:txBody>
      </p:sp>
      <p:sp>
        <p:nvSpPr>
          <p:cNvPr id="2" name="Text Box 2"/>
          <p:cNvSpPr txBox="1"/>
          <p:nvPr/>
        </p:nvSpPr>
        <p:spPr>
          <a:xfrm>
            <a:off x="1736726" y="112714"/>
            <a:ext cx="4708525" cy="6461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（二）酸的化学性质</a:t>
            </a:r>
            <a:endParaRPr lang="en-US" altLang="zh-CN" sz="36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4511359" y="3980816"/>
            <a:ext cx="642937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D60093"/>
                </a:solidFill>
                <a:latin typeface="Calibri" panose="020f0502020204030204" charset="0"/>
                <a:ea typeface="宋体" panose="02010600030101010101" pitchFamily="2" charset="-122"/>
                <a:cs typeface="Arial"/>
              </a:rPr>
              <a:t>+2</a:t>
            </a:r>
            <a:endParaRPr lang="zh-CN" altLang="en-US" sz="2400" b="1">
              <a:solidFill>
                <a:srgbClr val="D60093"/>
              </a:solidFill>
              <a:latin typeface="Calibri" panose="020f050202020403020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5" name="TextBox 12"/>
          <p:cNvSpPr txBox="1"/>
          <p:nvPr/>
        </p:nvSpPr>
        <p:spPr>
          <a:xfrm>
            <a:off x="7103745" y="3980816"/>
            <a:ext cx="642938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D60093"/>
                </a:solidFill>
                <a:latin typeface="Calibri" panose="020f0502020204030204" charset="0"/>
                <a:ea typeface="宋体" panose="02010600030101010101" pitchFamily="2" charset="-122"/>
                <a:cs typeface="Arial"/>
              </a:rPr>
              <a:t>+2</a:t>
            </a:r>
            <a:endParaRPr lang="zh-CN" altLang="en-US" sz="2400" b="1">
              <a:solidFill>
                <a:srgbClr val="D60093"/>
              </a:solidFill>
              <a:latin typeface="Calibri" panose="020f050202020403020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51855" y="4220845"/>
            <a:ext cx="720090" cy="500380"/>
          </a:xfrm>
          <a:prstGeom prst="rect">
            <a:avLst/>
          </a:prstGeom>
          <a:noFill/>
          <a:ln w="3175">
            <a:solidFill>
              <a:srgbClr val="D6009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  <a:latin typeface="Arial"/>
              <a:ea typeface="宋体" panose="02010600030101010101" pitchFamily="2" charset="-122"/>
              <a:cs typeface="Arial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73011" y="4220845"/>
            <a:ext cx="673735" cy="500380"/>
          </a:xfrm>
          <a:prstGeom prst="rect">
            <a:avLst/>
          </a:prstGeom>
          <a:noFill/>
          <a:ln w="3175">
            <a:solidFill>
              <a:srgbClr val="D6009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  <a:latin typeface="Arial"/>
              <a:ea typeface="宋体" panose="02010600030101010101" pitchFamily="2" charset="-122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9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9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0" grpId="0"/>
      <p:bldP spid="329751" grpId="0"/>
      <p:bldP spid="329752" grpId="0"/>
      <p:bldP spid="329753" grpId="0"/>
      <p:bldP spid="329754" grpId="0"/>
      <p:bldP spid="329755" grpId="0"/>
      <p:bldP spid="329758" grpId="0"/>
      <p:bldP spid="12" grpId="0"/>
      <p:bldP spid="13" grpId="0"/>
      <p:bldP spid="14" grpId="0"/>
      <p:bldP spid="15" grpId="0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89" name="Text Box 70"/>
          <p:cNvSpPr txBox="1"/>
          <p:nvPr/>
        </p:nvSpPr>
        <p:spPr>
          <a:xfrm>
            <a:off x="2424114" y="188913"/>
            <a:ext cx="7920037" cy="1569660"/>
          </a:xfrm>
          <a:prstGeom prst="rect">
            <a:avLst/>
          </a:prstGeom>
          <a:noFill/>
          <a:ln w="19050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问：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生产中常用稀盐酸、稀硫酸来清洗金属铁器表面的铁锈，但又不能长时间浸泡，你知道其中的化学原理吗？ 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sp>
        <p:nvSpPr>
          <p:cNvPr id="251978" name="Text Box 74"/>
          <p:cNvSpPr txBox="1"/>
          <p:nvPr/>
        </p:nvSpPr>
        <p:spPr>
          <a:xfrm>
            <a:off x="1703388" y="4437063"/>
            <a:ext cx="8496300" cy="156966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（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提示：</a:t>
            </a:r>
            <a:r>
              <a:rPr lang="zh-CN" altLang="en-US" sz="32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因为当酸将金属表面的锈除去以后，能继续与露出的金属反应放出氢气，消耗金属，所以铁制品除锈时不能长期浸在酸中。）</a:t>
            </a:r>
            <a:endParaRPr lang="zh-CN" altLang="en-US" sz="32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pic>
        <p:nvPicPr>
          <p:cNvPr id="37891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22338" cy="952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Text Box 24"/>
          <p:cNvSpPr txBox="1"/>
          <p:nvPr/>
        </p:nvSpPr>
        <p:spPr>
          <a:xfrm>
            <a:off x="2809876" y="2286000"/>
            <a:ext cx="6143625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Fe</a:t>
            </a:r>
            <a:r>
              <a:rPr lang="en-US" altLang="zh-CN" sz="3200" b="1" baseline="-25000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O</a:t>
            </a:r>
            <a:r>
              <a:rPr lang="en-US" altLang="zh-CN" sz="3200" b="1" baseline="-25000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3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+3H</a:t>
            </a:r>
            <a:r>
              <a:rPr lang="en-US" altLang="zh-CN" sz="3200" b="1" baseline="-25000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SO</a:t>
            </a:r>
            <a:r>
              <a:rPr lang="en-US" altLang="zh-CN" sz="3200" b="1" baseline="-25000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4 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= Fe</a:t>
            </a:r>
            <a:r>
              <a:rPr lang="en-US" altLang="zh-CN" sz="3200" b="1" baseline="-25000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(SO</a:t>
            </a:r>
            <a:r>
              <a:rPr lang="en-US" altLang="zh-CN" sz="3200" b="1" baseline="-25000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4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)</a:t>
            </a:r>
            <a:r>
              <a:rPr lang="en-US" altLang="zh-CN" sz="3200" b="1" baseline="-25000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3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+3H</a:t>
            </a:r>
            <a:r>
              <a:rPr lang="en-US" altLang="zh-CN" sz="3200" b="1" baseline="-25000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O</a:t>
            </a:r>
            <a:endParaRPr lang="zh-CN" altLang="en-US" sz="3200" b="1">
              <a:solidFill>
                <a:srgbClr val="C00000"/>
              </a:solidFill>
              <a:latin typeface="Times New Roman" panose="02020603050405020304" pitchFamily="18" charset="0"/>
              <a:ea typeface="楷体_GB2312"/>
              <a:cs typeface="Arial"/>
            </a:endParaRPr>
          </a:p>
        </p:txBody>
      </p:sp>
      <p:sp>
        <p:nvSpPr>
          <p:cNvPr id="16" name="Text Box 99"/>
          <p:cNvSpPr txBox="1"/>
          <p:nvPr/>
        </p:nvSpPr>
        <p:spPr>
          <a:xfrm>
            <a:off x="2809876" y="3214688"/>
            <a:ext cx="5857875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Fe +H</a:t>
            </a:r>
            <a:r>
              <a:rPr lang="en-US" altLang="zh-CN" sz="3200" b="1" baseline="-25000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SO</a:t>
            </a:r>
            <a:r>
              <a:rPr lang="en-US" altLang="zh-CN" sz="3200" b="1" baseline="-25000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4 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(</a:t>
            </a:r>
            <a:r>
              <a:rPr lang="zh-CN" altLang="en-US" sz="3200" b="1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稀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) = FeSO</a:t>
            </a:r>
            <a:r>
              <a:rPr lang="en-US" altLang="zh-CN" sz="3200" b="1" baseline="-25000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4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 H</a:t>
            </a:r>
            <a:r>
              <a:rPr lang="en-US" altLang="zh-CN" sz="3200" b="1" baseline="-25000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2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↑</a:t>
            </a:r>
            <a:endParaRPr lang="en-US" altLang="zh-CN" sz="3200" b="1">
              <a:solidFill>
                <a:srgbClr val="C00000"/>
              </a:solidFill>
              <a:latin typeface="Times New Roman" panose="02020603050405020304" pitchFamily="18" charset="0"/>
              <a:ea typeface="楷体_GB2312"/>
              <a:cs typeface="Arial"/>
            </a:endParaRPr>
          </a:p>
        </p:txBody>
      </p:sp>
      <p:sp>
        <p:nvSpPr>
          <p:cNvPr id="37894" name="TextBox 16"/>
          <p:cNvSpPr txBox="1"/>
          <p:nvPr/>
        </p:nvSpPr>
        <p:spPr>
          <a:xfrm>
            <a:off x="1524000" y="1700214"/>
            <a:ext cx="4857750" cy="579437"/>
          </a:xfrm>
          <a:prstGeom prst="rect">
            <a:avLst/>
          </a:prstGeom>
          <a:noFill/>
          <a:ln w="317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00"/>
                </a:solidFill>
                <a:latin typeface="Calibri" panose="020f0502020204030204" charset="0"/>
                <a:ea typeface="楷体" panose="02010609060101010101" charset="-122"/>
                <a:cs typeface="Arial"/>
              </a:rPr>
              <a:t>有关反应的化学方程式：</a:t>
            </a:r>
            <a:endParaRPr lang="zh-CN" altLang="en-US" sz="3200" b="1">
              <a:solidFill>
                <a:srgbClr val="000000"/>
              </a:solidFill>
              <a:latin typeface="Calibri" panose="020f0502020204030204" charset="0"/>
              <a:ea typeface="楷体" panose="02010609060101010101" charset="-122"/>
              <a:cs typeface="Arial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2809875" y="2928938"/>
            <a:ext cx="6357938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809875" y="3786188"/>
            <a:ext cx="6357938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2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8913" name="Group 35"/>
          <p:cNvGrpSpPr/>
          <p:nvPr/>
        </p:nvGrpSpPr>
        <p:grpSpPr>
          <a:xfrm>
            <a:off x="8148638" y="792163"/>
            <a:ext cx="2305050" cy="2843212"/>
            <a:chOff x="4269" y="0"/>
            <a:chExt cx="1452" cy="1791"/>
          </a:xfrm>
        </p:grpSpPr>
        <p:pic>
          <p:nvPicPr>
            <p:cNvPr id="38914" name="Picture 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69" y="0"/>
              <a:ext cx="1144" cy="179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8915" name="Text Box 31"/>
            <p:cNvSpPr txBox="1"/>
            <p:nvPr/>
          </p:nvSpPr>
          <p:spPr>
            <a:xfrm>
              <a:off x="4975" y="1373"/>
              <a:ext cx="746" cy="291"/>
            </a:xfrm>
            <a:prstGeom prst="rect">
              <a:avLst/>
            </a:prstGeom>
            <a:noFill/>
            <a:ln w="19050">
              <a:noFill/>
            </a:ln>
          </p:spPr>
          <p:txBody>
            <a:bodyPr anchor="t" anchorCtr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>
                  <a:solidFill>
                    <a:srgbClr val="0000FF"/>
                  </a:solidFill>
                  <a:latin typeface="Calibri" panose="020f0502020204030204" charset="0"/>
                  <a:ea typeface="宋体" panose="02010600030101010101" pitchFamily="2" charset="-122"/>
                  <a:cs typeface="Arial"/>
                </a:rPr>
                <a:t>大理石</a:t>
              </a:r>
              <a:endParaRPr lang="zh-CN" altLang="en-US" sz="2400" b="1">
                <a:solidFill>
                  <a:srgbClr val="0000FF"/>
                </a:solidFill>
                <a:latin typeface="Calibri" panose="020f0502020204030204" charset="0"/>
                <a:ea typeface="宋体" panose="02010600030101010101" pitchFamily="2" charset="-122"/>
                <a:cs typeface="Arial"/>
              </a:endParaRPr>
            </a:p>
          </p:txBody>
        </p:sp>
        <p:sp>
          <p:nvSpPr>
            <p:cNvPr id="38916" name="Line 32"/>
            <p:cNvSpPr/>
            <p:nvPr/>
          </p:nvSpPr>
          <p:spPr>
            <a:xfrm flipV="1">
              <a:off x="4952" y="1470"/>
              <a:ext cx="134" cy="8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endParaRPr>
            </a:p>
          </p:txBody>
        </p:sp>
        <p:sp>
          <p:nvSpPr>
            <p:cNvPr id="38917" name="Text Box 33"/>
            <p:cNvSpPr txBox="1"/>
            <p:nvPr/>
          </p:nvSpPr>
          <p:spPr>
            <a:xfrm>
              <a:off x="4973" y="1169"/>
              <a:ext cx="748" cy="291"/>
            </a:xfrm>
            <a:prstGeom prst="rect">
              <a:avLst/>
            </a:prstGeom>
            <a:noFill/>
            <a:ln w="19050">
              <a:noFill/>
            </a:ln>
          </p:spPr>
          <p:txBody>
            <a:bodyPr anchor="t" anchorCtr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>
                  <a:solidFill>
                    <a:srgbClr val="0000FF"/>
                  </a:solidFill>
                  <a:latin typeface="Calibri" panose="020f0502020204030204" charset="0"/>
                  <a:ea typeface="宋体" panose="02010600030101010101" pitchFamily="2" charset="-122"/>
                  <a:cs typeface="Arial"/>
                </a:rPr>
                <a:t>稀盐酸</a:t>
              </a:r>
              <a:endParaRPr lang="zh-CN" altLang="en-US" sz="2400" b="1">
                <a:solidFill>
                  <a:srgbClr val="0000FF"/>
                </a:solidFill>
                <a:latin typeface="Calibri" panose="020f0502020204030204" charset="0"/>
                <a:ea typeface="宋体" panose="02010600030101010101" pitchFamily="2" charset="-122"/>
                <a:cs typeface="Arial"/>
              </a:endParaRPr>
            </a:p>
          </p:txBody>
        </p:sp>
        <p:sp>
          <p:nvSpPr>
            <p:cNvPr id="38918" name="Line 34"/>
            <p:cNvSpPr/>
            <p:nvPr/>
          </p:nvSpPr>
          <p:spPr>
            <a:xfrm flipV="1">
              <a:off x="4998" y="1342"/>
              <a:ext cx="134" cy="8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endParaRPr>
            </a:p>
          </p:txBody>
        </p:sp>
      </p:grpSp>
      <p:sp>
        <p:nvSpPr>
          <p:cNvPr id="246786" name="Text Box 2"/>
          <p:cNvSpPr txBox="1"/>
          <p:nvPr/>
        </p:nvSpPr>
        <p:spPr>
          <a:xfrm>
            <a:off x="1695450" y="4927600"/>
            <a:ext cx="8001000" cy="584200"/>
          </a:xfrm>
          <a:prstGeom prst="rect">
            <a:avLst/>
          </a:prstGeom>
          <a:noFill/>
          <a:ln w="57150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009999"/>
              </a:buClr>
              <a:buSzPct val="65000"/>
            </a:pPr>
            <a:r>
              <a:rPr lang="zh-CN" altLang="en-US" sz="32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Arial"/>
              </a:rPr>
              <a:t>能否就此推断酸跟盐均会发生类似的反应？</a:t>
            </a:r>
            <a:endParaRPr lang="zh-CN" altLang="en-US" sz="3200" b="1">
              <a:solidFill>
                <a:srgbClr val="0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Arial"/>
            </a:endParaRPr>
          </a:p>
        </p:txBody>
      </p:sp>
      <p:sp>
        <p:nvSpPr>
          <p:cNvPr id="246787" name="Rectangle 3"/>
          <p:cNvSpPr/>
          <p:nvPr/>
        </p:nvSpPr>
        <p:spPr>
          <a:xfrm>
            <a:off x="5453063" y="3959226"/>
            <a:ext cx="5111750" cy="606425"/>
          </a:xfrm>
          <a:prstGeom prst="rect">
            <a:avLst/>
          </a:prstGeom>
          <a:noFill/>
          <a:ln w="9525" cap="flat" cmpd="sng">
            <a:solidFill>
              <a:srgbClr val="D60093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Arial"/>
              </a:rPr>
              <a:t>鸡蛋壳的主要成分是碳酸钙</a:t>
            </a:r>
            <a:endParaRPr lang="en-US" altLang="zh-CN" sz="3200" b="1">
              <a:solidFill>
                <a:srgbClr val="0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Arial"/>
            </a:endParaRPr>
          </a:p>
        </p:txBody>
      </p:sp>
      <p:sp>
        <p:nvSpPr>
          <p:cNvPr id="246792" name="Text Box 8"/>
          <p:cNvSpPr txBox="1"/>
          <p:nvPr/>
        </p:nvSpPr>
        <p:spPr>
          <a:xfrm>
            <a:off x="1809751" y="1428750"/>
            <a:ext cx="7312025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Arial"/>
              </a:rPr>
              <a:t>CaCO</a:t>
            </a:r>
            <a:r>
              <a:rPr lang="en-US" altLang="zh-CN" sz="3200" b="1" baseline="-250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Arial"/>
              </a:rPr>
              <a:t>3  </a:t>
            </a:r>
            <a:r>
              <a:rPr lang="en-US" altLang="zh-CN" sz="3200" b="1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Arial"/>
              </a:rPr>
              <a:t>+2 HCl = CaCl</a:t>
            </a:r>
            <a:r>
              <a:rPr lang="en-US" altLang="zh-CN" sz="3200" b="1" baseline="-250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Arial"/>
              </a:rPr>
              <a:t>2 </a:t>
            </a:r>
            <a:r>
              <a:rPr lang="en-US" altLang="zh-CN" sz="3200" b="1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Arial"/>
              </a:rPr>
              <a:t>+ H</a:t>
            </a:r>
            <a:r>
              <a:rPr lang="en-US" altLang="zh-CN" sz="3200" b="1" baseline="-250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Arial"/>
              </a:rPr>
              <a:t>2</a:t>
            </a:r>
            <a:r>
              <a:rPr lang="en-US" altLang="zh-CN" sz="3200" b="1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Arial"/>
              </a:rPr>
              <a:t>O+CO</a:t>
            </a:r>
            <a:r>
              <a:rPr lang="en-US" altLang="zh-CN" sz="3200" b="1" baseline="-250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Arial"/>
              </a:rPr>
              <a:t>2</a:t>
            </a:r>
            <a:r>
              <a:rPr lang="en-US" altLang="zh-CN" sz="3200" b="1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Arial"/>
              </a:rPr>
              <a:t>↑</a:t>
            </a:r>
            <a:endParaRPr lang="en-US" altLang="zh-CN" sz="3200" b="1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38922" name="Text Box 17"/>
          <p:cNvSpPr txBox="1"/>
          <p:nvPr/>
        </p:nvSpPr>
        <p:spPr>
          <a:xfrm>
            <a:off x="3238501" y="714375"/>
            <a:ext cx="4683125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实验室制取二氧化碳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  <p:sp>
        <p:nvSpPr>
          <p:cNvPr id="38923" name="Rectangle 20"/>
          <p:cNvSpPr/>
          <p:nvPr/>
        </p:nvSpPr>
        <p:spPr>
          <a:xfrm>
            <a:off x="1524001" y="714376"/>
            <a:ext cx="1725613" cy="519113"/>
          </a:xfrm>
          <a:prstGeom prst="rect">
            <a:avLst/>
          </a:prstGeom>
          <a:solidFill>
            <a:srgbClr val="AED8DC">
              <a:alpha val="50194"/>
            </a:srgbClr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CC00FF"/>
                </a:solidFill>
                <a:latin typeface="Calibri" panose="020f0502020204030204" charset="0"/>
                <a:ea typeface="宋体" panose="02010600030101010101" pitchFamily="2" charset="-122"/>
                <a:cs typeface="Arial"/>
              </a:rPr>
              <a:t>知识回顾</a:t>
            </a:r>
            <a:endParaRPr lang="zh-CN" altLang="en-US" sz="2800" b="1">
              <a:solidFill>
                <a:srgbClr val="CC00FF"/>
              </a:solidFill>
              <a:latin typeface="Calibri" panose="020f0502020204030204" charset="0"/>
              <a:ea typeface="宋体" panose="02010600030101010101" pitchFamily="2" charset="-122"/>
              <a:cs typeface="Arial"/>
            </a:endParaRPr>
          </a:p>
        </p:txBody>
      </p:sp>
      <p:pic>
        <p:nvPicPr>
          <p:cNvPr id="246809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0" y="2922588"/>
            <a:ext cx="4649788" cy="16430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6810" name="Text Box 26"/>
          <p:cNvSpPr txBox="1"/>
          <p:nvPr/>
        </p:nvSpPr>
        <p:spPr>
          <a:xfrm>
            <a:off x="2166938" y="1857375"/>
            <a:ext cx="5332412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盐     酸  新盐   新酸</a:t>
            </a:r>
            <a:endParaRPr lang="zh-CN" altLang="en-US" sz="3200" b="1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  <p:sp>
        <p:nvSpPr>
          <p:cNvPr id="246823" name="Text Box 39"/>
          <p:cNvSpPr txBox="1">
            <a:spLocks noChangeArrowheads="1"/>
          </p:cNvSpPr>
          <p:nvPr/>
        </p:nvSpPr>
        <p:spPr bwMode="auto">
          <a:xfrm>
            <a:off x="1524001" y="0"/>
            <a:ext cx="8964613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4</a:t>
            </a:r>
            <a:r>
              <a:rPr lang="zh-CN" altLang="en-US" sz="36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、酸与某些盐反应：酸+盐</a:t>
            </a:r>
            <a:r>
              <a:rPr lang="zh-CN" altLang="zh-CN" sz="36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→</a:t>
            </a:r>
            <a:r>
              <a:rPr lang="zh-CN" altLang="en-US" sz="36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新盐+新酸</a:t>
            </a:r>
            <a:endParaRPr lang="zh-CN" altLang="en-US" sz="3600" b="1" noProof="1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sp>
        <p:nvSpPr>
          <p:cNvPr id="246824" name="Line 40"/>
          <p:cNvSpPr/>
          <p:nvPr/>
        </p:nvSpPr>
        <p:spPr>
          <a:xfrm>
            <a:off x="5810251" y="2000250"/>
            <a:ext cx="1279525" cy="0"/>
          </a:xfrm>
          <a:prstGeom prst="line">
            <a:avLst/>
          </a:prstGeom>
          <a:ln w="28575" cap="flat" cmpd="sng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246827" name="Rectangle 43"/>
          <p:cNvSpPr/>
          <p:nvPr/>
        </p:nvSpPr>
        <p:spPr>
          <a:xfrm>
            <a:off x="1809750" y="1357313"/>
            <a:ext cx="1214438" cy="1454150"/>
          </a:xfrm>
          <a:prstGeom prst="rect">
            <a:avLst/>
          </a:prstGeom>
          <a:noFill/>
          <a:ln w="28575" cap="rnd" cmpd="sng">
            <a:solidFill>
              <a:schemeClr val="folHlink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246828" name="Rectangle 44"/>
          <p:cNvSpPr/>
          <p:nvPr/>
        </p:nvSpPr>
        <p:spPr>
          <a:xfrm>
            <a:off x="3524251" y="1357313"/>
            <a:ext cx="714375" cy="1454150"/>
          </a:xfrm>
          <a:prstGeom prst="rect">
            <a:avLst/>
          </a:prstGeom>
          <a:noFill/>
          <a:ln w="28575" cap="rnd" cmpd="sng">
            <a:solidFill>
              <a:srgbClr val="D60093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246829" name="Rectangle 45"/>
          <p:cNvSpPr/>
          <p:nvPr/>
        </p:nvSpPr>
        <p:spPr>
          <a:xfrm>
            <a:off x="4524375" y="1357313"/>
            <a:ext cx="928688" cy="1454150"/>
          </a:xfrm>
          <a:prstGeom prst="rect">
            <a:avLst/>
          </a:prstGeom>
          <a:noFill/>
          <a:ln w="28575" cap="rnd" cmpd="sng">
            <a:solidFill>
              <a:schemeClr val="folHlink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246830" name="Rectangle 46"/>
          <p:cNvSpPr/>
          <p:nvPr/>
        </p:nvSpPr>
        <p:spPr>
          <a:xfrm>
            <a:off x="5738814" y="1357313"/>
            <a:ext cx="1571625" cy="1454150"/>
          </a:xfrm>
          <a:prstGeom prst="rect">
            <a:avLst/>
          </a:prstGeom>
          <a:noFill/>
          <a:ln w="28575" cap="rnd" cmpd="sng">
            <a:solidFill>
              <a:srgbClr val="D60093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667750" y="571500"/>
            <a:ext cx="181133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（化合价不变）</a:t>
            </a:r>
            <a:endParaRPr kumimoji="1" lang="en-US" altLang="zh-CN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  <p:pic>
        <p:nvPicPr>
          <p:cNvPr id="246831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15684500" y="10363200"/>
            <a:ext cx="317500" cy="228600"/>
          </a:xfrm>
          <a:prstGeom prst="cube">
            <a:avLst/>
          </a:prstGeom>
        </p:spPr>
      </p:pic>
      <p:pic>
        <p:nvPicPr>
          <p:cNvPr id="246832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12446000" y="12661900"/>
            <a:ext cx="342900" cy="254000"/>
          </a:xfrm>
          <a:prstGeom prst="cube">
            <a:avLst/>
          </a:prstGeom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46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46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6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46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2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6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6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6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4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46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6" grpId="0"/>
      <p:bldP spid="246787" grpId="0"/>
      <p:bldP spid="246792" grpId="0"/>
      <p:bldP spid="246810" grpId="0"/>
      <p:bldP spid="246823" grpId="0"/>
      <p:bldP spid="246827" grpId="0"/>
      <p:bldP spid="246828" grpId="0"/>
      <p:bldP spid="246829" grpId="0"/>
      <p:bldP spid="246830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3398838" y="249239"/>
            <a:ext cx="6680200" cy="5826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buBlip>
                <a:blip r:embed="rId2"/>
              </a:buBlip>
              <a:defRPr/>
            </a:pPr>
            <a:r>
              <a:rPr kumimoji="1"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补充</a:t>
            </a:r>
            <a:r>
              <a:rPr kumimoji="1" lang="en-US" altLang="zh-CN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kumimoji="1"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：盐酸跟硝酸银的反应</a:t>
            </a:r>
            <a:endParaRPr kumimoji="1" lang="zh-CN" altLang="en-US" sz="3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47863" name="Group 55"/>
          <p:cNvGraphicFramePr>
            <a:graphicFrameLocks noGrp="1"/>
          </p:cNvGraphicFramePr>
          <p:nvPr/>
        </p:nvGraphicFramePr>
        <p:xfrm>
          <a:off x="2381250" y="1785938"/>
          <a:ext cx="7572428" cy="1162560"/>
        </p:xfrm>
        <a:graphic>
          <a:graphicData uri="http://schemas.openxmlformats.org/drawingml/2006/table">
            <a:tbl>
              <a:tblPr/>
              <a:tblGrid>
                <a:gridCol w="1428760"/>
                <a:gridCol w="6143668"/>
              </a:tblGrid>
              <a:tr h="390525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现象</a:t>
                      </a:r>
                      <a:endParaRPr kumimoji="0" lang="zh-CN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分析 </a:t>
                      </a:r>
                      <a:endParaRPr kumimoji="0" lang="zh-CN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7836" name="Text Box 28"/>
          <p:cNvSpPr txBox="1"/>
          <p:nvPr/>
        </p:nvSpPr>
        <p:spPr>
          <a:xfrm>
            <a:off x="4910139" y="1778000"/>
            <a:ext cx="4471987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有白色沉淀生成</a:t>
            </a:r>
            <a:endParaRPr lang="zh-CN" altLang="en-US" sz="3200" b="1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  <p:sp>
        <p:nvSpPr>
          <p:cNvPr id="247838" name="Text Box 30"/>
          <p:cNvSpPr txBox="1"/>
          <p:nvPr/>
        </p:nvSpPr>
        <p:spPr>
          <a:xfrm>
            <a:off x="4095750" y="2357438"/>
            <a:ext cx="5786438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AgNO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3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+HCl = AgCl↓+ HNO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  <a:cs typeface="Arial"/>
              </a:rPr>
              <a:t>3</a:t>
            </a:r>
            <a:endParaRPr lang="en-US" altLang="zh-CN" sz="3200" b="1" baseline="-25000">
              <a:solidFill>
                <a:srgbClr val="FF0000"/>
              </a:solidFill>
              <a:latin typeface="Times New Roman" panose="02020603050405020304" pitchFamily="18" charset="0"/>
              <a:ea typeface="楷体_GB2312"/>
              <a:cs typeface="Arial"/>
            </a:endParaRPr>
          </a:p>
        </p:txBody>
      </p:sp>
      <p:sp>
        <p:nvSpPr>
          <p:cNvPr id="247840" name="Text Box 32"/>
          <p:cNvSpPr txBox="1"/>
          <p:nvPr/>
        </p:nvSpPr>
        <p:spPr>
          <a:xfrm>
            <a:off x="2300288" y="833438"/>
            <a:ext cx="6761162" cy="952500"/>
          </a:xfrm>
          <a:prstGeom prst="rect">
            <a:avLst/>
          </a:prstGeom>
          <a:noFill/>
          <a:ln w="57150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实验步骤：在盛有少量稀盐酸的试管中滴入几滴硝酸银溶液，观察现象。</a:t>
            </a:r>
            <a:endParaRPr lang="zh-CN" altLang="en-US" sz="280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pic>
        <p:nvPicPr>
          <p:cNvPr id="39952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1" y="1"/>
            <a:ext cx="1806575" cy="746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7864" name="Rectangle 56"/>
          <p:cNvSpPr>
            <a:spLocks noChangeArrowheads="1"/>
          </p:cNvSpPr>
          <p:nvPr/>
        </p:nvSpPr>
        <p:spPr bwMode="auto">
          <a:xfrm>
            <a:off x="3400426" y="3136900"/>
            <a:ext cx="5895975" cy="584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buBlip>
                <a:blip r:embed="rId2"/>
              </a:buBlip>
              <a:defRPr/>
            </a:pPr>
            <a:r>
              <a:rPr kumimoji="1"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补充</a:t>
            </a:r>
            <a:r>
              <a:rPr kumimoji="1" lang="en-US" altLang="zh-CN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kumimoji="1"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：硫酸跟氯化钡的反应</a:t>
            </a:r>
            <a:endParaRPr kumimoji="1" lang="zh-CN" altLang="en-US" sz="3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7865" name="Text Box 57"/>
          <p:cNvSpPr txBox="1"/>
          <p:nvPr/>
        </p:nvSpPr>
        <p:spPr>
          <a:xfrm>
            <a:off x="2238375" y="3786188"/>
            <a:ext cx="7308850" cy="952500"/>
          </a:xfrm>
          <a:prstGeom prst="rect">
            <a:avLst/>
          </a:prstGeom>
          <a:noFill/>
          <a:ln w="57150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实验步骤：在盛有少量稀硫酸的试管中滴入几滴氯化钡的溶液，观察现象。</a:t>
            </a:r>
            <a:endParaRPr lang="zh-CN" altLang="en-US" sz="280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graphicFrame>
        <p:nvGraphicFramePr>
          <p:cNvPr id="247866" name="Group 58"/>
          <p:cNvGraphicFramePr>
            <a:graphicFrameLocks noGrp="1"/>
          </p:cNvGraphicFramePr>
          <p:nvPr/>
        </p:nvGraphicFramePr>
        <p:xfrm>
          <a:off x="2300288" y="4738688"/>
          <a:ext cx="8001056" cy="1357390"/>
        </p:xfrm>
        <a:graphic>
          <a:graphicData uri="http://schemas.openxmlformats.org/drawingml/2006/table">
            <a:tbl>
              <a:tblPr/>
              <a:tblGrid>
                <a:gridCol w="1493520"/>
                <a:gridCol w="6507536"/>
              </a:tblGrid>
              <a:tr h="647065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现象</a:t>
                      </a:r>
                      <a:endParaRPr kumimoji="0" lang="zh-CN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0325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分析 </a:t>
                      </a:r>
                      <a:endParaRPr kumimoji="0" lang="zh-CN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7877" name="Text Box 69"/>
          <p:cNvSpPr txBox="1"/>
          <p:nvPr/>
        </p:nvSpPr>
        <p:spPr>
          <a:xfrm>
            <a:off x="4238626" y="5513388"/>
            <a:ext cx="5857875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H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SO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4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+BaCl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2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= BaSO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4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↓+2HCl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rial"/>
            </a:endParaRPr>
          </a:p>
        </p:txBody>
      </p:sp>
      <p:sp>
        <p:nvSpPr>
          <p:cNvPr id="247878" name="Text Box 70"/>
          <p:cNvSpPr txBox="1"/>
          <p:nvPr/>
        </p:nvSpPr>
        <p:spPr>
          <a:xfrm>
            <a:off x="4738689" y="4870450"/>
            <a:ext cx="4002087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有白色沉淀生成</a:t>
            </a:r>
            <a:endParaRPr lang="zh-CN" altLang="en-US" sz="3200" b="1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36" grpId="0"/>
      <p:bldP spid="247838" grpId="0"/>
      <p:bldP spid="247840" grpId="0"/>
      <p:bldP spid="247865" grpId="0"/>
      <p:bldP spid="247877" grpId="0"/>
      <p:bldP spid="24787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61" name="Picture 1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5138" y="1970089"/>
            <a:ext cx="8858250" cy="30749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6823" name="Text Box 39"/>
          <p:cNvSpPr txBox="1">
            <a:spLocks noChangeArrowheads="1"/>
          </p:cNvSpPr>
          <p:nvPr/>
        </p:nvSpPr>
        <p:spPr bwMode="auto">
          <a:xfrm>
            <a:off x="1524001" y="188914"/>
            <a:ext cx="6754813" cy="646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5</a:t>
            </a:r>
            <a:r>
              <a:rPr lang="zh-CN" altLang="en-US" sz="36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、酸与碱反应：酸+碱</a:t>
            </a:r>
            <a:r>
              <a:rPr lang="zh-CN" altLang="zh-CN" sz="36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→</a:t>
            </a:r>
            <a:r>
              <a:rPr lang="zh-CN" altLang="en-US" sz="36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盐+水</a:t>
            </a:r>
            <a:endParaRPr lang="zh-CN" altLang="en-US" sz="3600" b="1" noProof="1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359775" y="384175"/>
            <a:ext cx="181133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（化合价不变）</a:t>
            </a:r>
            <a:endParaRPr kumimoji="1" lang="en-US" altLang="zh-CN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  <p:sp>
        <p:nvSpPr>
          <p:cNvPr id="296977" name="Text Box 17"/>
          <p:cNvSpPr txBox="1"/>
          <p:nvPr/>
        </p:nvSpPr>
        <p:spPr>
          <a:xfrm>
            <a:off x="2312989" y="1079501"/>
            <a:ext cx="6842125" cy="701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err="1">
                <a:solidFill>
                  <a:srgbClr val="CC33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NaOH + HCl = NaCl + H</a:t>
            </a:r>
            <a:r>
              <a:rPr lang="en-US" altLang="zh-CN" sz="4000" b="1" baseline="-25000">
                <a:solidFill>
                  <a:srgbClr val="CC33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2</a:t>
            </a:r>
            <a:r>
              <a:rPr lang="en-US" altLang="zh-CN" sz="4000" b="1">
                <a:solidFill>
                  <a:srgbClr val="CC33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O</a:t>
            </a:r>
            <a:endParaRPr lang="en-US" altLang="zh-CN" sz="4000" b="1">
              <a:solidFill>
                <a:srgbClr val="CC3300"/>
              </a:solidFill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6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6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29697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823" grpId="0"/>
      <p:bldP spid="25" grpId="0"/>
      <p:bldP spid="29697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8"/>
          <p:cNvGrpSpPr/>
          <p:nvPr/>
        </p:nvGrpSpPr>
        <p:grpSpPr>
          <a:xfrm>
            <a:off x="1524000" y="1052514"/>
            <a:ext cx="928688" cy="4949825"/>
            <a:chOff x="-107" y="825"/>
            <a:chExt cx="546" cy="1718"/>
          </a:xfrm>
        </p:grpSpPr>
        <p:sp>
          <p:nvSpPr>
            <p:cNvPr id="296963" name="Rectangle 3"/>
            <p:cNvSpPr>
              <a:spLocks noChangeArrowheads="1"/>
            </p:cNvSpPr>
            <p:nvPr/>
          </p:nvSpPr>
          <p:spPr bwMode="auto">
            <a:xfrm>
              <a:off x="-107" y="1098"/>
              <a:ext cx="363" cy="716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b="1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rial"/>
                </a:rPr>
                <a:t>酸的通性</a:t>
              </a:r>
              <a:endPara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endParaRPr>
            </a:p>
          </p:txBody>
        </p:sp>
        <p:sp>
          <p:nvSpPr>
            <p:cNvPr id="296964" name="AutoShape 4"/>
            <p:cNvSpPr/>
            <p:nvPr/>
          </p:nvSpPr>
          <p:spPr bwMode="auto">
            <a:xfrm>
              <a:off x="274" y="825"/>
              <a:ext cx="165" cy="1718"/>
            </a:xfrm>
            <a:prstGeom prst="leftBrace">
              <a:avLst>
                <a:gd name="adj1" fmla="val 115208"/>
                <a:gd name="adj2" fmla="val 50000"/>
              </a:avLst>
            </a:prstGeom>
            <a:noFill/>
            <a:ln w="38100">
              <a:solidFill>
                <a:srgbClr val="0000FF"/>
              </a:solidFill>
              <a:round/>
            </a:ln>
            <a:effectLst/>
          </p:spPr>
          <p:txBody>
            <a:bodyPr wrap="none" anchor="ctr"/>
            <a:lstStyle/>
            <a:p>
              <a:pPr>
                <a:spcBef>
                  <a:spcPct val="50000"/>
                </a:spcBef>
                <a:spcAft>
                  <a:spcPct val="0"/>
                </a:spcAft>
                <a:defRPr/>
              </a:pPr>
              <a:endParaRPr kumimoji="1" lang="zh-CN" altLang="en-US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endParaRPr>
            </a:p>
          </p:txBody>
        </p:sp>
      </p:grpSp>
      <p:sp>
        <p:nvSpPr>
          <p:cNvPr id="296965" name="Text Box 5"/>
          <p:cNvSpPr txBox="1"/>
          <p:nvPr/>
        </p:nvSpPr>
        <p:spPr>
          <a:xfrm>
            <a:off x="2566988" y="1268414"/>
            <a:ext cx="8101012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Arial"/>
              </a:rPr>
              <a:t>能使紫色石蕊试剂变</a:t>
            </a:r>
            <a:r>
              <a:rPr lang="zh-CN" altLang="en-US" sz="2800" b="1" u="sng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Arial"/>
              </a:rPr>
              <a:t>红色</a:t>
            </a:r>
            <a:r>
              <a:rPr lang="zh-CN" altLang="en-US" sz="28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Arial"/>
              </a:rPr>
              <a:t>；无色酚酞</a:t>
            </a:r>
            <a:r>
              <a:rPr lang="zh-CN" altLang="en-US" sz="2800" b="1" u="sng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Arial"/>
              </a:rPr>
              <a:t>不变色</a:t>
            </a:r>
            <a:endParaRPr lang="zh-CN" altLang="en-US" sz="2800" b="1" u="sng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Arial"/>
            </a:endParaRPr>
          </a:p>
        </p:txBody>
      </p:sp>
      <p:sp>
        <p:nvSpPr>
          <p:cNvPr id="41989" name="Text Box 12"/>
          <p:cNvSpPr txBox="1"/>
          <p:nvPr/>
        </p:nvSpPr>
        <p:spPr>
          <a:xfrm>
            <a:off x="1524001" y="0"/>
            <a:ext cx="1928813" cy="567848"/>
          </a:xfrm>
          <a:prstGeom prst="rect">
            <a:avLst/>
          </a:prstGeom>
          <a:solidFill>
            <a:srgbClr val="66FF33"/>
          </a:solidFill>
          <a:ln w="57150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【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小结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】</a:t>
            </a: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  <p:sp>
        <p:nvSpPr>
          <p:cNvPr id="296973" name="Text Box 13"/>
          <p:cNvSpPr txBox="1">
            <a:spLocks noChangeArrowheads="1"/>
          </p:cNvSpPr>
          <p:nvPr/>
        </p:nvSpPr>
        <p:spPr bwMode="auto">
          <a:xfrm>
            <a:off x="2279650" y="3141663"/>
            <a:ext cx="8388350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3.</a:t>
            </a:r>
            <a:r>
              <a:rPr lang="zh-CN" altLang="en-US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酸与</a:t>
            </a:r>
            <a:r>
              <a:rPr lang="zh-CN" altLang="en-US" sz="3200" b="1" u="sng" noProof="1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金属氧化物</a:t>
            </a:r>
            <a:r>
              <a:rPr lang="en-US" altLang="zh-CN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(</a:t>
            </a:r>
            <a:r>
              <a:rPr lang="en-US" altLang="zh-CN" sz="3200" b="1" noProof="1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Fe</a:t>
            </a:r>
            <a:r>
              <a:rPr lang="en-US" altLang="zh-CN" sz="3200" b="1" baseline="-25000" noProof="1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2</a:t>
            </a:r>
            <a:r>
              <a:rPr lang="en-US" altLang="zh-CN" sz="3200" b="1" noProof="1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O</a:t>
            </a:r>
            <a:r>
              <a:rPr lang="en-US" altLang="zh-CN" sz="3200" b="1" baseline="-25000" noProof="1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3</a:t>
            </a:r>
            <a:r>
              <a:rPr lang="en-US" altLang="zh-CN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)</a:t>
            </a:r>
            <a:r>
              <a:rPr lang="zh-CN" altLang="en-US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反应</a:t>
            </a:r>
            <a:r>
              <a:rPr lang="zh-CN" altLang="en-US" sz="3200" b="1" noProof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生成盐和水</a:t>
            </a:r>
            <a:endParaRPr lang="en-US" altLang="zh-CN" sz="3200" b="1" noProof="1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296974" name="Text Box 14"/>
          <p:cNvSpPr txBox="1">
            <a:spLocks noChangeArrowheads="1"/>
          </p:cNvSpPr>
          <p:nvPr/>
        </p:nvSpPr>
        <p:spPr bwMode="auto">
          <a:xfrm>
            <a:off x="2351088" y="1928813"/>
            <a:ext cx="8066088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2.</a:t>
            </a:r>
            <a:r>
              <a:rPr lang="zh-CN" altLang="en-US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酸与氢前</a:t>
            </a:r>
            <a:r>
              <a:rPr lang="zh-CN" altLang="en-US" sz="3200" b="1" u="sng" noProof="1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金属</a:t>
            </a:r>
            <a:r>
              <a:rPr lang="en-US" altLang="zh-CN" sz="3200" b="1" noProof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(</a:t>
            </a:r>
            <a:r>
              <a:rPr lang="en-US" altLang="zh-CN" sz="3200" b="1" noProof="1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Fe</a:t>
            </a:r>
            <a:r>
              <a:rPr lang="en-US" altLang="zh-CN" sz="3200" b="1" noProof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)</a:t>
            </a:r>
            <a:r>
              <a:rPr lang="zh-CN" altLang="en-US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 反应生成盐和氢气</a:t>
            </a:r>
            <a:endParaRPr lang="zh-CN" altLang="en-US" sz="3200" b="1" noProof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  <p:sp>
        <p:nvSpPr>
          <p:cNvPr id="296975" name="Rectangle 15"/>
          <p:cNvSpPr>
            <a:spLocks noChangeArrowheads="1"/>
          </p:cNvSpPr>
          <p:nvPr/>
        </p:nvSpPr>
        <p:spPr bwMode="auto">
          <a:xfrm>
            <a:off x="2381251" y="714375"/>
            <a:ext cx="5165725" cy="579438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1.</a:t>
            </a:r>
            <a:r>
              <a:rPr lang="zh-CN" altLang="en-US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酸与酸碱</a:t>
            </a:r>
            <a:r>
              <a:rPr lang="zh-CN" altLang="en-US" sz="3200" b="1" u="sng" noProof="1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指示剂</a:t>
            </a:r>
            <a:r>
              <a:rPr lang="zh-CN" altLang="en-US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的反应</a:t>
            </a:r>
            <a:endParaRPr lang="en-US" altLang="zh-CN" sz="3200" b="1" noProof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  <p:sp>
        <p:nvSpPr>
          <p:cNvPr id="296976" name="Rectangle 16"/>
          <p:cNvSpPr>
            <a:spLocks noChangeArrowheads="1"/>
          </p:cNvSpPr>
          <p:nvPr/>
        </p:nvSpPr>
        <p:spPr bwMode="auto">
          <a:xfrm>
            <a:off x="3309939" y="0"/>
            <a:ext cx="4905375" cy="64135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（二）酸的化学性质</a:t>
            </a:r>
            <a:endParaRPr lang="en-US" altLang="zh-CN" sz="36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sp>
        <p:nvSpPr>
          <p:cNvPr id="38924" name="Text Box 17"/>
          <p:cNvSpPr txBox="1"/>
          <p:nvPr/>
        </p:nvSpPr>
        <p:spPr>
          <a:xfrm>
            <a:off x="2279650" y="4357688"/>
            <a:ext cx="838835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4.</a:t>
            </a:r>
            <a:r>
              <a:rPr lang="zh-CN" altLang="en-US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酸与某些</a:t>
            </a:r>
            <a:r>
              <a:rPr lang="zh-CN" altLang="en-US" sz="3200" b="1" u="sng" noProof="1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盐</a:t>
            </a:r>
            <a:r>
              <a:rPr lang="en-US" altLang="zh-CN" sz="3200" b="1" noProof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(</a:t>
            </a:r>
            <a:r>
              <a:rPr lang="en-US" altLang="zh-CN" sz="3200" b="1" noProof="1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CaCO</a:t>
            </a:r>
            <a:r>
              <a:rPr lang="en-US" altLang="zh-CN" sz="3200" b="1" baseline="-25000" noProof="1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3</a:t>
            </a:r>
            <a:r>
              <a:rPr lang="en-US" altLang="zh-CN" sz="3200" b="1" noProof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)</a:t>
            </a:r>
            <a:r>
              <a:rPr lang="zh-CN" altLang="en-US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反应生成新盐和新酸</a:t>
            </a:r>
            <a:endParaRPr lang="en-US" altLang="zh-CN" sz="3200" b="1" noProof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  <p:sp>
        <p:nvSpPr>
          <p:cNvPr id="38929" name="Text Box 17"/>
          <p:cNvSpPr txBox="1"/>
          <p:nvPr/>
        </p:nvSpPr>
        <p:spPr>
          <a:xfrm>
            <a:off x="2279651" y="5516563"/>
            <a:ext cx="6511925" cy="5842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5.</a:t>
            </a:r>
            <a:r>
              <a:rPr lang="zh-CN" altLang="en-US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酸与</a:t>
            </a:r>
            <a:r>
              <a:rPr lang="zh-CN" altLang="en-US" sz="3200" b="1" u="sng" noProof="1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碱</a:t>
            </a:r>
            <a:r>
              <a:rPr lang="en-US" altLang="zh-CN" sz="3200" b="1" noProof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(</a:t>
            </a:r>
            <a:r>
              <a:rPr lang="en-US" altLang="zh-CN" sz="3200" b="1" noProof="1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NaOH</a:t>
            </a:r>
            <a:r>
              <a:rPr lang="en-US" altLang="zh-CN" sz="3200" b="1" noProof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)</a:t>
            </a:r>
            <a:r>
              <a:rPr lang="zh-CN" altLang="en-US" sz="3200" b="1" noProof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/>
              </a:rPr>
              <a:t>反应</a:t>
            </a:r>
            <a:r>
              <a:rPr lang="zh-CN" altLang="en-US" sz="3200" b="1" noProof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生成盐和水</a:t>
            </a:r>
            <a:endParaRPr lang="en-US" altLang="zh-CN" sz="2400" b="1" noProof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Arial"/>
            </a:endParaRPr>
          </a:p>
        </p:txBody>
      </p:sp>
      <p:sp>
        <p:nvSpPr>
          <p:cNvPr id="38931" name="矩形 38930"/>
          <p:cNvSpPr/>
          <p:nvPr/>
        </p:nvSpPr>
        <p:spPr>
          <a:xfrm>
            <a:off x="8256588" y="2492376"/>
            <a:ext cx="2411412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楷体" panose="02010609060101010101" charset="-122"/>
                <a:cs typeface="Arial"/>
              </a:rPr>
              <a:t>（置换反应）</a:t>
            </a:r>
            <a:endParaRPr lang="zh-CN" altLang="en-US" sz="2800" b="1">
              <a:solidFill>
                <a:srgbClr val="C00000"/>
              </a:solidFill>
              <a:latin typeface="Arial" panose="020b0604020202020204" pitchFamily="34" charset="0"/>
              <a:ea typeface="楷体" panose="02010609060101010101" charset="-122"/>
              <a:cs typeface="Arial"/>
            </a:endParaRPr>
          </a:p>
        </p:txBody>
      </p:sp>
      <p:sp>
        <p:nvSpPr>
          <p:cNvPr id="38932" name="Text Box 98"/>
          <p:cNvSpPr txBox="1"/>
          <p:nvPr/>
        </p:nvSpPr>
        <p:spPr>
          <a:xfrm>
            <a:off x="2711451" y="2492375"/>
            <a:ext cx="5426075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楷体_GB2312"/>
                <a:cs typeface="Arial"/>
              </a:rPr>
              <a:t>Fe +</a:t>
            </a:r>
            <a:r>
              <a:rPr lang="zh-CN" altLang="en-US" sz="28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Arial"/>
              </a:rPr>
              <a:t>2</a:t>
            </a:r>
            <a:r>
              <a:rPr lang="en-US" altLang="zh-CN" sz="2800" b="1" err="1">
                <a:solidFill>
                  <a:srgbClr val="0000FF"/>
                </a:solidFill>
                <a:latin typeface="Arial" panose="020b0604020202020204" pitchFamily="34" charset="0"/>
                <a:ea typeface="楷体_GB2312"/>
                <a:cs typeface="Arial"/>
              </a:rPr>
              <a:t>HCl = FeCl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  <a:ea typeface="楷体_GB2312"/>
                <a:cs typeface="Arial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楷体_GB2312"/>
                <a:cs typeface="Arial"/>
              </a:rPr>
              <a:t>+ H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  <a:ea typeface="楷体_GB2312"/>
                <a:cs typeface="Arial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楷体_GB2312"/>
                <a:cs typeface="Arial"/>
              </a:rPr>
              <a:t>↑</a:t>
            </a:r>
            <a:endParaRPr lang="en-US" altLang="zh-CN" sz="2800" b="1">
              <a:solidFill>
                <a:srgbClr val="0000FF"/>
              </a:solidFill>
              <a:latin typeface="Arial" panose="020b0604020202020204" pitchFamily="34" charset="0"/>
              <a:ea typeface="楷体_GB2312"/>
              <a:cs typeface="Arial"/>
            </a:endParaRPr>
          </a:p>
        </p:txBody>
      </p:sp>
      <p:sp>
        <p:nvSpPr>
          <p:cNvPr id="329752" name="Text Box 24"/>
          <p:cNvSpPr txBox="1"/>
          <p:nvPr/>
        </p:nvSpPr>
        <p:spPr>
          <a:xfrm>
            <a:off x="2640013" y="3716338"/>
            <a:ext cx="781208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sz="28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/>
                <a:cs typeface="Arial"/>
              </a:rPr>
              <a:t>Fe</a:t>
            </a:r>
            <a:r>
              <a:rPr lang="en-US" altLang="zh-CN" sz="2800" b="1" baseline="-25000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/>
                <a:cs typeface="Arial"/>
              </a:rPr>
              <a:t>2</a:t>
            </a:r>
            <a:r>
              <a:rPr lang="en-US" altLang="zh-CN" sz="28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/>
                <a:cs typeface="Arial"/>
              </a:rPr>
              <a:t>O</a:t>
            </a:r>
            <a:r>
              <a:rPr lang="en-US" altLang="zh-CN" sz="2800" b="1" baseline="-25000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/>
                <a:cs typeface="Arial"/>
              </a:rPr>
              <a:t>3</a:t>
            </a:r>
            <a:r>
              <a:rPr lang="en-US" altLang="zh-CN" sz="28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/>
                <a:cs typeface="Arial"/>
              </a:rPr>
              <a:t>+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/>
                <a:cs typeface="Arial"/>
              </a:rPr>
              <a:t>6</a:t>
            </a:r>
            <a:r>
              <a:rPr lang="en-US" altLang="zh-CN" sz="28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/>
                <a:cs typeface="Arial"/>
              </a:rPr>
              <a:t>HCl</a:t>
            </a:r>
            <a:r>
              <a:rPr lang="en-US" altLang="zh-CN" sz="2800" b="1" baseline="-25000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/>
                <a:cs typeface="Arial"/>
              </a:rPr>
              <a:t> </a:t>
            </a:r>
            <a:r>
              <a:rPr lang="en-US" altLang="zh-CN" sz="28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/>
                <a:cs typeface="Arial"/>
              </a:rPr>
              <a:t>=2FeCl</a:t>
            </a:r>
            <a:r>
              <a:rPr lang="en-US" altLang="zh-CN" sz="2800" b="1" baseline="-25000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/>
                <a:cs typeface="Arial"/>
              </a:rPr>
              <a:t>3</a:t>
            </a:r>
            <a:r>
              <a:rPr lang="en-US" altLang="zh-CN" sz="28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/>
                <a:cs typeface="Arial"/>
              </a:rPr>
              <a:t>+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/>
                <a:cs typeface="Arial"/>
              </a:rPr>
              <a:t>3</a:t>
            </a:r>
            <a:r>
              <a:rPr lang="en-US" altLang="zh-CN" sz="28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/>
                <a:cs typeface="Arial"/>
              </a:rPr>
              <a:t>H</a:t>
            </a:r>
            <a:r>
              <a:rPr lang="en-US" altLang="zh-CN" sz="2800" b="1" baseline="-25000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/>
                <a:cs typeface="Arial"/>
              </a:rPr>
              <a:t>2</a:t>
            </a:r>
            <a:r>
              <a:rPr lang="en-US" altLang="zh-CN" sz="28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楷体_GB2312"/>
                <a:cs typeface="Arial"/>
              </a:rPr>
              <a:t>O</a:t>
            </a:r>
            <a:endParaRPr lang="zh-CN" altLang="en-US" sz="2800" b="1" noProof="1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楷体_GB2312"/>
              <a:cs typeface="Arial"/>
            </a:endParaRPr>
          </a:p>
        </p:txBody>
      </p:sp>
      <p:sp>
        <p:nvSpPr>
          <p:cNvPr id="246792" name="Text Box 8"/>
          <p:cNvSpPr txBox="1"/>
          <p:nvPr/>
        </p:nvSpPr>
        <p:spPr>
          <a:xfrm>
            <a:off x="2640013" y="4868864"/>
            <a:ext cx="78486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CaCO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3 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+</a:t>
            </a:r>
            <a:r>
              <a:rPr lang="en-US" altLang="zh-CN" sz="28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HCl = CaCl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+H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O+CO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↑</a:t>
            </a:r>
            <a:endParaRPr lang="en-US" altLang="zh-CN" sz="2800" b="1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296977" name="Text Box 17"/>
          <p:cNvSpPr txBox="1"/>
          <p:nvPr/>
        </p:nvSpPr>
        <p:spPr>
          <a:xfrm>
            <a:off x="2855914" y="6021389"/>
            <a:ext cx="6192837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err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NaOH + HCl = NaCl + H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O</a:t>
            </a:r>
            <a:endParaRPr lang="en-US" altLang="zh-CN" sz="2800" b="1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96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65" grpId="0"/>
      <p:bldP spid="38931" grpId="0"/>
      <p:bldP spid="38932" grpId="0"/>
      <p:bldP spid="329752" grpId="0"/>
      <p:bldP spid="246792" grpId="0"/>
      <p:bldP spid="29697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9493" name="Text Box 5"/>
          <p:cNvSpPr txBox="1"/>
          <p:nvPr/>
        </p:nvSpPr>
        <p:spPr>
          <a:xfrm>
            <a:off x="1847851" y="836614"/>
            <a:ext cx="5267325" cy="604781"/>
          </a:xfrm>
          <a:prstGeom prst="rect">
            <a:avLst/>
          </a:prstGeom>
          <a:noFill/>
          <a:ln w="76200">
            <a:noFill/>
          </a:ln>
        </p:spPr>
        <p:txBody>
          <a:bodyPr anchor="t" anchorCtr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组成上都含有氢元素。</a:t>
            </a:r>
            <a:endParaRPr lang="zh-CN" altLang="en-US" sz="32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pic>
        <p:nvPicPr>
          <p:cNvPr id="43010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2268538" cy="996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11" name="Text Box 9"/>
          <p:cNvSpPr txBox="1"/>
          <p:nvPr/>
        </p:nvSpPr>
        <p:spPr>
          <a:xfrm>
            <a:off x="2208213" y="0"/>
            <a:ext cx="1511300" cy="579438"/>
          </a:xfrm>
          <a:prstGeom prst="rect">
            <a:avLst/>
          </a:prstGeom>
          <a:noFill/>
          <a:ln w="76200">
            <a:noFill/>
          </a:ln>
        </p:spPr>
        <p:txBody>
          <a:bodyPr anchor="t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CC33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P42</a:t>
            </a:r>
            <a:endParaRPr lang="zh-CN" altLang="en-US" sz="3200" b="1">
              <a:solidFill>
                <a:srgbClr val="CC3300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grpSp>
        <p:nvGrpSpPr>
          <p:cNvPr id="43012" name="组合 9"/>
          <p:cNvGrpSpPr/>
          <p:nvPr/>
        </p:nvGrpSpPr>
        <p:grpSpPr>
          <a:xfrm>
            <a:off x="1495425" y="2940050"/>
            <a:ext cx="2476500" cy="3295650"/>
            <a:chOff x="4071934" y="3000372"/>
            <a:chExt cx="2476500" cy="3295656"/>
          </a:xfrm>
        </p:grpSpPr>
        <p:pic>
          <p:nvPicPr>
            <p:cNvPr id="4301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71934" y="3857628"/>
              <a:ext cx="2476500" cy="24384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301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6248" y="3000372"/>
              <a:ext cx="2071702" cy="1652800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43015" name="组合 18"/>
            <p:cNvGrpSpPr/>
            <p:nvPr/>
          </p:nvGrpSpPr>
          <p:grpSpPr>
            <a:xfrm>
              <a:off x="4357686" y="5429264"/>
              <a:ext cx="714380" cy="571504"/>
              <a:chOff x="2000232" y="714356"/>
              <a:chExt cx="714380" cy="571504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000232" y="714356"/>
                <a:ext cx="642942" cy="571504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43017" name="TextBox 23"/>
              <p:cNvSpPr txBox="1"/>
              <p:nvPr/>
            </p:nvSpPr>
            <p:spPr>
              <a:xfrm>
                <a:off x="2000232" y="785794"/>
                <a:ext cx="714380" cy="4001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b="1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Arial"/>
                  </a:rPr>
                  <a:t>SO</a:t>
                </a:r>
                <a:r>
                  <a:rPr lang="en-US" altLang="zh-CN" sz="2000" b="1" baseline="-250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Arial"/>
                  </a:rPr>
                  <a:t>4</a:t>
                </a:r>
                <a:r>
                  <a:rPr lang="en-US" altLang="zh-CN" sz="2000" b="1" baseline="300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Arial"/>
                  </a:rPr>
                  <a:t>2-</a:t>
                </a:r>
                <a:endParaRPr lang="zh-CN" altLang="en-US" sz="2000" b="1" baseline="30000">
                  <a:solidFill>
                    <a:srgbClr val="000000"/>
                  </a:solidFill>
                  <a:latin typeface="Calibri" panose="020f0502020204030204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grpSp>
          <p:nvGrpSpPr>
            <p:cNvPr id="43018" name="组合 24"/>
            <p:cNvGrpSpPr/>
            <p:nvPr/>
          </p:nvGrpSpPr>
          <p:grpSpPr>
            <a:xfrm>
              <a:off x="4500562" y="3643314"/>
              <a:ext cx="1000132" cy="400110"/>
              <a:chOff x="2357422" y="1142984"/>
              <a:chExt cx="1000132" cy="40011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2357422" y="1214422"/>
                <a:ext cx="928694" cy="285752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43020" name="TextBox 21"/>
              <p:cNvSpPr txBox="1"/>
              <p:nvPr/>
            </p:nvSpPr>
            <p:spPr>
              <a:xfrm>
                <a:off x="2428860" y="1142984"/>
                <a:ext cx="928694" cy="4001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b="1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Arial"/>
                  </a:rPr>
                  <a:t>H</a:t>
                </a:r>
                <a:r>
                  <a:rPr lang="en-US" altLang="zh-CN" sz="2000" b="1" baseline="-250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Arial"/>
                  </a:rPr>
                  <a:t>2</a:t>
                </a:r>
                <a:r>
                  <a:rPr lang="en-US" altLang="zh-CN" sz="2000" b="1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Arial"/>
                  </a:rPr>
                  <a:t>SO</a:t>
                </a:r>
                <a:r>
                  <a:rPr lang="en-US" altLang="zh-CN" sz="2000" b="1" baseline="-250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Arial"/>
                  </a:rPr>
                  <a:t>4</a:t>
                </a:r>
                <a:endParaRPr lang="zh-CN" altLang="en-US" sz="2000" b="1" baseline="30000">
                  <a:solidFill>
                    <a:srgbClr val="000000"/>
                  </a:solidFill>
                  <a:latin typeface="Calibri" panose="020f0502020204030204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grpSp>
          <p:nvGrpSpPr>
            <p:cNvPr id="43021" name="组合 20"/>
            <p:cNvGrpSpPr/>
            <p:nvPr/>
          </p:nvGrpSpPr>
          <p:grpSpPr>
            <a:xfrm>
              <a:off x="5000628" y="4857760"/>
              <a:ext cx="714380" cy="571504"/>
              <a:chOff x="2000232" y="714356"/>
              <a:chExt cx="714380" cy="571504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2000232" y="714356"/>
                <a:ext cx="642942" cy="571504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  <a:latin typeface="Arial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43023" name="TextBox 19"/>
              <p:cNvSpPr txBox="1"/>
              <p:nvPr/>
            </p:nvSpPr>
            <p:spPr>
              <a:xfrm>
                <a:off x="2000232" y="785794"/>
                <a:ext cx="714380" cy="4001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b="1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Arial"/>
                  </a:rPr>
                  <a:t>SO</a:t>
                </a:r>
                <a:r>
                  <a:rPr lang="en-US" altLang="zh-CN" sz="2000" b="1" baseline="-250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Arial"/>
                  </a:rPr>
                  <a:t>4</a:t>
                </a:r>
                <a:r>
                  <a:rPr lang="en-US" altLang="zh-CN" sz="2000" b="1" baseline="300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Arial"/>
                  </a:rPr>
                  <a:t>2-</a:t>
                </a:r>
                <a:endParaRPr lang="zh-CN" altLang="en-US" sz="2000" b="1" baseline="30000">
                  <a:solidFill>
                    <a:srgbClr val="000000"/>
                  </a:solidFill>
                  <a:latin typeface="Calibri" panose="020f0502020204030204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grpSp>
          <p:nvGrpSpPr>
            <p:cNvPr id="43024" name="组合 25"/>
            <p:cNvGrpSpPr/>
            <p:nvPr/>
          </p:nvGrpSpPr>
          <p:grpSpPr>
            <a:xfrm>
              <a:off x="5143504" y="3143248"/>
              <a:ext cx="1000132" cy="400110"/>
              <a:chOff x="2357422" y="1142984"/>
              <a:chExt cx="1000132" cy="400110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2357422" y="1214422"/>
                <a:ext cx="928694" cy="285752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  <a:latin typeface="Arial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43026" name="TextBox 17"/>
              <p:cNvSpPr txBox="1"/>
              <p:nvPr/>
            </p:nvSpPr>
            <p:spPr>
              <a:xfrm>
                <a:off x="2428860" y="1142984"/>
                <a:ext cx="928694" cy="4001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b="1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Arial"/>
                  </a:rPr>
                  <a:t>H</a:t>
                </a:r>
                <a:r>
                  <a:rPr lang="en-US" altLang="zh-CN" sz="2000" b="1" baseline="-250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Arial"/>
                  </a:rPr>
                  <a:t>2</a:t>
                </a:r>
                <a:r>
                  <a:rPr lang="en-US" altLang="zh-CN" sz="2000" b="1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Arial"/>
                  </a:rPr>
                  <a:t>SO</a:t>
                </a:r>
                <a:r>
                  <a:rPr lang="en-US" altLang="zh-CN" sz="2000" b="1" baseline="-250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Arial"/>
                  </a:rPr>
                  <a:t>4</a:t>
                </a:r>
                <a:endParaRPr lang="zh-CN" altLang="en-US" sz="2000" b="1" baseline="30000">
                  <a:solidFill>
                    <a:srgbClr val="000000"/>
                  </a:solidFill>
                  <a:latin typeface="Calibri" panose="020f0502020204030204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</p:grpSp>
      <p:pic>
        <p:nvPicPr>
          <p:cNvPr id="43027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1175" y="2933700"/>
            <a:ext cx="2425700" cy="330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9499" name="Text Box 11"/>
          <p:cNvSpPr txBox="1"/>
          <p:nvPr/>
        </p:nvSpPr>
        <p:spPr>
          <a:xfrm>
            <a:off x="4649789" y="4311650"/>
            <a:ext cx="3582987" cy="6413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HCl→ H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+  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+ Cl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-</a:t>
            </a:r>
            <a:endParaRPr lang="en-US" altLang="zh-CN" sz="3600" b="1" baseline="300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319500" name="Text Box 12"/>
          <p:cNvSpPr txBox="1"/>
          <p:nvPr/>
        </p:nvSpPr>
        <p:spPr>
          <a:xfrm>
            <a:off x="3857625" y="4887914"/>
            <a:ext cx="4375150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H</a:t>
            </a:r>
            <a:r>
              <a:rPr lang="en-US" altLang="zh-CN" sz="36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2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SO</a:t>
            </a:r>
            <a:r>
              <a:rPr lang="en-US" altLang="zh-CN" sz="36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4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→2 H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+ 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+SO</a:t>
            </a:r>
            <a:r>
              <a:rPr lang="en-US" altLang="zh-CN" sz="36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4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t>2-</a:t>
            </a:r>
            <a:endParaRPr lang="en-US" altLang="zh-CN" sz="3600" b="1" baseline="300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319501" name="Rectangle 13"/>
          <p:cNvSpPr/>
          <p:nvPr/>
        </p:nvSpPr>
        <p:spPr>
          <a:xfrm>
            <a:off x="6089651" y="4240214"/>
            <a:ext cx="576263" cy="1216025"/>
          </a:xfrm>
          <a:prstGeom prst="rect">
            <a:avLst/>
          </a:prstGeom>
          <a:noFill/>
          <a:ln w="28575" cap="flat" cmpd="sng">
            <a:solidFill>
              <a:srgbClr val="0000FF"/>
            </a:solidFill>
            <a:prstDash val="sysDash"/>
            <a:miter/>
            <a:headEnd type="none" w="med" len="med"/>
            <a:tailEnd type="none" w="med" len="med"/>
          </a:ln>
        </p:spPr>
        <p:txBody>
          <a:bodyPr anchor="ctr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43031" name="Text Box 8"/>
          <p:cNvSpPr txBox="1"/>
          <p:nvPr/>
        </p:nvSpPr>
        <p:spPr>
          <a:xfrm>
            <a:off x="3503614" y="0"/>
            <a:ext cx="7164387" cy="567848"/>
          </a:xfrm>
          <a:prstGeom prst="rect">
            <a:avLst/>
          </a:prstGeom>
          <a:noFill/>
          <a:ln w="57150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不同的酸为什么也有相似的化学性质？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pic>
        <p:nvPicPr>
          <p:cNvPr id="43032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5000" y="620713"/>
            <a:ext cx="1143000" cy="679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9498" name="Text Box 10"/>
          <p:cNvSpPr txBox="1"/>
          <p:nvPr/>
        </p:nvSpPr>
        <p:spPr>
          <a:xfrm>
            <a:off x="1847851" y="1412875"/>
            <a:ext cx="8501063" cy="1568450"/>
          </a:xfrm>
          <a:prstGeom prst="rect">
            <a:avLst/>
          </a:prstGeom>
          <a:noFill/>
          <a:ln w="76200">
            <a:noFill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Arial"/>
              </a:rPr>
              <a:t>2.</a:t>
            </a:r>
            <a:r>
              <a:rPr lang="zh-CN" altLang="en-US" sz="3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Arial"/>
              </a:rPr>
              <a:t>在其水溶液中都能产生的</a:t>
            </a:r>
            <a:r>
              <a:rPr lang="en-US" altLang="zh-CN" sz="3200" b="1" noProof="1"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Arial"/>
              </a:rPr>
              <a:t>H</a:t>
            </a:r>
            <a:r>
              <a:rPr lang="en-US" altLang="zh-CN" sz="3200" b="1" baseline="30000" noProof="1">
                <a:solidFill>
                  <a:srgbClr val="CC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Arial"/>
              </a:rPr>
              <a:t>+</a:t>
            </a:r>
            <a:r>
              <a:rPr lang="zh-CN" altLang="en-US" sz="3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Arial"/>
              </a:rPr>
              <a:t>，所以酸有一些相似的性质</a:t>
            </a:r>
            <a:r>
              <a:rPr lang="en-US" altLang="zh-CN" sz="3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Arial"/>
              </a:rPr>
              <a:t>—</a:t>
            </a:r>
            <a:r>
              <a:rPr lang="zh-CN" altLang="en-US" sz="3200" b="1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Arial"/>
              </a:rPr>
              <a:t>酸的通性</a:t>
            </a:r>
            <a:r>
              <a:rPr lang="zh-CN" altLang="en-US" sz="3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Arial"/>
              </a:rPr>
              <a:t>。又由于酸根离子不同，所以酸的化学性质也有差异。即组成决定性质。</a:t>
            </a:r>
            <a:endParaRPr lang="zh-CN" altLang="en-US" sz="32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9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19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9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9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3" grpId="0"/>
      <p:bldP spid="319499" grpId="0"/>
      <p:bldP spid="319500" grpId="0"/>
      <p:bldP spid="319501" grpId="0"/>
      <p:bldP spid="31949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033" name="Text Box 2"/>
          <p:cNvSpPr txBox="1"/>
          <p:nvPr/>
        </p:nvSpPr>
        <p:spPr>
          <a:xfrm>
            <a:off x="2286000" y="2590800"/>
            <a:ext cx="8382000" cy="9144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zh-CN" altLang="en-US" sz="5400" i="1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  <a:cs typeface="Arial"/>
            </a:endParaRPr>
          </a:p>
        </p:txBody>
      </p:sp>
      <p:graphicFrame>
        <p:nvGraphicFramePr>
          <p:cNvPr id="320516" name="Group 4"/>
          <p:cNvGraphicFramePr>
            <a:graphicFrameLocks noGrp="1"/>
          </p:cNvGraphicFramePr>
          <p:nvPr/>
        </p:nvGraphicFramePr>
        <p:xfrm>
          <a:off x="1952625" y="720725"/>
          <a:ext cx="8286750" cy="4265930"/>
        </p:xfrm>
        <a:graphic>
          <a:graphicData uri="http://schemas.openxmlformats.org/drawingml/2006/table">
            <a:tbl>
              <a:tblPr/>
              <a:tblGrid>
                <a:gridCol w="752475"/>
                <a:gridCol w="7534275"/>
              </a:tblGrid>
              <a:tr h="58166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用途</a:t>
                      </a:r>
                      <a:endParaRPr kumimoji="0" lang="zh-CN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934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盐   酸</a:t>
                      </a:r>
                      <a:endParaRPr kumimoji="0" lang="zh-CN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重要化工产品。用于</a:t>
                      </a:r>
                      <a:r>
                        <a:rPr kumimoji="0" lang="zh-CN" altLang="en-US" sz="2800" b="1" i="0" u="sng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金属表面除锈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、制药等；人体</a:t>
                      </a:r>
                      <a:r>
                        <a:rPr kumimoji="0" lang="zh-CN" altLang="en-US" sz="2800" b="1" i="0" u="sng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胃液中含有盐酸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，可帮助消化。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493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硫   酸</a:t>
                      </a:r>
                      <a:endParaRPr kumimoji="0" lang="zh-CN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黑体" panose="02010609060101010101" pitchFamily="2" charset="-122"/>
                        </a:rPr>
                        <a:t>重要</a:t>
                      </a:r>
                      <a:r>
                        <a:rPr kumimoji="0" lang="zh-CN" altLang="en-US" sz="2800" b="1" i="0" u="sng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黑体" panose="02010609060101010101" pitchFamily="2" charset="-122"/>
                        </a:rPr>
                        <a:t>化工原料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黑体" panose="02010609060101010101" pitchFamily="2" charset="-122"/>
                        </a:rPr>
                        <a:t>。用于生产化肥、农药、火药、染料以及冶炼金属、冶炼石油和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黑体" panose="02010609060101010101" pitchFamily="2" charset="-122"/>
                        </a:rPr>
                        <a:t>金属除锈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黑体" panose="02010609060101010101" pitchFamily="2" charset="-122"/>
                        </a:rPr>
                        <a:t>等。浓硫酸有吸水性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黑体" panose="02010609060101010101" pitchFamily="2" charset="-122"/>
                        </a:rPr>
                        <a:t>，在实验室中常用它做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黑体" panose="02010609060101010101" pitchFamily="2" charset="-122"/>
                        </a:rPr>
                        <a:t>干燥剂</a:t>
                      </a: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黑体" panose="02010609060101010101" pitchFamily="2" charset="-122"/>
                        </a:rPr>
                        <a:t>。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黑体" panose="0201060906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黑体" panose="02010609060101010101" pitchFamily="2" charset="-122"/>
                        </a:rPr>
                        <a:t>       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黑体" panose="02010609060101010101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57" name="Text Box 2"/>
          <p:cNvSpPr txBox="1"/>
          <p:nvPr/>
        </p:nvSpPr>
        <p:spPr>
          <a:xfrm>
            <a:off x="1524000" y="1"/>
            <a:ext cx="5830888" cy="644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（三）盐酸和硫酸的用途</a:t>
            </a:r>
            <a:endParaRPr lang="zh-CN" altLang="en-US" sz="36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5057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5332414"/>
            <a:ext cx="1700213" cy="15255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5058" name="Text Box 4"/>
          <p:cNvSpPr txBox="1"/>
          <p:nvPr/>
        </p:nvSpPr>
        <p:spPr>
          <a:xfrm>
            <a:off x="2644776" y="620713"/>
            <a:ext cx="7573963" cy="4830762"/>
          </a:xfrm>
          <a:prstGeom prst="rect">
            <a:avLst/>
          </a:prstGeom>
          <a:noFill/>
          <a:ln w="19050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1.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写出下列反应的化学方程式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）将铝片放入稀盐酸中：</a:t>
            </a:r>
            <a:r>
              <a:rPr lang="zh-CN" altLang="en-US" sz="2800" b="1" u="sng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           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；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）锌粒与稀硫酸反应制氢气：</a:t>
            </a:r>
            <a:r>
              <a:rPr lang="zh-CN" altLang="en-US" sz="2800" b="1" u="sng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       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；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）稀硫酸与氧化铜作用：</a:t>
            </a:r>
            <a:r>
              <a:rPr lang="zh-CN" altLang="en-US" sz="2800" b="1" u="sng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           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；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4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）用稀盐酸除去热水壶中的水垢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CaCO</a:t>
            </a:r>
            <a:r>
              <a:rPr lang="en-US" altLang="zh-CN" sz="2800" b="1" baseline="-250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：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   </a:t>
            </a:r>
            <a:r>
              <a:rPr lang="zh-CN" altLang="en-US" sz="2800" b="1" u="sng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                           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。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5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）把一枚生锈的铁钉放入大试管中，然后加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入过量的稀盐酸并微热，可观察到的现象是：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①溶液变</a:t>
            </a:r>
            <a:r>
              <a:rPr lang="zh-CN" altLang="en-US" sz="2800" b="1" u="sng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黄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色；②铁锈</a:t>
            </a:r>
            <a:r>
              <a:rPr lang="zh-CN" altLang="en-US" sz="2800" b="1" u="sng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溶解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，③过一会儿后还看到</a:t>
            </a:r>
            <a:r>
              <a:rPr lang="zh-CN" altLang="en-US" sz="2800" b="1" u="sng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有气泡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产生。上述发生反应的化学方程式</a:t>
            </a:r>
            <a:r>
              <a:rPr lang="zh-CN" altLang="en-US" sz="2800" b="1" u="sng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             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;</a:t>
            </a:r>
            <a:r>
              <a:rPr lang="en-US" altLang="zh-CN" sz="2800" b="1" u="sng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            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。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76401" y="207010"/>
            <a:ext cx="1548125" cy="132206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isometricRightUp">
                <a:rot lat="1200000" lon="18600000" rev="0"/>
              </a:camera>
              <a:lightRig rig="flat" dir="t">
                <a:rot lat="0" lon="0" rev="600000"/>
              </a:lightRig>
            </a:scene3d>
            <a:sp3d extrusionH="2159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noProof="1">
                <a:gradFill>
                  <a:gsLst>
                    <a:gs pos="5000">
                      <a:srgbClr val="FE4444"/>
                    </a:gs>
                    <a:gs pos="100000">
                      <a:srgbClr val="832B2B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等线" panose="02010600030101010101" charset="-122"/>
                <a:ea typeface="等线" panose="02010600030101010101" charset="-122"/>
                <a:cs typeface="Arial"/>
              </a:rPr>
              <a:t>趁热打铁</a:t>
            </a:r>
            <a:endParaRPr lang="zh-CN" altLang="en-US" sz="4000" b="1" noProof="1">
              <a:gradFill>
                <a:gsLst>
                  <a:gs pos="5000">
                    <a:srgbClr val="FE4444"/>
                  </a:gs>
                  <a:gs pos="100000">
                    <a:srgbClr val="832B2B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等线" panose="02010600030101010101" charset="-122"/>
              <a:ea typeface="等线" panose="02010600030101010101" charset="-122"/>
              <a:cs typeface="Arial"/>
            </a:endParaRPr>
          </a:p>
        </p:txBody>
      </p:sp>
      <p:sp>
        <p:nvSpPr>
          <p:cNvPr id="345097" name="Text Box 9"/>
          <p:cNvSpPr txBox="1"/>
          <p:nvPr/>
        </p:nvSpPr>
        <p:spPr>
          <a:xfrm>
            <a:off x="7229728" y="1063625"/>
            <a:ext cx="3198311" cy="40011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2Al+6HCl=2AlCl</a:t>
            </a:r>
            <a:r>
              <a:rPr lang="en-US" altLang="zh-CN" sz="20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3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+3H</a:t>
            </a:r>
            <a:r>
              <a:rPr lang="en-US" altLang="zh-CN" sz="20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2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↑</a:t>
            </a:r>
            <a:endParaRPr lang="en-US" altLang="zh-CN" sz="2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3" name="Text Box 9"/>
          <p:cNvSpPr txBox="1"/>
          <p:nvPr/>
        </p:nvSpPr>
        <p:spPr>
          <a:xfrm>
            <a:off x="7500939" y="1525588"/>
            <a:ext cx="3171825" cy="3984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Zn+H</a:t>
            </a:r>
            <a:r>
              <a:rPr lang="en-US" altLang="zh-CN" sz="20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2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SO</a:t>
            </a:r>
            <a:r>
              <a:rPr lang="en-US" altLang="zh-CN" sz="20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4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=ZnSO</a:t>
            </a:r>
            <a:r>
              <a:rPr lang="en-US" altLang="zh-CN" sz="20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4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+H</a:t>
            </a:r>
            <a:r>
              <a:rPr lang="en-US" altLang="zh-CN" sz="20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2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↑</a:t>
            </a:r>
            <a:endParaRPr lang="en-US" altLang="zh-CN" sz="2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4" name="Text Box 9"/>
          <p:cNvSpPr txBox="1"/>
          <p:nvPr/>
        </p:nvSpPr>
        <p:spPr>
          <a:xfrm>
            <a:off x="7048500" y="1924050"/>
            <a:ext cx="3486150" cy="4000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CuO+H</a:t>
            </a:r>
            <a:r>
              <a:rPr lang="en-US" altLang="zh-CN" sz="20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2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SO</a:t>
            </a:r>
            <a:r>
              <a:rPr lang="en-US" altLang="zh-CN" sz="20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4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=CuSO</a:t>
            </a:r>
            <a:r>
              <a:rPr lang="en-US" altLang="zh-CN" sz="20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4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+H</a:t>
            </a:r>
            <a:r>
              <a:rPr lang="en-US" altLang="zh-CN" sz="20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2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O</a:t>
            </a:r>
            <a:endParaRPr lang="en-US" altLang="zh-CN" sz="2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5" name="Text Box 9"/>
          <p:cNvSpPr txBox="1"/>
          <p:nvPr/>
        </p:nvSpPr>
        <p:spPr>
          <a:xfrm>
            <a:off x="3676651" y="2779713"/>
            <a:ext cx="4333875" cy="3984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CaCO</a:t>
            </a:r>
            <a:r>
              <a:rPr lang="en-US" altLang="zh-CN" sz="20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3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+2HCl=Ca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  <a:sym typeface="宋体" panose="02010600030101010101" pitchFamily="2" charset="-122"/>
              </a:rPr>
              <a:t>Cl</a:t>
            </a:r>
            <a:r>
              <a:rPr lang="en-US" altLang="zh-CN" sz="20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  <a:sym typeface="宋体" panose="02010600030101010101" pitchFamily="2" charset="-122"/>
              </a:rPr>
              <a:t>2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+H</a:t>
            </a:r>
            <a:r>
              <a:rPr lang="en-US" altLang="zh-CN" sz="20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2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O+CO</a:t>
            </a:r>
            <a:r>
              <a:rPr lang="en-US" altLang="zh-CN" sz="20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2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↑</a:t>
            </a:r>
            <a:endParaRPr lang="en-US" altLang="zh-CN" sz="2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15" name="Text Box 24"/>
          <p:cNvSpPr txBox="1"/>
          <p:nvPr/>
        </p:nvSpPr>
        <p:spPr>
          <a:xfrm>
            <a:off x="3503614" y="5332414"/>
            <a:ext cx="53435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Fe</a:t>
            </a:r>
            <a:r>
              <a:rPr lang="en-US" altLang="zh-CN" sz="24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O</a:t>
            </a:r>
            <a:r>
              <a:rPr lang="en-US" altLang="zh-CN" sz="24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3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+6HCl</a:t>
            </a:r>
            <a:r>
              <a:rPr lang="en-US" altLang="zh-CN" sz="24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 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= 2FeCl</a:t>
            </a:r>
            <a:r>
              <a:rPr lang="en-US" altLang="zh-CN" sz="24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3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+3H</a:t>
            </a:r>
            <a:r>
              <a:rPr lang="en-US" altLang="zh-CN" sz="24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O</a:t>
            </a:r>
            <a:endParaRPr lang="en-US" alt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16" name="Text Box 99"/>
          <p:cNvSpPr txBox="1"/>
          <p:nvPr/>
        </p:nvSpPr>
        <p:spPr>
          <a:xfrm>
            <a:off x="3502026" y="5864226"/>
            <a:ext cx="534511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Fe +2HCl= Fe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  <a:sym typeface="宋体" panose="02010600030101010101" pitchFamily="2" charset="-122"/>
              </a:rPr>
              <a:t>Cl</a:t>
            </a:r>
            <a:r>
              <a:rPr lang="en-US" altLang="zh-CN" sz="24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+ H</a:t>
            </a:r>
            <a:r>
              <a:rPr lang="en-US" altLang="zh-CN" sz="2400" b="1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↑</a:t>
            </a:r>
            <a:endParaRPr lang="en-US" alt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7" grpId="0"/>
      <p:bldP spid="3" grpId="0"/>
      <p:bldP spid="4" grpId="0"/>
      <p:bldP spid="5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081" name="Text Box 4"/>
          <p:cNvSpPr txBox="1"/>
          <p:nvPr/>
        </p:nvSpPr>
        <p:spPr>
          <a:xfrm>
            <a:off x="1720851" y="396876"/>
            <a:ext cx="8137525" cy="1814513"/>
          </a:xfrm>
          <a:prstGeom prst="rect">
            <a:avLst/>
          </a:prstGeom>
          <a:noFill/>
          <a:ln w="19050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．白蚁会腐蚀木头，它分泌的蚁酸是一种酸，还能腐蚀很多建筑材科。下列建筑材料．不容易被白蚁腐蚀的是（    ）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A.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大理石   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B.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铝合金    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C.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钢筋    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D.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铜制品 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sp>
        <p:nvSpPr>
          <p:cNvPr id="345093" name="Text Box 5"/>
          <p:cNvSpPr txBox="1"/>
          <p:nvPr/>
        </p:nvSpPr>
        <p:spPr>
          <a:xfrm>
            <a:off x="1706564" y="2332038"/>
            <a:ext cx="8834437" cy="1384300"/>
          </a:xfrm>
          <a:prstGeom prst="rect">
            <a:avLst/>
          </a:prstGeom>
          <a:noFill/>
          <a:ln w="19050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3.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从物质的组成角度解释酸具有酸的通性的原因是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(   )</a:t>
            </a:r>
            <a:endParaRPr lang="en-US" altLang="zh-CN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A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．酸都能电离出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H</a:t>
            </a:r>
            <a:r>
              <a:rPr lang="en-US" altLang="zh-CN" sz="2800" b="1" baseline="300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+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   B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．酸都含有酸根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C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．酸中都含有氢元素   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D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．酸中都含有氧元素 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1722438" y="3840164"/>
            <a:ext cx="8215312" cy="2244725"/>
            <a:chOff x="125" y="2419"/>
            <a:chExt cx="5175" cy="1414"/>
          </a:xfrm>
        </p:grpSpPr>
        <p:sp>
          <p:nvSpPr>
            <p:cNvPr id="46084" name="Text Box 6"/>
            <p:cNvSpPr txBox="1"/>
            <p:nvPr/>
          </p:nvSpPr>
          <p:spPr>
            <a:xfrm>
              <a:off x="125" y="2419"/>
              <a:ext cx="5175" cy="1414"/>
            </a:xfrm>
            <a:prstGeom prst="rect">
              <a:avLst/>
            </a:prstGeom>
            <a:noFill/>
            <a:ln w="19050">
              <a:noFill/>
            </a:ln>
          </p:spPr>
          <p:txBody>
            <a:bodyPr anchor="t" anchorCtr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4.</a:t>
              </a:r>
              <a:r>
                <a:rPr lang="zh-CN" altLang="en-US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下列化学方程式正确的是（    ）</a:t>
              </a:r>
              <a:endPara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   A</a:t>
              </a:r>
              <a:r>
                <a:rPr lang="zh-CN" altLang="en-US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、</a:t>
              </a: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2Fe + 6HCl == 2FeCl</a:t>
              </a:r>
              <a:r>
                <a:rPr lang="en-US" altLang="zh-CN" sz="2800" b="1" baseline="-25000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3</a:t>
              </a: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 + 3H</a:t>
              </a:r>
              <a:r>
                <a:rPr lang="en-US" altLang="zh-CN" sz="2800" b="1" baseline="-25000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2</a:t>
              </a: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↑ </a:t>
              </a:r>
              <a:endPara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   B</a:t>
              </a:r>
              <a:r>
                <a:rPr lang="zh-CN" altLang="en-US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、</a:t>
              </a: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Cu + 2HCl == CuCl</a:t>
              </a:r>
              <a:r>
                <a:rPr lang="en-US" altLang="zh-CN" sz="2800" b="1" baseline="-25000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2</a:t>
              </a: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 + H</a:t>
              </a:r>
              <a:r>
                <a:rPr lang="en-US" altLang="zh-CN" sz="2800" b="1" baseline="-25000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2</a:t>
              </a: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↑</a:t>
              </a:r>
              <a:endPara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   C</a:t>
              </a:r>
              <a:r>
                <a:rPr lang="zh-CN" altLang="en-US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、</a:t>
              </a: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Fe + 2HCl == FeCl</a:t>
              </a:r>
              <a:r>
                <a:rPr lang="en-US" altLang="zh-CN" sz="2800" b="1" baseline="-25000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2</a:t>
              </a: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 + H</a:t>
              </a:r>
              <a:r>
                <a:rPr lang="en-US" altLang="zh-CN" sz="2800" b="1" baseline="-25000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2</a:t>
              </a: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↑  </a:t>
              </a:r>
              <a:endPara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   D</a:t>
              </a:r>
              <a:r>
                <a:rPr lang="zh-CN" altLang="en-US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、</a:t>
              </a: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4Fe + 3O</a:t>
              </a:r>
              <a:r>
                <a:rPr lang="en-US" altLang="zh-CN" sz="2800" b="1" baseline="-25000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2</a:t>
              </a: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    2Fe</a:t>
              </a:r>
              <a:r>
                <a:rPr lang="en-US" altLang="zh-CN" sz="2800" b="1" baseline="-25000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2</a:t>
              </a:r>
              <a:r>
                <a:rPr lang="en-US" altLang="zh-CN" sz="2800" b="1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0</a:t>
              </a:r>
              <a:r>
                <a:rPr lang="en-US" altLang="zh-CN" sz="2800" b="1" baseline="-25000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/>
                </a:rPr>
                <a:t>3</a:t>
              </a:r>
              <a:endParaRPr lang="zh-CN" altLang="en-US" sz="2800" b="1" baseline="-250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endParaRPr>
            </a:p>
          </p:txBody>
        </p:sp>
        <p:pic>
          <p:nvPicPr>
            <p:cNvPr id="46085" name="Picture 7" descr="zk99_10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35" y="3503"/>
              <a:ext cx="402" cy="24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45097" name="Text Box 9"/>
          <p:cNvSpPr txBox="1"/>
          <p:nvPr/>
        </p:nvSpPr>
        <p:spPr>
          <a:xfrm>
            <a:off x="3899450" y="1228726"/>
            <a:ext cx="510076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D</a:t>
            </a:r>
            <a:endParaRPr lang="en-US" altLang="zh-CN" sz="3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345098" name="Text Box 10"/>
          <p:cNvSpPr txBox="1"/>
          <p:nvPr/>
        </p:nvSpPr>
        <p:spPr>
          <a:xfrm>
            <a:off x="9722477" y="2393951"/>
            <a:ext cx="494046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A</a:t>
            </a:r>
            <a:endParaRPr lang="en-US" altLang="zh-CN" sz="3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345099" name="Text Box 11"/>
          <p:cNvSpPr txBox="1"/>
          <p:nvPr/>
        </p:nvSpPr>
        <p:spPr>
          <a:xfrm>
            <a:off x="6343647" y="3817939"/>
            <a:ext cx="460382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C</a:t>
            </a:r>
            <a:endParaRPr lang="en-US" altLang="zh-CN" sz="3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pic>
        <p:nvPicPr>
          <p:cNvPr id="46089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825" y="5200650"/>
            <a:ext cx="1366838" cy="1441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" fill="hold"/>
                                        <p:tgtEl>
                                          <p:spTgt spid="34509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3" grpId="0"/>
      <p:bldP spid="345097" grpId="0"/>
      <p:bldP spid="345098" grpId="0"/>
      <p:bldP spid="34509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105" name="Text Box 4"/>
          <p:cNvSpPr txBox="1"/>
          <p:nvPr/>
        </p:nvSpPr>
        <p:spPr>
          <a:xfrm>
            <a:off x="1722439" y="182563"/>
            <a:ext cx="8504237" cy="1384300"/>
          </a:xfrm>
          <a:prstGeom prst="rect">
            <a:avLst/>
          </a:prstGeom>
          <a:noFill/>
          <a:ln w="19050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5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．一废旧家用电器的某部件含有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Zn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Fe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Cu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三种金属，若与足量稀盐酸充分反应，过滤后剩余的金属是（    ）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A. Zn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Fe    B. Zn    C. Fe    D. Cu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sp>
        <p:nvSpPr>
          <p:cNvPr id="346117" name="Text Box 5"/>
          <p:cNvSpPr txBox="1"/>
          <p:nvPr/>
        </p:nvSpPr>
        <p:spPr>
          <a:xfrm>
            <a:off x="1722438" y="1566863"/>
            <a:ext cx="8261350" cy="1814512"/>
          </a:xfrm>
          <a:prstGeom prst="rect">
            <a:avLst/>
          </a:prstGeom>
          <a:noFill/>
          <a:ln w="19050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6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．小民想除去卫生间瓷砖上的铁锈痕迹，在用清水洗涤之前，他选择了一种最合适的物质对铁锈进行处理，这种物质是（    ）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A.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汽油    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B.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食盐水    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C.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稀硫酸    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D.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石灰水 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sp>
        <p:nvSpPr>
          <p:cNvPr id="346119" name="Text Box 7"/>
          <p:cNvSpPr txBox="1"/>
          <p:nvPr/>
        </p:nvSpPr>
        <p:spPr>
          <a:xfrm>
            <a:off x="2268538" y="1041401"/>
            <a:ext cx="510076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D</a:t>
            </a:r>
            <a:endParaRPr lang="en-US" altLang="zh-CN" sz="3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346120" name="Text Box 8"/>
          <p:cNvSpPr txBox="1"/>
          <p:nvPr/>
        </p:nvSpPr>
        <p:spPr>
          <a:xfrm>
            <a:off x="5102225" y="2397126"/>
            <a:ext cx="460382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C</a:t>
            </a:r>
            <a:endParaRPr lang="en-US" altLang="zh-CN" sz="3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346124" name="Rectangle 12"/>
          <p:cNvSpPr/>
          <p:nvPr/>
        </p:nvSpPr>
        <p:spPr>
          <a:xfrm>
            <a:off x="1722438" y="3441701"/>
            <a:ext cx="8805862" cy="2676525"/>
          </a:xfrm>
          <a:prstGeom prst="rect">
            <a:avLst/>
          </a:prstGeom>
          <a:noFill/>
          <a:ln w="19050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7.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下列说法正确的是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(      )</a:t>
            </a:r>
            <a:endParaRPr lang="en-US" altLang="zh-CN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A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．盐酸能使紫色石蕊试液变蓝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B. 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浓硫酸露置于空气中，溶质的质量分数变大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C. 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长期露置于空气中，浓盐酸与浓硫酸的溶液质量都增大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D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．打开盛浓盐酸的试剂瓶，瓶口会产生白雾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sp>
        <p:nvSpPr>
          <p:cNvPr id="346125" name="Text Box 13"/>
          <p:cNvSpPr txBox="1"/>
          <p:nvPr/>
        </p:nvSpPr>
        <p:spPr>
          <a:xfrm>
            <a:off x="5492750" y="3381376"/>
            <a:ext cx="510076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/>
              </a:rPr>
              <a:t>D</a:t>
            </a:r>
            <a:endParaRPr lang="en-US" altLang="zh-CN" sz="3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pic>
        <p:nvPicPr>
          <p:cNvPr id="47111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4389" y="5735638"/>
            <a:ext cx="917575" cy="10842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" fill="hold"/>
                                        <p:tgtEl>
                                          <p:spTgt spid="34611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" fill="hold"/>
                                        <p:tgtEl>
                                          <p:spTgt spid="34612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7" grpId="0"/>
      <p:bldP spid="346119" grpId="0"/>
      <p:bldP spid="346120" grpId="0"/>
      <p:bldP spid="346124" grpId="0"/>
      <p:bldP spid="3461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491" name="Text Box 11"/>
          <p:cNvSpPr txBox="1"/>
          <p:nvPr/>
        </p:nvSpPr>
        <p:spPr>
          <a:xfrm>
            <a:off x="1639889" y="165101"/>
            <a:ext cx="8912225" cy="2157413"/>
          </a:xfrm>
          <a:prstGeom prst="rect">
            <a:avLst/>
          </a:prstGeom>
          <a:noFill/>
          <a:ln w="19050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8. 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经过课外学习发现，锰（</a:t>
            </a:r>
            <a:r>
              <a:rPr lang="en-US" altLang="zh-CN" sz="2800" b="1" err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Mn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）也能排入下列金属活动性顺序中：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K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Ca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Na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Mg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Al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 err="1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Mn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Zn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Fe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 err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Sn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 err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Pb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(H)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Cu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Hg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zh-CN" altLang="en-US" sz="2800" b="1" u="sng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      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Pt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Au</a:t>
            </a:r>
            <a:endParaRPr lang="en-US" altLang="zh-CN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⑴ 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用元素符号将上述金属活动性顺序补充完整。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⑵ 已知锰盐中锰元素显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+2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价。写出一个有金属锰参加的置换反应：</a:t>
            </a:r>
            <a:r>
              <a:rPr lang="zh-CN" altLang="en-US" sz="2800" b="1" u="sng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                       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。</a:t>
            </a:r>
            <a:endParaRPr lang="zh-CN" altLang="en-US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sp>
        <p:nvSpPr>
          <p:cNvPr id="276492" name="Text Box 12"/>
          <p:cNvSpPr txBox="1"/>
          <p:nvPr/>
        </p:nvSpPr>
        <p:spPr>
          <a:xfrm>
            <a:off x="4833938" y="777875"/>
            <a:ext cx="80645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Ag</a:t>
            </a:r>
            <a:endParaRPr lang="en-US" altLang="zh-CN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sp>
        <p:nvSpPr>
          <p:cNvPr id="276493" name="Text Box 13"/>
          <p:cNvSpPr txBox="1"/>
          <p:nvPr/>
        </p:nvSpPr>
        <p:spPr>
          <a:xfrm>
            <a:off x="3852863" y="1789113"/>
            <a:ext cx="4646612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err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Mn + 2HCl = MnCl</a:t>
            </a:r>
            <a:r>
              <a:rPr lang="en-US" altLang="zh-CN" sz="2800" baseline="-25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2 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+ H</a:t>
            </a:r>
            <a:r>
              <a:rPr lang="en-US" altLang="zh-CN" sz="2800" baseline="-25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2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↑</a:t>
            </a:r>
            <a:endParaRPr lang="en-US" altLang="zh-CN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sp>
        <p:nvSpPr>
          <p:cNvPr id="276494" name="Text Box 14"/>
          <p:cNvSpPr txBox="1"/>
          <p:nvPr/>
        </p:nvSpPr>
        <p:spPr>
          <a:xfrm>
            <a:off x="3854450" y="2241550"/>
            <a:ext cx="4229100" cy="520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err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Mn + CuSO</a:t>
            </a:r>
            <a:r>
              <a:rPr lang="en-US" altLang="zh-CN" sz="2800" baseline="-25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4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= MnSO</a:t>
            </a:r>
            <a:r>
              <a:rPr lang="en-US" altLang="zh-CN" sz="2800" baseline="-25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4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+ Cu</a:t>
            </a:r>
            <a:endParaRPr lang="en-US" altLang="zh-CN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sp>
        <p:nvSpPr>
          <p:cNvPr id="276495" name="Text Box 15"/>
          <p:cNvSpPr txBox="1"/>
          <p:nvPr/>
        </p:nvSpPr>
        <p:spPr>
          <a:xfrm>
            <a:off x="1639888" y="2678113"/>
            <a:ext cx="8413750" cy="1384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9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、鸡蛋壳的主要成分是碳酸钙，将一新鲜的鸡蛋小心放入盛有足量稀盐酸的烧杯中，会产生什么现象，为什么 ？写出有关反应的化学方程式。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 </a:t>
            </a:r>
            <a:endParaRPr lang="en-US" altLang="zh-CN" sz="28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sp>
        <p:nvSpPr>
          <p:cNvPr id="276496" name="Rectangle 16"/>
          <p:cNvSpPr/>
          <p:nvPr/>
        </p:nvSpPr>
        <p:spPr>
          <a:xfrm>
            <a:off x="1524000" y="4062414"/>
            <a:ext cx="8890000" cy="19383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鸡蛋在作上下“潜水运动”。原因是碳酸钙与盐酸反应生成二氧化碳，二氧化碳气泡附在鸡蛋壳表面，使鸡蛋受到的浮力大于重力，鸡蛋上浮；浮出液面后，二氧化碳逸出，鸡蛋受到的浮力减小，使浮力小于重力，鸡蛋下沉，如此重复。</a:t>
            </a:r>
            <a:endParaRPr lang="zh-CN" altLang="en-US" sz="240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          CaCO</a:t>
            </a:r>
            <a:r>
              <a:rPr lang="en-US" altLang="zh-CN" sz="2400" baseline="-250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3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+2HCl = CaCl</a:t>
            </a:r>
            <a:r>
              <a:rPr lang="en-US" altLang="zh-CN" sz="2400" baseline="-250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+H</a:t>
            </a:r>
            <a:r>
              <a:rPr lang="en-US" altLang="zh-CN" sz="2400" baseline="-250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O+CO</a:t>
            </a:r>
            <a:r>
              <a:rPr lang="en-US" altLang="zh-CN" sz="2400" baseline="-250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↑</a:t>
            </a:r>
            <a:endParaRPr lang="zh-CN" altLang="en-US" sz="2400">
              <a:solidFill>
                <a:srgbClr val="A50021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27649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" fill="hold"/>
                                        <p:tgtEl>
                                          <p:spTgt spid="27649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" fill="hold"/>
                                        <p:tgtEl>
                                          <p:spTgt spid="27649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91" grpId="0"/>
      <p:bldP spid="276492" grpId="0"/>
      <p:bldP spid="276493" grpId="0"/>
      <p:bldP spid="276494" grpId="0"/>
      <p:bldP spid="276495" grpId="0"/>
      <p:bldP spid="27649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153" name="Rectangle 2"/>
          <p:cNvSpPr/>
          <p:nvPr/>
        </p:nvSpPr>
        <p:spPr>
          <a:xfrm>
            <a:off x="1751014" y="160338"/>
            <a:ext cx="8745537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indent="666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10</a:t>
            </a:r>
            <a:r>
              <a:rPr lang="zh-CN" altLang="en-US" sz="24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、计算题：将一定量的石灰石放入烧杯中，加入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100g</a:t>
            </a:r>
            <a:r>
              <a:rPr lang="zh-CN" altLang="en-US" sz="24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稀盐酸恰好完全反应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(</a:t>
            </a:r>
            <a:r>
              <a:rPr lang="zh-CN" altLang="en-US" sz="24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杂质不溶解，也不参加反应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)</a:t>
            </a:r>
            <a:r>
              <a:rPr lang="zh-CN" altLang="en-US" sz="24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，此时，烧杯中物质的总质量比反应前减少了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8.8g</a:t>
            </a:r>
            <a:r>
              <a:rPr lang="zh-CN" altLang="en-US" sz="24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，则石灰石中碳酸钙的质量为多少克？所用盐酸的溶质质量分数为多少？ </a:t>
            </a:r>
            <a:endParaRPr lang="zh-CN" altLang="en-US" sz="24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/>
            </a:endParaRPr>
          </a:p>
        </p:txBody>
      </p:sp>
      <p:pic>
        <p:nvPicPr>
          <p:cNvPr id="49154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9714" y="5222875"/>
            <a:ext cx="1366837" cy="1441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496" name="Rectangle 16"/>
          <p:cNvSpPr/>
          <p:nvPr/>
        </p:nvSpPr>
        <p:spPr>
          <a:xfrm>
            <a:off x="1568451" y="1644651"/>
            <a:ext cx="73882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解：设石灰石中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CaCO</a:t>
            </a:r>
            <a:r>
              <a:rPr lang="en-US" altLang="zh-CN" sz="2400" baseline="-250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3</a:t>
            </a:r>
            <a:r>
              <a:rPr lang="zh-CN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的质量为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x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，参加反应的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HCl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为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y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。</a:t>
            </a:r>
            <a:endParaRPr lang="zh-CN" altLang="en-US" sz="240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sp>
        <p:nvSpPr>
          <p:cNvPr id="2" name="Rectangle 16"/>
          <p:cNvSpPr/>
          <p:nvPr/>
        </p:nvSpPr>
        <p:spPr>
          <a:xfrm>
            <a:off x="1568450" y="2105026"/>
            <a:ext cx="8489950" cy="830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由题意可知，反应后烧杯中物质的总质量比反应前减少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8.8g,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即生成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CO</a:t>
            </a:r>
            <a:r>
              <a:rPr lang="en-US" altLang="zh-CN" sz="2400" baseline="-250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2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的质量。</a:t>
            </a:r>
            <a:endParaRPr lang="zh-CN" altLang="en-US" sz="240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sp>
        <p:nvSpPr>
          <p:cNvPr id="3" name="Rectangle 16"/>
          <p:cNvSpPr/>
          <p:nvPr/>
        </p:nvSpPr>
        <p:spPr>
          <a:xfrm>
            <a:off x="1568451" y="2935288"/>
            <a:ext cx="7388225" cy="8302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根据化学方程式结算</a:t>
            </a:r>
            <a:endParaRPr lang="zh-CN" altLang="en-US" sz="240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CaCO</a:t>
            </a:r>
            <a:r>
              <a:rPr lang="en-US" altLang="zh-CN" sz="2400" baseline="-250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3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+2HCl = CaCl</a:t>
            </a:r>
            <a:r>
              <a:rPr lang="en-US" altLang="zh-CN" sz="2400" baseline="-250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+H</a:t>
            </a:r>
            <a:r>
              <a:rPr lang="en-US" altLang="zh-CN" sz="2400" baseline="-250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O+CO</a:t>
            </a:r>
            <a:r>
              <a:rPr lang="en-US" altLang="zh-CN" sz="2400" baseline="-250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↑</a:t>
            </a:r>
            <a:endParaRPr lang="zh-CN" altLang="en-US" sz="240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  <p:graphicFrame>
        <p:nvGraphicFramePr>
          <p:cNvPr id="48131" name="对象 48130"/>
          <p:cNvGraphicFramePr>
            <a:graphicFrameLocks noChangeAspect="1"/>
          </p:cNvGraphicFramePr>
          <p:nvPr/>
        </p:nvGraphicFramePr>
        <p:xfrm>
          <a:off x="2805113" y="4610101"/>
          <a:ext cx="647700" cy="9048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3" imgW="279400" imgH="393700" progId="Equation.3">
                  <p:embed/>
                </p:oleObj>
              </mc:Choice>
              <mc:Fallback>
                <p:oleObj r:id="rId3" imgW="279400" imgH="3937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05113" y="4610101"/>
                        <a:ext cx="647700" cy="904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2" name="对象 48131"/>
          <p:cNvGraphicFramePr>
            <a:graphicFrameLocks noChangeAspect="1"/>
          </p:cNvGraphicFramePr>
          <p:nvPr/>
        </p:nvGraphicFramePr>
        <p:xfrm>
          <a:off x="3902075" y="4581367"/>
          <a:ext cx="755650" cy="96393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5" imgW="330200" imgH="419100" progId="Equation.3">
                  <p:embed/>
                </p:oleObj>
              </mc:Choice>
              <mc:Fallback>
                <p:oleObj r:id="rId5" imgW="330200" imgH="4191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02075" y="4581367"/>
                        <a:ext cx="755650" cy="9639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6" name="矩形 48135"/>
          <p:cNvSpPr/>
          <p:nvPr/>
        </p:nvSpPr>
        <p:spPr>
          <a:xfrm>
            <a:off x="3252789" y="3681413"/>
            <a:ext cx="569387" cy="40011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100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48137" name="矩形 48136"/>
          <p:cNvSpPr/>
          <p:nvPr/>
        </p:nvSpPr>
        <p:spPr>
          <a:xfrm>
            <a:off x="6508750" y="3681413"/>
            <a:ext cx="441146" cy="40011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44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48138" name="矩形 48137"/>
          <p:cNvSpPr/>
          <p:nvPr/>
        </p:nvSpPr>
        <p:spPr>
          <a:xfrm>
            <a:off x="3379788" y="4081463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x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48139" name="矩形 48138"/>
          <p:cNvSpPr/>
          <p:nvPr/>
        </p:nvSpPr>
        <p:spPr>
          <a:xfrm>
            <a:off x="6381751" y="4081463"/>
            <a:ext cx="633507" cy="40011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8.8g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48140" name="矩形 48139"/>
          <p:cNvSpPr/>
          <p:nvPr/>
        </p:nvSpPr>
        <p:spPr>
          <a:xfrm>
            <a:off x="3487738" y="4864101"/>
            <a:ext cx="328612" cy="39846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=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48141" name="矩形 48140"/>
          <p:cNvSpPr/>
          <p:nvPr/>
        </p:nvSpPr>
        <p:spPr>
          <a:xfrm>
            <a:off x="7645400" y="2814639"/>
            <a:ext cx="2636838" cy="13223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解得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x =20g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y=14.6g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石灰石中碳酸钙的质量为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20g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Arial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盐酸的质量分数为</a:t>
            </a:r>
            <a:endParaRPr lang="zh-CN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51300" y="3681413"/>
            <a:ext cx="441146" cy="40011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73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178300" y="4081463"/>
            <a:ext cx="312906" cy="40011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y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Arial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2863851" y="5543551"/>
          <a:ext cx="530225" cy="9048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7" imgW="228600" imgH="393700" progId="Equation.3">
                  <p:embed/>
                </p:oleObj>
              </mc:Choice>
              <mc:Fallback>
                <p:oleObj r:id="rId7" imgW="228600" imgH="3937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63851" y="5543551"/>
                        <a:ext cx="530225" cy="904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3902075" y="5514976"/>
          <a:ext cx="755650" cy="96361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9" imgW="330200" imgH="419100" progId="Equation.3">
                  <p:embed/>
                </p:oleObj>
              </mc:Choice>
              <mc:Fallback>
                <p:oleObj r:id="rId9" imgW="330200" imgH="4191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02075" y="5514976"/>
                        <a:ext cx="755650" cy="963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/>
          <p:cNvSpPr/>
          <p:nvPr/>
        </p:nvSpPr>
        <p:spPr>
          <a:xfrm>
            <a:off x="3487738" y="5797551"/>
            <a:ext cx="328612" cy="39846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/>
              </a:rPr>
              <a:t>=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Arial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7270750" y="4081464"/>
          <a:ext cx="3225800" cy="9620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r:id="rId11" imgW="1409700" imgH="419100" progId="Equation.3">
                  <p:embed/>
                </p:oleObj>
              </mc:Choice>
              <mc:Fallback>
                <p:oleObj r:id="rId11" imgW="1409700" imgH="4191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270750" y="4081464"/>
                        <a:ext cx="3225800" cy="962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42" name="矩形 48141"/>
          <p:cNvSpPr/>
          <p:nvPr/>
        </p:nvSpPr>
        <p:spPr>
          <a:xfrm>
            <a:off x="5038725" y="5116513"/>
            <a:ext cx="3856038" cy="10144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答：石灰石中碳酸钙的质量为</a:t>
            </a:r>
            <a:r>
              <a:rPr lang="en-US" altLang="zh-CN" sz="20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20g,</a:t>
            </a:r>
            <a:r>
              <a:rPr lang="zh-CN" altLang="en-US" sz="20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所用盐酸的溶质质量分数为</a:t>
            </a:r>
            <a:r>
              <a:rPr lang="en-US" altLang="zh-CN" sz="20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14.6%</a:t>
            </a:r>
            <a:r>
              <a:rPr lang="zh-CN" altLang="en-US" sz="20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/>
              </a:rPr>
              <a:t>。</a:t>
            </a:r>
            <a:endParaRPr lang="zh-CN" altLang="en-US" sz="20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Arial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27649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8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96" grpId="0"/>
      <p:bldP spid="2" grpId="0"/>
      <p:bldP spid="3" grpId="0"/>
      <p:bldP spid="48136" grpId="0"/>
      <p:bldP spid="48137" grpId="0"/>
      <p:bldP spid="48138" grpId="0"/>
      <p:bldP spid="48139" grpId="0"/>
      <p:bldP spid="48140" grpId="0"/>
      <p:bldP spid="48141" grpId="0"/>
      <p:bldP spid="5" grpId="0"/>
      <p:bldP spid="6" grpId="0"/>
      <p:bldP spid="11" grpId="0"/>
      <p:bldP spid="48142" grpId="0"/>
    </p:bldLst>
  </p:timing>
</p:sld>
</file>

<file path=ppt/tags/tag1.xml><?xml version="1.0" encoding="utf-8"?>
<p:tagLst xmlns:p="http://schemas.openxmlformats.org/presentationml/2006/main">
  <p:tag name="KSO_WM_SLIDE_MODEL_TYPE" val="cover"/>
</p:tagLst>
</file>

<file path=ppt/tags/tag2.xml><?xml version="1.0" encoding="utf-8"?>
<p:tagLst xmlns:p="http://schemas.openxmlformats.org/presentationml/2006/main">
  <p:tag name="KSO_WM_UNIT_TABLE_BEAUTIFY" val="smartTable{691ce47a-0934-4cc5-8e74-bef3b8d086e2}"/>
</p:tagLst>
</file>

<file path=ppt/tags/tag3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d8059ab3-76c9-4e9e-81f3-f8b212501c4c"/>
</p:tagLst>
</file>

<file path=ppt/theme/theme1.xml><?xml version="1.0" encoding="utf-8"?>
<a:theme xmlns:r="http://schemas.openxmlformats.org/officeDocument/2006/relationships" xmlns:a="http://schemas.openxmlformats.org/drawingml/2006/main" name="2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195</Paragraphs>
  <Slides>21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5">
      <vt:lpstr>Arial</vt:lpstr>
      <vt:lpstr>宋体</vt:lpstr>
      <vt:lpstr>Calibri</vt:lpstr>
      <vt:lpstr>黑体</vt:lpstr>
      <vt:lpstr>等线</vt:lpstr>
      <vt:lpstr>方正粗黑宋简体</vt:lpstr>
      <vt:lpstr>方正姚体</vt:lpstr>
      <vt:lpstr>微软雅黑</vt:lpstr>
      <vt:lpstr>Times New Roman</vt:lpstr>
      <vt:lpstr>楷体_GB2312</vt:lpstr>
      <vt:lpstr>楷体</vt:lpstr>
      <vt:lpstr>华文楷体</vt:lpstr>
      <vt:lpstr>Tahoma</vt:lpstr>
      <vt:lpstr>2_默认设计模板</vt:lpstr>
      <vt:lpstr>第七章 第2节   常见的酸和碱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2023-04-04T09:29:48.687</cp:lastPrinted>
  <dcterms:created xsi:type="dcterms:W3CDTF">2023-04-04T09:29:48Z</dcterms:created>
  <dcterms:modified xsi:type="dcterms:W3CDTF">2023-04-04T01:29:48Z</dcterms:modified>
</cp:coreProperties>
</file>