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550" r:id="rId1"/>
    <p:sldMasterId id="2147490587" r:id="rId2"/>
  </p:sldMasterIdLst>
  <p:notesMasterIdLst>
    <p:notesMasterId r:id="rId3"/>
  </p:notesMasterIdLst>
  <p:sldIdLst>
    <p:sldId id="3346" r:id="rId4"/>
    <p:sldId id="3351" r:id="rId5"/>
    <p:sldId id="3355" r:id="rId6"/>
    <p:sldId id="3358" r:id="rId7"/>
    <p:sldId id="3361" r:id="rId8"/>
    <p:sldId id="3364" r:id="rId9"/>
    <p:sldId id="3367" r:id="rId10"/>
    <p:sldId id="3370" r:id="rId11"/>
    <p:sldId id="3373" r:id="rId12"/>
    <p:sldId id="3376" r:id="rId13"/>
    <p:sldId id="3379" r:id="rId14"/>
    <p:sldId id="3382" r:id="rId15"/>
    <p:sldId id="3385" r:id="rId16"/>
    <p:sldId id="3388" r:id="rId17"/>
    <p:sldId id="3391" r:id="rId18"/>
    <p:sldId id="3394" r:id="rId19"/>
    <p:sldId id="3397" r:id="rId20"/>
    <p:sldId id="3400" r:id="rId21"/>
    <p:sldId id="3403" r:id="rId22"/>
    <p:sldId id="3406" r:id="rId23"/>
    <p:sldId id="3409" r:id="rId24"/>
    <p:sldId id="3412" r:id="rId25"/>
    <p:sldId id="3415" r:id="rId26"/>
    <p:sldId id="3418" r:id="rId27"/>
    <p:sldId id="3421" r:id="rId28"/>
    <p:sldId id="3424" r:id="rId29"/>
    <p:sldId id="3427" r:id="rId30"/>
    <p:sldId id="343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51" r:id="rId1"/>
    <p:sldLayoutId id="2147490552" r:id="rId2"/>
    <p:sldLayoutId id="2147490553" r:id="rId3"/>
    <p:sldLayoutId id="2147490554" r:id="rId4"/>
    <p:sldLayoutId id="2147490555" r:id="rId5"/>
    <p:sldLayoutId id="2147490556" r:id="rId6"/>
    <p:sldLayoutId id="2147490557" r:id="rId7"/>
    <p:sldLayoutId id="2147490558" r:id="rId8"/>
    <p:sldLayoutId id="2147490559" r:id="rId9"/>
    <p:sldLayoutId id="2147490560" r:id="rId10"/>
    <p:sldLayoutId id="21474905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88" r:id="rId1"/>
    <p:sldLayoutId id="2147490589" r:id="rId2"/>
    <p:sldLayoutId id="2147490590" r:id="rId3"/>
    <p:sldLayoutId id="2147490591" r:id="rId4"/>
    <p:sldLayoutId id="2147490592" r:id="rId5"/>
    <p:sldLayoutId id="2147490593" r:id="rId6"/>
    <p:sldLayoutId id="2147490594" r:id="rId7"/>
    <p:sldLayoutId id="2147490595" r:id="rId8"/>
    <p:sldLayoutId id="2147490596" r:id="rId9"/>
    <p:sldLayoutId id="2147490597" r:id="rId10"/>
    <p:sldLayoutId id="21474905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tags" Target="../tags/tag276.xml"/><Relationship Id="rId22" Type="http://schemas.openxmlformats.org/officeDocument/2006/relationships/tags" Target="../tags/tag277.xml"/><Relationship Id="rId23" Type="http://schemas.openxmlformats.org/officeDocument/2006/relationships/tags" Target="../tags/tag278.xml"/><Relationship Id="rId24" Type="http://schemas.openxmlformats.org/officeDocument/2006/relationships/tags" Target="../tags/tag279.xml"/><Relationship Id="rId25" Type="http://schemas.openxmlformats.org/officeDocument/2006/relationships/tags" Target="../tags/tag280.xml"/><Relationship Id="rId26" Type="http://schemas.openxmlformats.org/officeDocument/2006/relationships/tags" Target="../tags/tag281.xml"/><Relationship Id="rId27" Type="http://schemas.openxmlformats.org/officeDocument/2006/relationships/tags" Target="../tags/tag282.xml"/><Relationship Id="rId28" Type="http://schemas.openxmlformats.org/officeDocument/2006/relationships/tags" Target="../tags/tag283.xml"/><Relationship Id="rId29" Type="http://schemas.openxmlformats.org/officeDocument/2006/relationships/tags" Target="../tags/tag28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初中教育的学业压力与焦虑状况的调查与干预方案研究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0476" lnSpcReduction="10000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学业压力与焦虑状况对初中生身心健康的影响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学业压力与焦虑状况的预防和缓解措施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7"/>
          <p:cNvSpPr txBox="1"/>
          <p:nvPr>
            <p:custDataLst>
              <p:tags r:id="rId7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8"/>
          <p:cNvSpPr txBox="1"/>
          <p:nvPr>
            <p:custDataLst>
              <p:tags r:id="rId8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初中教育的学业压力与焦虑状况的调查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72"/>
          <p:cNvSpPr txBox="1"/>
          <p:nvPr>
            <p:custDataLst>
              <p:tags r:id="rId9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73"/>
          <p:cNvSpPr txBox="1"/>
          <p:nvPr>
            <p:custDataLst>
              <p:tags r:id="rId10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针对学业压力与焦虑状况的干预方案制定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7"/>
          <p:cNvSpPr txBox="1"/>
          <p:nvPr>
            <p:custDataLst>
              <p:tags r:id="rId11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8"/>
          <p:cNvSpPr txBox="1"/>
          <p:nvPr>
            <p:custDataLst>
              <p:tags r:id="rId12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结论和建议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初中教育的学业压力与焦虑状况的调查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调查目的和意义</a:t>
            </a:r>
            <a:endParaRPr altLang="en-US" lang="zh-CN"/>
          </a:p>
        </p:txBody>
      </p:sp>
      <p:sp>
        <p:nvSpPr>
          <p:cNvPr id="1048884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6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8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为制定有效的干预方案提供科学依据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了解初中教育阶段学生面临的学业压力和焦虑状况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分析学业压力和焦虑状况对初中生身心健康的影响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提高初中生的心理健康水平和社会适应能力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调查对象和范围</a:t>
            </a:r>
            <a:endParaRPr altLang="en-US" lang="zh-CN"/>
          </a:p>
        </p:txBody>
      </p:sp>
      <p:sp>
        <p:nvSpPr>
          <p:cNvPr id="1048950" name="矩形 3"/>
          <p:cNvSpPr/>
          <p:nvPr>
            <p:custDataLst>
              <p:tags r:id="rId1"/>
            </p:custDataLst>
          </p:nvPr>
        </p:nvSpPr>
        <p:spPr>
          <a:xfrm>
            <a:off x="1185932" y="2085006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2" name="矩形 13"/>
          <p:cNvSpPr/>
          <p:nvPr>
            <p:custDataLst>
              <p:tags r:id="rId2"/>
            </p:custDataLst>
          </p:nvPr>
        </p:nvSpPr>
        <p:spPr>
          <a:xfrm>
            <a:off x="608400" y="2085006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文本框 4"/>
          <p:cNvSpPr txBox="1"/>
          <p:nvPr>
            <p:custDataLst>
              <p:tags r:id="rId3"/>
            </p:custDataLst>
          </p:nvPr>
        </p:nvSpPr>
        <p:spPr>
          <a:xfrm>
            <a:off x="1484476" y="2217982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调查对象：初中生及其家长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39"/>
          <p:cNvSpPr/>
          <p:nvPr>
            <p:custDataLst>
              <p:tags r:id="rId4"/>
            </p:custDataLst>
          </p:nvPr>
        </p:nvSpPr>
        <p:spPr>
          <a:xfrm>
            <a:off x="1185932" y="3917986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8" name="矩形 5"/>
          <p:cNvSpPr/>
          <p:nvPr>
            <p:custDataLst>
              <p:tags r:id="rId5"/>
            </p:custDataLst>
          </p:nvPr>
        </p:nvSpPr>
        <p:spPr>
          <a:xfrm>
            <a:off x="608400" y="3917986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60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05161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调查范围：学业压力和焦虑状况的来源、表现、影响等方面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调查方法和过程</a:t>
            </a:r>
            <a:endParaRPr altLang="en-US" lang="zh-CN"/>
          </a:p>
        </p:txBody>
      </p:sp>
      <p:sp>
        <p:nvSpPr>
          <p:cNvPr id="1048996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数据分析：对收集到的数据进行分析，了解初中生学业压力和焦虑状况的分布和特点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调查问卷：设计针对初中生的学业压力和焦虑状况的问卷，并进行发放和回收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访谈：对部分初中生进行访谈，深入了解他们的学习状况和心理感受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报告撰写：将调查结果整理成报告，并进行发布和分享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调查结果和分析</a:t>
            </a:r>
            <a:endParaRPr altLang="en-US" lang="zh-CN"/>
          </a:p>
        </p:txBody>
      </p:sp>
      <p:sp>
        <p:nvSpPr>
          <p:cNvPr id="1049062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焦虑状况表现：失眠、食欲不振、注意力不集中等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学业压力来源：考试成绩、家长期望、学校要求等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调查方法：问卷调查、访谈、观察等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调查结果：大部分初中生存在一定的学业压力和焦虑状况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学业压力与焦虑状况对初中生身心健康的影响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学业压力与焦虑状况的生理影响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40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94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193636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影响睡眠质量：学业压力和焦虑会导致初中生失眠、睡眠质量差等问题。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56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310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影响食欲和消化：长期压力和焦虑会导致食欲不振、消化不良等问题。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72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26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影响免疫系统：长期压力和焦虑会削弱免疫系统的功能，增加患病的风险。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88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42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影响心血管健康：长期压力和焦虑会增加患心血管疾病的风险。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学业压力与焦虑状况的心理影响</a:t>
            </a:r>
            <a:endParaRPr altLang="en-US" lang="zh-CN"/>
          </a:p>
        </p:txBody>
      </p:sp>
      <p:sp>
        <p:nvSpPr>
          <p:cNvPr id="1049206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心理压力：导致初中生出现焦虑、抑郁等情绪问题，影响心理健康。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学习动力：过度的学业压力会削弱学生的学习动力，降低学习效果。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人际关系：学业压力与焦虑状况可能导致学生出现社交障碍，影响人际关系。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自我认知：过度的学业压力可能影响学生的自我认知，导致自卑、自我怀疑等心理问题。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学业压力与焦虑状况对学习效果的影响</a:t>
            </a:r>
            <a:endParaRPr altLang="en-US" lang="zh-CN"/>
          </a:p>
        </p:txBody>
      </p:sp>
      <p:sp>
        <p:nvSpPr>
          <p:cNvPr id="1049248" name="圆角矩形 26"/>
          <p:cNvSpPr/>
          <p:nvPr>
            <p:custDataLst>
              <p:tags r:id="rId1"/>
            </p:custDataLst>
          </p:nvPr>
        </p:nvSpPr>
        <p:spPr>
          <a:xfrm>
            <a:off x="60840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28"/>
          <p:cNvSpPr/>
          <p:nvPr>
            <p:custDataLst>
              <p:tags r:id="rId2"/>
            </p:custDataLst>
          </p:nvPr>
        </p:nvSpPr>
        <p:spPr>
          <a:xfrm>
            <a:off x="61094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193636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学业压力过大可能导致学生注意力不集中，记忆力下降，影响学习效果。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29"/>
          <p:cNvSpPr/>
          <p:nvPr>
            <p:custDataLst>
              <p:tags r:id="rId4"/>
            </p:custDataLst>
          </p:nvPr>
        </p:nvSpPr>
        <p:spPr>
          <a:xfrm>
            <a:off x="340056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32"/>
          <p:cNvSpPr/>
          <p:nvPr>
            <p:custDataLst>
              <p:tags r:id="rId5"/>
            </p:custDataLst>
          </p:nvPr>
        </p:nvSpPr>
        <p:spPr>
          <a:xfrm>
            <a:off x="340310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焦虑情绪可能使学生思维混乱，难以专注于学习，从而降低学习效率。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3"/>
          <p:cNvSpPr/>
          <p:nvPr>
            <p:custDataLst>
              <p:tags r:id="rId7"/>
            </p:custDataLst>
          </p:nvPr>
        </p:nvSpPr>
        <p:spPr>
          <a:xfrm>
            <a:off x="619272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8"/>
            </p:custDataLst>
          </p:nvPr>
        </p:nvSpPr>
        <p:spPr>
          <a:xfrm>
            <a:off x="619526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学业压力与焦虑状况可能导致学生缺乏自信，对学习产生抵触情绪，进一步影响学习成绩。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8"/>
          <p:cNvSpPr/>
          <p:nvPr>
            <p:custDataLst>
              <p:tags r:id="rId10"/>
            </p:custDataLst>
          </p:nvPr>
        </p:nvSpPr>
        <p:spPr>
          <a:xfrm>
            <a:off x="898488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11"/>
            </p:custDataLst>
          </p:nvPr>
        </p:nvSpPr>
        <p:spPr>
          <a:xfrm>
            <a:off x="898742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长期处于高压力和焦虑状态可能对学生的心理健康造成负面影响，阻碍其全面发展。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学业压力与焦虑状况对家庭和社会的影响</a:t>
            </a:r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家庭影响：学业压力与焦虑状况可能导致家庭关系紧张，影响家庭成员之间的沟通和互动。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社会影响：学业压力与焦虑状况可能影响学生的社交能力，导致社会适应不良，甚至引发社会问题。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教育体系影响：过度的学业压力和焦虑状况可能阻碍学生的全面发展，对教育体系的改革和发展产生负面影响。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公共卫生影响：学业压力与焦虑状况可能增加学生的心理问题发生率，对公共卫生造成一定的影响。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针对学业压力与焦虑状况的干预方案制定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干预方案的目标和原则</a:t>
            </a:r>
            <a:endParaRPr altLang="en-US" lang="zh-CN"/>
          </a:p>
        </p:txBody>
      </p:sp>
      <p:sp>
        <p:nvSpPr>
          <p:cNvPr id="1049400" name="矩形: 圆角 4"/>
          <p:cNvSpPr/>
          <p:nvPr>
            <p:custDataLst>
              <p:tags r:id="rId1"/>
            </p:custDataLst>
          </p:nvPr>
        </p:nvSpPr>
        <p:spPr>
          <a:xfrm>
            <a:off x="608400" y="3273523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"/>
            </p:custDataLst>
          </p:nvPr>
        </p:nvSpPr>
        <p:spPr>
          <a:xfrm>
            <a:off x="1134190" y="3408146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目标：减轻初中生的学业压力和焦虑状况，提高其心理健康水平。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04" name="矩形: 圆角 4"/>
          <p:cNvSpPr/>
          <p:nvPr>
            <p:custDataLst>
              <p:tags r:id="rId3"/>
            </p:custDataLst>
          </p:nvPr>
        </p:nvSpPr>
        <p:spPr>
          <a:xfrm>
            <a:off x="6474642" y="3273523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4"/>
            </p:custDataLst>
          </p:nvPr>
        </p:nvSpPr>
        <p:spPr>
          <a:xfrm>
            <a:off x="6921691" y="3408146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原则：以预防为主，注重个体差异，家校合作，科学评估。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干预方案的实施主体和对象</a:t>
            </a:r>
            <a:endParaRPr altLang="en-US" lang="zh-CN"/>
          </a:p>
        </p:txBody>
      </p:sp>
      <p:sp>
        <p:nvSpPr>
          <p:cNvPr id="1049442" name="椭圆 262"/>
          <p:cNvSpPr/>
          <p:nvPr>
            <p:custDataLst>
              <p:tags r:id="rId1"/>
            </p:custDataLst>
          </p:nvPr>
        </p:nvSpPr>
        <p:spPr>
          <a:xfrm>
            <a:off x="2414161" y="3076265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3"/>
          <p:cNvSpPr/>
          <p:nvPr>
            <p:custDataLst>
              <p:tags r:id="rId2"/>
            </p:custDataLst>
          </p:nvPr>
        </p:nvSpPr>
        <p:spPr>
          <a:xfrm>
            <a:off x="3266392" y="3156652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4"/>
          <p:cNvSpPr/>
          <p:nvPr>
            <p:custDataLst>
              <p:tags r:id="rId3"/>
            </p:custDataLst>
          </p:nvPr>
        </p:nvSpPr>
        <p:spPr>
          <a:xfrm>
            <a:off x="4064378" y="3393238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5"/>
          <p:cNvSpPr/>
          <p:nvPr>
            <p:custDataLst>
              <p:tags r:id="rId4"/>
            </p:custDataLst>
          </p:nvPr>
        </p:nvSpPr>
        <p:spPr>
          <a:xfrm>
            <a:off x="4738842" y="3593224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6"/>
          <p:cNvSpPr/>
          <p:nvPr>
            <p:custDataLst>
              <p:tags r:id="rId5"/>
            </p:custDataLst>
          </p:nvPr>
        </p:nvSpPr>
        <p:spPr>
          <a:xfrm>
            <a:off x="5430299" y="3797786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723281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68"/>
          <p:cNvSpPr/>
          <p:nvPr>
            <p:custDataLst>
              <p:tags r:id="rId7"/>
            </p:custDataLst>
          </p:nvPr>
        </p:nvSpPr>
        <p:spPr>
          <a:xfrm flipV="1">
            <a:off x="2778189" y="3537019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9"/>
          <p:cNvSpPr/>
          <p:nvPr>
            <p:custDataLst>
              <p:tags r:id="rId8"/>
            </p:custDataLst>
          </p:nvPr>
        </p:nvSpPr>
        <p:spPr>
          <a:xfrm flipV="1">
            <a:off x="2820017" y="3579500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70"/>
          <p:cNvSpPr/>
          <p:nvPr>
            <p:custDataLst>
              <p:tags r:id="rId9"/>
            </p:custDataLst>
          </p:nvPr>
        </p:nvSpPr>
        <p:spPr>
          <a:xfrm flipV="1">
            <a:off x="7787004" y="2722694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837719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2597212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016792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704395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2518133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2560614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337885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493884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3614791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3907582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3926535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305595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图形 15"/>
          <p:cNvSpPr/>
          <p:nvPr>
            <p:custDataLst>
              <p:tags r:id="rId22"/>
            </p:custDataLst>
          </p:nvPr>
        </p:nvSpPr>
        <p:spPr>
          <a:xfrm>
            <a:off x="5016602" y="3996465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图形 19"/>
          <p:cNvSpPr/>
          <p:nvPr>
            <p:custDataLst>
              <p:tags r:id="rId23"/>
            </p:custDataLst>
          </p:nvPr>
        </p:nvSpPr>
        <p:spPr>
          <a:xfrm>
            <a:off x="8597408" y="3688643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27"/>
          <p:cNvSpPr/>
          <p:nvPr>
            <p:custDataLst>
              <p:tags r:id="rId24"/>
            </p:custDataLst>
          </p:nvPr>
        </p:nvSpPr>
        <p:spPr>
          <a:xfrm>
            <a:off x="4113394" y="2721387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670410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26"/>
            </p:custDataLst>
          </p:nvPr>
        </p:nvSpPr>
        <p:spPr>
          <a:xfrm>
            <a:off x="608400" y="2742954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实施主体：学校、家庭、社会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7"/>
            </p:custDataLst>
          </p:nvPr>
        </p:nvSpPr>
        <p:spPr>
          <a:xfrm>
            <a:off x="9419575" y="2742954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实施对象：初中生、家长、教师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干预方案的内容和措施</a:t>
            </a:r>
            <a:endParaRPr altLang="en-US" lang="zh-CN"/>
          </a:p>
        </p:txBody>
      </p:sp>
      <p:sp>
        <p:nvSpPr>
          <p:cNvPr id="1049516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开展心理健康教育课程，提高学生心理素质和应对能力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建立学生心理健康档案，定期评估学生心理健康状况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建立心理辅导和咨询机制，提供个性化的心理支持和辅导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开展多元化的课外活动，丰富学生的课余生活，减轻学业压力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干预方案的评估和调整</a:t>
            </a:r>
            <a:endParaRPr altLang="en-US" lang="zh-CN"/>
          </a:p>
        </p:txBody>
      </p:sp>
      <p:sp>
        <p:nvSpPr>
          <p:cNvPr id="1049566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评估方法：采用问卷调查、访谈、观察等多种方式，全面了解学生的学业压力和焦虑状况。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评估内容：包括方案实施前后学生学业压力和焦虑状况的变化、方案的有效性和可行性等方面。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评估周期：定期进行评估，以便及时发现问题并进行调整。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调整措施：根据评估结果，对干预方案进行调整和完善，提高其实施效果。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学业压力与焦虑状况的预防和缓解措施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学校层面的预防和缓解措施</a:t>
            </a:r>
            <a:endParaRPr altLang="en-US" lang="zh-CN"/>
          </a:p>
        </p:txBody>
      </p:sp>
      <p:sp>
        <p:nvSpPr>
          <p:cNvPr id="1049660" name="弧形 58"/>
          <p:cNvSpPr/>
          <p:nvPr>
            <p:custDataLst>
              <p:tags r:id="rId1"/>
            </p:custDataLst>
          </p:nvPr>
        </p:nvSpPr>
        <p:spPr>
          <a:xfrm>
            <a:off x="8107722" y="2038339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弧形 57"/>
          <p:cNvSpPr/>
          <p:nvPr>
            <p:custDataLst>
              <p:tags r:id="rId2"/>
            </p:custDataLst>
          </p:nvPr>
        </p:nvSpPr>
        <p:spPr>
          <a:xfrm>
            <a:off x="608400" y="2038339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22"/>
          <p:cNvSpPr/>
          <p:nvPr>
            <p:custDataLst>
              <p:tags r:id="rId3"/>
            </p:custDataLst>
          </p:nvPr>
        </p:nvSpPr>
        <p:spPr>
          <a:xfrm>
            <a:off x="8448899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椭圆 23"/>
          <p:cNvSpPr/>
          <p:nvPr>
            <p:custDataLst>
              <p:tags r:id="rId4"/>
            </p:custDataLst>
          </p:nvPr>
        </p:nvSpPr>
        <p:spPr>
          <a:xfrm>
            <a:off x="8835066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5"/>
            </p:custDataLst>
          </p:nvPr>
        </p:nvSpPr>
        <p:spPr>
          <a:xfrm>
            <a:off x="8901614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建立家校合作机制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0" name="椭圆 24"/>
          <p:cNvSpPr/>
          <p:nvPr>
            <p:custDataLst>
              <p:tags r:id="rId6"/>
            </p:custDataLst>
          </p:nvPr>
        </p:nvSpPr>
        <p:spPr>
          <a:xfrm>
            <a:off x="601661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椭圆 25"/>
          <p:cNvSpPr/>
          <p:nvPr>
            <p:custDataLst>
              <p:tags r:id="rId7"/>
            </p:custDataLst>
          </p:nvPr>
        </p:nvSpPr>
        <p:spPr>
          <a:xfrm>
            <a:off x="6401840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8"/>
            </p:custDataLst>
          </p:nvPr>
        </p:nvSpPr>
        <p:spPr>
          <a:xfrm>
            <a:off x="646932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椭圆 7"/>
          <p:cNvSpPr/>
          <p:nvPr>
            <p:custDataLst>
              <p:tags r:id="rId9"/>
            </p:custDataLst>
          </p:nvPr>
        </p:nvSpPr>
        <p:spPr>
          <a:xfrm>
            <a:off x="3584322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9"/>
          <p:cNvSpPr/>
          <p:nvPr>
            <p:custDataLst>
              <p:tags r:id="rId10"/>
            </p:custDataLst>
          </p:nvPr>
        </p:nvSpPr>
        <p:spPr>
          <a:xfrm>
            <a:off x="3969551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11"/>
            </p:custDataLst>
          </p:nvPr>
        </p:nvSpPr>
        <p:spPr>
          <a:xfrm>
            <a:off x="4037037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设立心理咨询中心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2" name="椭圆 5"/>
          <p:cNvSpPr/>
          <p:nvPr>
            <p:custDataLst>
              <p:tags r:id="rId12"/>
            </p:custDataLst>
          </p:nvPr>
        </p:nvSpPr>
        <p:spPr>
          <a:xfrm>
            <a:off x="87553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4"/>
          <p:cNvSpPr/>
          <p:nvPr>
            <p:custDataLst>
              <p:tags r:id="rId13"/>
            </p:custDataLst>
          </p:nvPr>
        </p:nvSpPr>
        <p:spPr>
          <a:xfrm>
            <a:off x="1260759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14"/>
            </p:custDataLst>
          </p:nvPr>
        </p:nvSpPr>
        <p:spPr>
          <a:xfrm>
            <a:off x="132824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建立心理健康课程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家庭层面的预防和缓解措施</a:t>
            </a:r>
            <a:endParaRPr altLang="en-US" lang="zh-CN"/>
          </a:p>
        </p:txBody>
      </p:sp>
      <p:sp>
        <p:nvSpPr>
          <p:cNvPr id="1049722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建立良好的家庭氛围，给予孩子足够的关爱和支持。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定期与孩子沟通，了解其心理状态，及时发现并解决问题。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培养孩子的兴趣爱好，促进其全面发展。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家长应关注孩子的学习状况，但不过度施压或期望过高。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社会层面的预防和缓解措施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家庭教育：家长应关注孩子的心理健康，提供支持和鼓励，减少过度压力。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学校教育：学校应重视心理健康教育，提供心理辅导和咨询，减轻学业压力。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社会环境：营造良好的社会氛围，减少对学业成绩的过度关注和评价，降低焦虑情绪。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媒体宣传：媒体应正确引导公众对教育的认知，避免过度渲染学业压力和焦虑情绪。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个人层面的预防和缓解措施</a:t>
            </a:r>
            <a:endParaRPr altLang="en-US" lang="zh-CN"/>
          </a:p>
        </p:txBody>
      </p:sp>
      <p:sp>
        <p:nvSpPr>
          <p:cNvPr id="1049842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建立正确的学习观念：认识到学习是一个长期的过程，保持积极的心态和耐心，不过分追求短期成绩。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合理规划学习时间：制定科学的学习计划，合理安排时间，避免长时间连续学习，保证足够的休息和睡眠。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培养兴趣爱好：积极参与各种课外活动，发掘自己的兴趣爱好，有助于缓解学习压力，提高学习效率。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增强心理素质：学会应对挫折和压力的方法，如深呼吸、放松训练等，增强自我调节能力。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8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4992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学业压力和焦虑状况在初中教育中普遍存在，需要引起重视。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调查结果显示，学业压力和焦虑状况对初中生的身心健康和学习成绩产生负面影响。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建议采取有效的干预措施，减轻初中生的学业压力和焦虑状况，提高其心理健康水平。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针对不同年级和学科的初中生，应采取个性化的干预方案，以提高干预效果。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对教育部门的建议</a:t>
            </a:r>
            <a:endParaRPr altLang="en-US" lang="zh-CN"/>
          </a:p>
        </p:txBody>
      </p:sp>
      <p:sp>
        <p:nvSpPr>
          <p:cNvPr id="1049978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加强心理健康教育，提高学生对焦虑的认识和应对能力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制定合理的学业评价标准，减轻学生的学业压力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优化课程设置，注重学生的个性化发展需求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加强家校合作，共同关注学生的成长和发展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对家庭和社会的建议</a:t>
            </a:r>
            <a:endParaRPr altLang="en-US" lang="zh-CN"/>
          </a:p>
        </p:txBody>
      </p:sp>
      <p:sp>
        <p:nvSpPr>
          <p:cNvPr id="1050028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家庭方面：家长应关注孩子的心理健康，提供情感支持和理解，减少过度压力。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社会方面：学校和政府应加强对初中学生心理健康的关注和保护，提供必要的心理辅导和干预措施。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教育改革：教育部门应考虑改革初中教育制度，减轻学业压力，注重学生全面素质的培养。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社会支持：建立社会支持体系，为有焦虑等心理问题的初中生提供帮助和支持。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070" name="圆角矩形 26"/>
          <p:cNvSpPr/>
          <p:nvPr>
            <p:custDataLst>
              <p:tags r:id="rId1"/>
            </p:custDataLst>
          </p:nvPr>
        </p:nvSpPr>
        <p:spPr>
          <a:xfrm>
            <a:off x="60840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28"/>
          <p:cNvSpPr/>
          <p:nvPr>
            <p:custDataLst>
              <p:tags r:id="rId2"/>
            </p:custDataLst>
          </p:nvPr>
        </p:nvSpPr>
        <p:spPr>
          <a:xfrm>
            <a:off x="61094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193636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深入研究学业压力与焦虑状况的内在机制，为制定更有效的干预措施提供理论支持。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29"/>
          <p:cNvSpPr/>
          <p:nvPr>
            <p:custDataLst>
              <p:tags r:id="rId4"/>
            </p:custDataLst>
          </p:nvPr>
        </p:nvSpPr>
        <p:spPr>
          <a:xfrm>
            <a:off x="340056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32"/>
          <p:cNvSpPr/>
          <p:nvPr>
            <p:custDataLst>
              <p:tags r:id="rId5"/>
            </p:custDataLst>
          </p:nvPr>
        </p:nvSpPr>
        <p:spPr>
          <a:xfrm>
            <a:off x="340310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193636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拓展研究范围，关注不同地区、不同学校、不同年级的初中教育情况，提高研究的普遍性和针对性。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3"/>
          <p:cNvSpPr/>
          <p:nvPr>
            <p:custDataLst>
              <p:tags r:id="rId7"/>
            </p:custDataLst>
          </p:nvPr>
        </p:nvSpPr>
        <p:spPr>
          <a:xfrm>
            <a:off x="619272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4" name="圆角矩形 4"/>
          <p:cNvSpPr/>
          <p:nvPr>
            <p:custDataLst>
              <p:tags r:id="rId8"/>
            </p:custDataLst>
          </p:nvPr>
        </p:nvSpPr>
        <p:spPr>
          <a:xfrm>
            <a:off x="619526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193636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加强跨学科合作，引入心理学、社会学等相关领域的理论和方法，为解决初中教育问题提供更多思路。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8"/>
          <p:cNvSpPr/>
          <p:nvPr>
            <p:custDataLst>
              <p:tags r:id="rId10"/>
            </p:custDataLst>
          </p:nvPr>
        </p:nvSpPr>
        <p:spPr>
          <a:xfrm>
            <a:off x="898488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9"/>
          <p:cNvSpPr/>
          <p:nvPr>
            <p:custDataLst>
              <p:tags r:id="rId11"/>
            </p:custDataLst>
          </p:nvPr>
        </p:nvSpPr>
        <p:spPr>
          <a:xfrm>
            <a:off x="898742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注重实践应用，将研究成果转化为具体的干预措施，提高初中教育的质量和效益。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12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5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5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5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5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5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5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5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233_5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2023-12-31T14:00:14Z</dcterms:created>
  <dcterms:modified xsi:type="dcterms:W3CDTF">2023-12-31T14:00:14Z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29bf60af0f574680a03712304df76e61_21</vt:lpwstr>
  </property>
</Properties>
</file>