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sldIdLst>
    <p:sldId id="272" r:id="rId3"/>
    <p:sldId id="275" r:id="rId4"/>
    <p:sldId id="278" r:id="rId5"/>
    <p:sldId id="281" r:id="rId6"/>
    <p:sldId id="284" r:id="rId7"/>
    <p:sldId id="287" r:id="rId8"/>
    <p:sldId id="290" r:id="rId9"/>
    <p:sldId id="293" r:id="rId10"/>
    <p:sldId id="296" r:id="rId11"/>
    <p:sldId id="299" r:id="rId12"/>
    <p:sldId id="302" r:id="rId13"/>
    <p:sldId id="305" r:id="rId14"/>
    <p:sldId id="308" r:id="rId15"/>
    <p:sldId id="311" r:id="rId16"/>
    <p:sldId id="314" r:id="rId17"/>
    <p:sldId id="317" r:id="rId18"/>
    <p:sldId id="320" r:id="rId19"/>
    <p:sldId id="323" r:id="rId20"/>
    <p:sldId id="326" r:id="rId21"/>
    <p:sldId id="329" r:id="rId22"/>
    <p:sldId id="332" r:id="rId23"/>
    <p:sldId id="335" r:id="rId24"/>
    <p:sldId id="338" r:id="rId25"/>
    <p:sldId id="341" r:id="rId26"/>
    <p:sldId id="344" r:id="rId27"/>
    <p:sldId id="347" r:id="rId28"/>
    <p:sldId id="350" r:id="rId29"/>
    <p:sldId id="353" r:id="rId30"/>
    <p:sldId id="356" r:id="rId31"/>
    <p:sldId id="359" r:id="rId32"/>
    <p:sldId id="362" r:id="rId33"/>
    <p:sldId id="365" r:id="rId34"/>
  </p:sldIdLst>
  <p:sldSz cx="12192000" cy="6858000"/>
  <p:notesSz cx="6858000" cy="9144000"/>
  <p:custDataLst>
    <p:tags r:id="rId35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459"/>
    <a:srgbClr val="1405D1"/>
    <a:srgbClr val="202E4A"/>
    <a:srgbClr val="FF7124"/>
    <a:srgbClr val="EF7509"/>
    <a:srgbClr val="8CC5B1"/>
    <a:srgbClr val="68BC9E"/>
    <a:srgbClr val="FEFE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939"/>
    <p:restoredTop sz="94676"/>
  </p:normalViewPr>
  <p:slideViewPr>
    <p:cSldViewPr snapToGrid="0" showGuides="1">
      <p:cViewPr>
        <p:scale>
          <a:sx n="70" d="100"/>
          <a:sy n="70" d="100"/>
        </p:scale>
        <p:origin x="2100" y="984"/>
      </p:cViewPr>
      <p:guideLst>
        <p:guide orient="horz" pos="2173"/>
        <p:guide pos="3836"/>
      </p:guideLst>
    </p:cSldViewPr>
  </p:slid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0"/>
    </p:cViewPr>
  </p:sorterViewPr>
  <p:notesViewPr>
    <p:cSldViewPr>
      <p:cViewPr>
        <p:scale>
          <a:sx n="1" d="100"/>
          <a:sy n="1" d="100"/>
        </p:scale>
        <p:origin x="0" y="0"/>
      </p:cViewPr>
    </p:cSldViewPr>
  </p:notesViewPr>
  <p:gridSpacing cx="72005" cy="72005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slide" Target="slides/slide22.xml" /><Relationship Id="rId25" Type="http://schemas.openxmlformats.org/officeDocument/2006/relationships/slide" Target="slides/slide23.xml" /><Relationship Id="rId26" Type="http://schemas.openxmlformats.org/officeDocument/2006/relationships/slide" Target="slides/slide24.xml" /><Relationship Id="rId27" Type="http://schemas.openxmlformats.org/officeDocument/2006/relationships/slide" Target="slides/slide25.xml" /><Relationship Id="rId28" Type="http://schemas.openxmlformats.org/officeDocument/2006/relationships/slide" Target="slides/slide26.xml" /><Relationship Id="rId29" Type="http://schemas.openxmlformats.org/officeDocument/2006/relationships/slide" Target="slides/slide27.xml" /><Relationship Id="rId3" Type="http://schemas.openxmlformats.org/officeDocument/2006/relationships/slide" Target="slides/slide1.xml" /><Relationship Id="rId30" Type="http://schemas.openxmlformats.org/officeDocument/2006/relationships/slide" Target="slides/slide28.xml" /><Relationship Id="rId31" Type="http://schemas.openxmlformats.org/officeDocument/2006/relationships/slide" Target="slides/slide29.xml" /><Relationship Id="rId32" Type="http://schemas.openxmlformats.org/officeDocument/2006/relationships/slide" Target="slides/slide30.xml" /><Relationship Id="rId33" Type="http://schemas.openxmlformats.org/officeDocument/2006/relationships/slide" Target="slides/slide31.xml" /><Relationship Id="rId34" Type="http://schemas.openxmlformats.org/officeDocument/2006/relationships/slide" Target="slides/slide32.xml" /><Relationship Id="rId35" Type="http://schemas.openxmlformats.org/officeDocument/2006/relationships/tags" Target="tags/tag1.xml" /><Relationship Id="rId36" Type="http://schemas.openxmlformats.org/officeDocument/2006/relationships/presProps" Target="presProps.xml" /><Relationship Id="rId37" Type="http://schemas.openxmlformats.org/officeDocument/2006/relationships/viewProps" Target="viewProps.xml" /><Relationship Id="rId38" Type="http://schemas.openxmlformats.org/officeDocument/2006/relationships/theme" Target="theme/theme1.xml" /><Relationship Id="rId39" Type="http://schemas.openxmlformats.org/officeDocument/2006/relationships/tableStyles" Target="tableStyles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buFontTx/>
              <a:buNone/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buFontTx/>
              <a:buNone/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buFontTx/>
              <a:buNone/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buFont typeface="Arial" panose="020b0604020202020204" pitchFamily="34" charset="0"/>
              <a:buNone/>
              <a:defRPr sz="1200" noProof="1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3FAE1C94-68AE-4C4D-B303-6922BB66EEB0}" type="slidenum">
              <a:rPr kumimoji="0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170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717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990600" indent="-3810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524000" indent="-304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2133600" indent="-304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743200" indent="-304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33528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39624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45720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14DA048B-1A7F-4165-A377-042C957B47D9}" type="slidenum">
              <a:rPr lang="zh-CN" altLang="en-US"/>
              <a:t>2</a:t>
            </a:fld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 userDrawn="1"/>
        </p:nvSpPr>
        <p:spPr>
          <a:xfrm>
            <a:off x="135890" y="107950"/>
            <a:ext cx="11920220" cy="66421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1026" name="组合 3"/>
          <p:cNvGrpSpPr/>
          <p:nvPr userDrawn="1"/>
        </p:nvGrpSpPr>
        <p:grpSpPr>
          <a:xfrm>
            <a:off x="0" y="0"/>
            <a:ext cx="12192000" cy="6858000"/>
            <a:chExt cx="12192001" cy="6837402"/>
          </a:xfrm>
        </p:grpSpPr>
        <p:sp>
          <p:nvSpPr>
            <p:cNvPr id="8" name="矩形 7"/>
            <p:cNvSpPr/>
            <p:nvPr/>
          </p:nvSpPr>
          <p:spPr>
            <a:xfrm>
              <a:off x="0" y="2988198"/>
              <a:ext cx="12192001" cy="384920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1028" name="组合 2"/>
            <p:cNvGrpSpPr/>
            <p:nvPr/>
          </p:nvGrpSpPr>
          <p:grpSpPr>
            <a:xfrm>
              <a:off x="0" y="0"/>
              <a:ext cx="12192000" cy="6608763"/>
              <a:chExt cx="12192000" cy="6608763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0" y="0"/>
                <a:ext cx="12192001" cy="3535823"/>
              </a:xfrm>
              <a:prstGeom prst="rect">
                <a:avLst/>
              </a:prstGeom>
              <a:solidFill>
                <a:srgbClr val="00945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" name="圆角矩形 1"/>
              <p:cNvSpPr/>
              <p:nvPr/>
            </p:nvSpPr>
            <p:spPr>
              <a:xfrm>
                <a:off x="234950" y="216835"/>
                <a:ext cx="11722101" cy="6392654"/>
              </a:xfrm>
              <a:prstGeom prst="roundRect">
                <a:avLst>
                  <a:gd name="adj" fmla="val 1474"/>
                </a:avLst>
              </a:prstGeom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1200" cap="none" spc="0" normalizeH="0" baseline="0" noProof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2" name="圆角矩形 1"/>
              <p:cNvSpPr/>
              <p:nvPr/>
            </p:nvSpPr>
            <p:spPr>
              <a:xfrm>
                <a:off x="384175" y="375108"/>
                <a:ext cx="11423651" cy="6077691"/>
              </a:xfrm>
              <a:prstGeom prst="roundRect">
                <a:avLst>
                  <a:gd name="adj" fmla="val 1474"/>
                </a:avLst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1200" cap="none" spc="0" normalizeH="0" baseline="0" noProof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/>
  <p:timing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7330" indent="-22733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4530" indent="-22733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730" indent="-22733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930" indent="-22733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130" indent="-22733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pn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6.jpeg" /><Relationship Id="rId6" Type="http://schemas.openxmlformats.org/officeDocument/2006/relationships/image" Target="../media/image7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12.jpeg" /><Relationship Id="rId7" Type="http://schemas.openxmlformats.org/officeDocument/2006/relationships/image" Target="../media/image1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3.jpeg" /><Relationship Id="rId6" Type="http://schemas.openxmlformats.org/officeDocument/2006/relationships/image" Target="../media/image24.jpeg" /><Relationship Id="rId7" Type="http://schemas.openxmlformats.org/officeDocument/2006/relationships/image" Target="../media/image25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3.jpeg" /><Relationship Id="rId3" Type="http://schemas.openxmlformats.org/officeDocument/2006/relationships/image" Target="../media/image24.jpeg" /><Relationship Id="rId4" Type="http://schemas.openxmlformats.org/officeDocument/2006/relationships/image" Target="../media/image25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6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6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6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6.png" /><Relationship Id="rId3" Type="http://schemas.openxmlformats.org/officeDocument/2006/relationships/image" Target="../media/image27.png" /><Relationship Id="rId4" Type="http://schemas.openxmlformats.org/officeDocument/2006/relationships/image" Target="../media/image28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8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9.png" /><Relationship Id="rId3" Type="http://schemas.openxmlformats.org/officeDocument/2006/relationships/image" Target="../media/image30.pn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1.png" /><Relationship Id="rId3" Type="http://schemas.openxmlformats.org/officeDocument/2006/relationships/image" Target="../media/image32.png" /><Relationship Id="rId4" Type="http://schemas.openxmlformats.org/officeDocument/2006/relationships/image" Target="../media/image33.png" /><Relationship Id="rId5" Type="http://schemas.openxmlformats.org/officeDocument/2006/relationships/image" Target="../media/image34.pn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5.png" /><Relationship Id="rId3" Type="http://schemas.openxmlformats.org/officeDocument/2006/relationships/image" Target="../media/image36.png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7.png" /><Relationship Id="rId3" Type="http://schemas.openxmlformats.org/officeDocument/2006/relationships/image" Target="../media/image38.png" /><Relationship Id="rId4" Type="http://schemas.openxmlformats.org/officeDocument/2006/relationships/image" Target="../media/image39.png" /><Relationship Id="rId5" Type="http://schemas.openxmlformats.org/officeDocument/2006/relationships/image" Target="../media/image40.png" /><Relationship Id="rId6" Type="http://schemas.openxmlformats.org/officeDocument/2006/relationships/image" Target="../media/image41.png" /><Relationship Id="rId7" Type="http://schemas.openxmlformats.org/officeDocument/2006/relationships/image" Target="../media/image42.png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3.png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3.pn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122" name="图片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028700"/>
            <a:ext cx="12192000" cy="393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15433" y="1574800"/>
            <a:ext cx="10761134" cy="86148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4800" b="1" kern="0">
                <a:latin typeface="+mn-lt"/>
                <a:ea typeface="黑体" pitchFamily="49" charset="-122"/>
                <a:cs typeface="Times New Roman" panose="02020603050405020304" pitchFamily="18" charset="0"/>
              </a:rPr>
              <a:t>Unit 12   What did you do last weekend?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18051" y="3924300"/>
            <a:ext cx="2758016" cy="615951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kern="0">
                <a:latin typeface="+mn-lt"/>
                <a:ea typeface="黑体" pitchFamily="49" charset="-122"/>
                <a:cs typeface="Times New Roman" panose="02020603050405020304" pitchFamily="18" charset="0"/>
              </a:rPr>
              <a:t>R·</a:t>
            </a:r>
            <a:r>
              <a:rPr lang="zh-CN" altLang="en-US" sz="3200" b="1" kern="0">
                <a:latin typeface="+mn-lt"/>
                <a:ea typeface="黑体" pitchFamily="49" charset="-122"/>
                <a:cs typeface="Times New Roman" panose="02020603050405020304" pitchFamily="18" charset="0"/>
              </a:rPr>
              <a:t>七年级下册</a:t>
            </a:r>
          </a:p>
        </p:txBody>
      </p:sp>
      <p:sp>
        <p:nvSpPr>
          <p:cNvPr id="4" name="矩形 3"/>
          <p:cNvSpPr/>
          <p:nvPr/>
        </p:nvSpPr>
        <p:spPr>
          <a:xfrm>
            <a:off x="3191933" y="2798233"/>
            <a:ext cx="5808133" cy="78105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4267" b="1" kern="0">
                <a:latin typeface="+mn-lt"/>
                <a:ea typeface="黑体" pitchFamily="49" charset="-122"/>
                <a:cs typeface="Times New Roman" panose="02020603050405020304" pitchFamily="18" charset="0"/>
              </a:rPr>
              <a:t>Section B  3a-Self check</a:t>
            </a:r>
            <a:endParaRPr lang="zh-CN" altLang="en-US" sz="4267" b="1" kern="0">
              <a:latin typeface="+mn-lt"/>
              <a:ea typeface="黑体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6146" name="组合 11"/>
          <p:cNvGrpSpPr/>
          <p:nvPr/>
        </p:nvGrpSpPr>
        <p:grpSpPr>
          <a:xfrm>
            <a:off x="1968501" y="154517"/>
            <a:ext cx="6239932" cy="1701800"/>
            <a:chOff x="2088443" y="-13201"/>
            <a:chExt cx="6240766" cy="1700808"/>
          </a:xfrm>
        </p:grpSpPr>
        <p:grpSp>
          <p:nvGrpSpPr>
            <p:cNvPr id="6149" name="组合 15"/>
            <p:cNvGrpSpPr/>
            <p:nvPr/>
          </p:nvGrpSpPr>
          <p:grpSpPr>
            <a:xfrm>
              <a:off x="2609434" y="549503"/>
              <a:ext cx="5719775" cy="961295"/>
              <a:chOff x="1289275" y="520896"/>
              <a:chExt cx="6285680" cy="856076"/>
            </a:xfrm>
          </p:grpSpPr>
          <p:grpSp>
            <p:nvGrpSpPr>
              <p:cNvPr id="6" name="组合 17"/>
              <p:cNvGrpSpPr/>
              <p:nvPr/>
            </p:nvGrpSpPr>
            <p:grpSpPr>
              <a:xfrm>
                <a:off x="1289275" y="540888"/>
                <a:ext cx="6285680" cy="836084"/>
                <a:chOff x="8098461" y="1645404"/>
                <a:chExt cx="11160149" cy="1733179"/>
              </a:xfrm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8" name="矩形: 圆角 7"/>
                <p:cNvSpPr/>
                <p:nvPr/>
              </p:nvSpPr>
              <p:spPr>
                <a:xfrm>
                  <a:off x="8369953" y="1772651"/>
                  <a:ext cx="10888658" cy="160593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6278B9"/>
                </a:solidFill>
                <a:ln w="381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>
                  <a:defPPr>
                    <a:defRPr lang="zh-CN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 kern="0">
                    <a:solidFill>
                      <a:prstClr val="white"/>
                    </a:solidFill>
                    <a:latin typeface="Times New Roman"/>
                    <a:ea typeface="黑体"/>
                  </a:endParaRPr>
                </a:p>
              </p:txBody>
            </p:sp>
            <p:sp>
              <p:nvSpPr>
                <p:cNvPr id="9" name="矩形: 圆角 8"/>
                <p:cNvSpPr/>
                <p:nvPr/>
              </p:nvSpPr>
              <p:spPr>
                <a:xfrm>
                  <a:off x="8098461" y="1645404"/>
                  <a:ext cx="10888655" cy="160593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CDD4E9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/>
                <a:lstStyle>
                  <a:defPPr>
                    <a:defRPr lang="zh-CN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ko-KR" altLang="en-US" sz="5333" kern="0" spc="800">
                    <a:solidFill>
                      <a:srgbClr val="000000"/>
                    </a:solidFill>
                    <a:latin typeface="三极义黑简体" panose="00000500000000000000" pitchFamily="2" charset="-122"/>
                  </a:endParaRPr>
                </a:p>
              </p:txBody>
            </p:sp>
          </p:grpSp>
          <p:sp>
            <p:nvSpPr>
              <p:cNvPr id="7" name="文本框 14"/>
              <p:cNvSpPr txBox="1">
                <a:spLocks noChangeArrowheads="1"/>
              </p:cNvSpPr>
              <p:nvPr/>
            </p:nvSpPr>
            <p:spPr bwMode="auto">
              <a:xfrm>
                <a:off x="2012541" y="520896"/>
                <a:ext cx="5408872" cy="778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0" indent="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990600" indent="-3810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1524000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2133600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2743200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3352800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3962400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4572000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5181600" indent="-304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fontAlgn="auto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4267" b="1" kern="0">
                    <a:solidFill>
                      <a:srgbClr val="000000"/>
                    </a:solidFill>
                    <a:latin typeface="Times New Roman" pitchFamily="18" charset="0"/>
                  </a:rPr>
                  <a:t>Learning objectives</a:t>
                </a:r>
                <a:endParaRPr lang="zh-CN" altLang="en-US" sz="4267" b="1" ker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</p:grpSp>
        <p:pic>
          <p:nvPicPr>
            <p:cNvPr id="6150" name="图片 1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088443" y="-13201"/>
              <a:ext cx="1700808" cy="17008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147" name="Rectangle 387"/>
          <p:cNvSpPr>
            <a:spLocks noChangeArrowheads="1"/>
          </p:cNvSpPr>
          <p:nvPr/>
        </p:nvSpPr>
        <p:spPr bwMode="auto">
          <a:xfrm>
            <a:off x="624417" y="1856318"/>
            <a:ext cx="10943167" cy="462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SzPct val="86000"/>
            </a:pPr>
            <a:r>
              <a:rPr kumimoji="1" lang="en-US" altLang="zh-CN" sz="4000" b="1">
                <a:solidFill>
                  <a:srgbClr val="000000"/>
                </a:solidFill>
                <a:latin typeface="Times New Roman" pitchFamily="18" charset="0"/>
              </a:rPr>
              <a:t>1. Be able to write a passage about activities you  </a:t>
            </a:r>
          </a:p>
          <a:p>
            <a:pPr eaLnBrk="1" hangingPunct="1">
              <a:lnSpc>
                <a:spcPct val="150000"/>
              </a:lnSpc>
              <a:buSzPct val="86000"/>
            </a:pPr>
            <a:r>
              <a:rPr kumimoji="1" lang="en-US" altLang="zh-CN" sz="4000" b="1">
                <a:solidFill>
                  <a:srgbClr val="000000"/>
                </a:solidFill>
                <a:latin typeface="Times New Roman" pitchFamily="18" charset="0"/>
              </a:rPr>
              <a:t>    did last weekend.</a:t>
            </a:r>
          </a:p>
          <a:p>
            <a:pPr eaLnBrk="1" hangingPunct="1">
              <a:lnSpc>
                <a:spcPct val="150000"/>
              </a:lnSpc>
              <a:buSzPct val="86000"/>
            </a:pPr>
            <a:r>
              <a:rPr kumimoji="1" lang="en-US" altLang="zh-CN" sz="4000" b="1">
                <a:solidFill>
                  <a:srgbClr val="000000"/>
                </a:solidFill>
                <a:latin typeface="Times New Roman" pitchFamily="18" charset="0"/>
              </a:rPr>
              <a:t>2. Use the past forms to write a story.</a:t>
            </a:r>
          </a:p>
          <a:p>
            <a:pPr eaLnBrk="1" hangingPunct="1">
              <a:lnSpc>
                <a:spcPct val="150000"/>
              </a:lnSpc>
              <a:buSzPct val="86000"/>
            </a:pPr>
            <a:r>
              <a:rPr kumimoji="1" lang="en-US" altLang="zh-CN" sz="4000" b="1">
                <a:solidFill>
                  <a:srgbClr val="000000"/>
                </a:solidFill>
                <a:latin typeface="Times New Roman" pitchFamily="18" charset="0"/>
              </a:rPr>
              <a:t>3. Grasp the writing method of </a:t>
            </a:r>
            <a:r>
              <a:rPr kumimoji="1" lang="en-US" altLang="zh-CN" sz="4000" b="1" u="sng">
                <a:solidFill>
                  <a:srgbClr val="000000"/>
                </a:solidFill>
                <a:latin typeface="Times New Roman" pitchFamily="18" charset="0"/>
              </a:rPr>
              <a:t>narration in a </a:t>
            </a:r>
          </a:p>
          <a:p>
            <a:pPr eaLnBrk="1" hangingPunct="1">
              <a:lnSpc>
                <a:spcPct val="150000"/>
              </a:lnSpc>
              <a:buSzPct val="86000"/>
            </a:pPr>
            <a:r>
              <a:rPr kumimoji="1" lang="en-US" altLang="zh-CN" sz="4000" b="1">
                <a:solidFill>
                  <a:srgbClr val="000000"/>
                </a:solidFill>
                <a:latin typeface="Times New Roman" pitchFamily="18" charset="0"/>
              </a:rPr>
              <a:t>    </a:t>
            </a:r>
            <a:r>
              <a:rPr kumimoji="1" lang="en-US" altLang="zh-CN" sz="4000" b="1" u="sng">
                <a:solidFill>
                  <a:srgbClr val="000000"/>
                </a:solidFill>
                <a:latin typeface="Times New Roman" pitchFamily="18" charset="0"/>
              </a:rPr>
              <a:t>timeline</a:t>
            </a:r>
            <a:r>
              <a:rPr kumimoji="1" lang="en-US" altLang="zh-CN" sz="4000" b="1">
                <a:solidFill>
                  <a:srgbClr val="000000"/>
                </a:solidFill>
                <a:latin typeface="Times New Roman" pitchFamily="18" charset="0"/>
              </a:rPr>
              <a:t>.</a:t>
            </a: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8015817" y="5524500"/>
            <a:ext cx="2400300" cy="615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434343"/>
                </a:solidFill>
                <a:latin typeface="Arial" panose="020b0604020202020204" pitchFamily="34" charset="0"/>
              </a:rPr>
              <a:t>按时间叙述</a:t>
            </a:r>
            <a:endParaRPr lang="zh-CN" altLang="en-US" sz="3200" b="1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  <p:par>
                          <p:cTn id="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矩形 3"/>
          <p:cNvSpPr/>
          <p:nvPr/>
        </p:nvSpPr>
        <p:spPr>
          <a:xfrm>
            <a:off x="3939118" y="575733"/>
            <a:ext cx="3803649" cy="795867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4000" b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Ask</a:t>
            </a:r>
            <a:r>
              <a:rPr lang="zh-CN" altLang="en-US" sz="4000" b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altLang="zh-CN" sz="4000" b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and</a:t>
            </a:r>
            <a:r>
              <a:rPr lang="zh-CN" altLang="en-US" sz="4000" b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altLang="zh-CN" sz="4000" b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answer</a:t>
            </a:r>
            <a:endParaRPr lang="zh-CN" altLang="en-US" sz="4000" b="1">
              <a:solidFill>
                <a:srgbClr val="FF0000"/>
              </a:solidFill>
              <a:latin typeface="+mj-lt"/>
              <a:cs typeface="Times New Roman" panose="02020603050405020304" pitchFamily="18" charset="0"/>
            </a:endParaRPr>
          </a:p>
        </p:txBody>
      </p:sp>
      <p:grpSp>
        <p:nvGrpSpPr>
          <p:cNvPr id="8195" name="组合 4"/>
          <p:cNvGrpSpPr/>
          <p:nvPr/>
        </p:nvGrpSpPr>
        <p:grpSpPr>
          <a:xfrm>
            <a:off x="1" y="-78317"/>
            <a:ext cx="3790951" cy="1699684"/>
            <a:chOff x="1596252" y="-71400"/>
            <a:chExt cx="3791744" cy="1700808"/>
          </a:xfrm>
        </p:grpSpPr>
        <p:grpSp>
          <p:nvGrpSpPr>
            <p:cNvPr id="8201" name="组合 15"/>
            <p:cNvGrpSpPr/>
            <p:nvPr/>
          </p:nvGrpSpPr>
          <p:grpSpPr>
            <a:xfrm>
              <a:off x="2117242" y="513752"/>
              <a:ext cx="3270753" cy="938846"/>
              <a:chOff x="748387" y="489059"/>
              <a:chExt cx="3594356" cy="836084"/>
            </a:xfrm>
          </p:grpSpPr>
          <p:grpSp>
            <p:nvGrpSpPr>
              <p:cNvPr id="8" name="组合 17"/>
              <p:cNvGrpSpPr/>
              <p:nvPr/>
            </p:nvGrpSpPr>
            <p:grpSpPr>
              <a:xfrm>
                <a:off x="748387" y="489059"/>
                <a:ext cx="3594356" cy="836084"/>
                <a:chOff x="7304537" y="1537964"/>
                <a:chExt cx="10560738" cy="1733179"/>
              </a:xfrm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0" name="矩形: 圆角 9"/>
                <p:cNvSpPr/>
                <p:nvPr/>
              </p:nvSpPr>
              <p:spPr>
                <a:xfrm>
                  <a:off x="7753820" y="1665211"/>
                  <a:ext cx="10111456" cy="160593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6278B9"/>
                </a:solidFill>
                <a:ln w="381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>
                  <a:defPPr>
                    <a:defRPr lang="zh-CN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 kern="0">
                    <a:solidFill>
                      <a:prstClr val="white"/>
                    </a:solidFill>
                    <a:latin typeface="Times New Roman"/>
                    <a:ea typeface="黑体"/>
                  </a:endParaRPr>
                </a:p>
              </p:txBody>
            </p:sp>
            <p:sp>
              <p:nvSpPr>
                <p:cNvPr id="11" name="矩形: 圆角 10"/>
                <p:cNvSpPr/>
                <p:nvPr/>
              </p:nvSpPr>
              <p:spPr>
                <a:xfrm>
                  <a:off x="7304537" y="1537963"/>
                  <a:ext cx="10111452" cy="160593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CDD4E9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/>
                <a:lstStyle>
                  <a:defPPr>
                    <a:defRPr lang="zh-CN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ko-KR" altLang="en-US" sz="5333" kern="0" spc="800">
                    <a:solidFill>
                      <a:srgbClr val="000000"/>
                    </a:solidFill>
                    <a:latin typeface="三极义黑简体" panose="00000500000000000000" pitchFamily="2" charset="-122"/>
                  </a:endParaRPr>
                </a:p>
              </p:txBody>
            </p:sp>
          </p:grpSp>
          <p:sp>
            <p:nvSpPr>
              <p:cNvPr id="9" name="文本框 14"/>
              <p:cNvSpPr txBox="1">
                <a:spLocks noChangeArrowheads="1"/>
              </p:cNvSpPr>
              <p:nvPr/>
            </p:nvSpPr>
            <p:spPr bwMode="auto">
              <a:xfrm>
                <a:off x="1757920" y="496102"/>
                <a:ext cx="2177672" cy="69601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0" indent="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990600" indent="-3810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1524000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2133600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2743200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3352800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3962400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4572000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5181600" indent="-304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fontAlgn="auto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4267" b="1" kern="0">
                    <a:solidFill>
                      <a:srgbClr val="000000"/>
                    </a:solidFill>
                    <a:latin typeface="Times New Roman" pitchFamily="18" charset="0"/>
                  </a:rPr>
                  <a:t>Review</a:t>
                </a:r>
                <a:endParaRPr lang="zh-CN" altLang="en-US" sz="4267" b="1" ker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</p:grpSp>
        <p:pic>
          <p:nvPicPr>
            <p:cNvPr id="8202" name="图片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596252" y="-71400"/>
              <a:ext cx="1700808" cy="17008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矩形 11"/>
          <p:cNvSpPr/>
          <p:nvPr/>
        </p:nvSpPr>
        <p:spPr>
          <a:xfrm>
            <a:off x="527050" y="1602317"/>
            <a:ext cx="7802034" cy="3704167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50000"/>
              </a:lnSpc>
              <a:defRPr/>
            </a:pPr>
            <a:r>
              <a:rPr lang="en-US" altLang="zh-CN" sz="4000" b="1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How was your last weekend?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zh-CN" sz="4000" b="1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Where did you go?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zh-CN" sz="4000" b="1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Who did you go with?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zh-CN" sz="4000" b="1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What did you do?</a:t>
            </a:r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3"/>
          <a:srcRect t="-1" b="13731"/>
          <a:stretch>
            <a:fillRect/>
          </a:stretch>
        </p:blipFill>
        <p:spPr bwMode="auto">
          <a:xfrm rot="519765">
            <a:off x="8045618" y="485649"/>
            <a:ext cx="2664000" cy="227224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2774" name="Picture 6"/>
          <p:cNvPicPr>
            <a:picLocks noChangeAspect="1" noChangeArrowheads="1"/>
          </p:cNvPicPr>
          <p:nvPr/>
        </p:nvPicPr>
        <p:blipFill>
          <a:blip r:embed="rId4"/>
          <a:srcRect r="11932" b="11121"/>
          <a:stretch>
            <a:fillRect/>
          </a:stretch>
        </p:blipFill>
        <p:spPr bwMode="auto">
          <a:xfrm rot="415664">
            <a:off x="8570742" y="2633859"/>
            <a:ext cx="2870781" cy="22377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2776" name="Picture 8"/>
          <p:cNvPicPr>
            <a:picLocks noChangeAspect="1" noChangeArrowheads="1"/>
          </p:cNvPicPr>
          <p:nvPr/>
        </p:nvPicPr>
        <p:blipFill>
          <a:blip r:embed="rId5"/>
          <a:srcRect r="11233"/>
          <a:stretch>
            <a:fillRect/>
          </a:stretch>
        </p:blipFill>
        <p:spPr bwMode="auto">
          <a:xfrm rot="331534">
            <a:off x="9066451" y="4653277"/>
            <a:ext cx="2746413" cy="200461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2778" name="Picture 10"/>
          <p:cNvPicPr>
            <a:picLocks noChangeAspect="1" noChangeArrowheads="1"/>
          </p:cNvPicPr>
          <p:nvPr/>
        </p:nvPicPr>
        <p:blipFill>
          <a:blip r:embed="rId6"/>
          <a:srcRect l="16739" t="18887" r="22438" b="5200"/>
          <a:stretch>
            <a:fillRect/>
          </a:stretch>
        </p:blipFill>
        <p:spPr bwMode="auto">
          <a:xfrm rot="184747">
            <a:off x="5786534" y="4445901"/>
            <a:ext cx="3080616" cy="208368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椭圆 31"/>
          <p:cNvSpPr/>
          <p:nvPr/>
        </p:nvSpPr>
        <p:spPr bwMode="auto">
          <a:xfrm>
            <a:off x="541867" y="2150533"/>
            <a:ext cx="10847918" cy="4254500"/>
          </a:xfrm>
          <a:custGeom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  <a:gd name="connsiteX0-333" fmla="*/ 128078 w 687378"/>
              <a:gd name="connsiteY0-334" fmla="*/ 58090 h 647015"/>
              <a:gd name="connsiteX1-335" fmla="*/ 571432 w 687378"/>
              <a:gd name="connsiteY1-336" fmla="*/ 16673 h 647015"/>
              <a:gd name="connsiteX2-337" fmla="*/ 659670 w 687378"/>
              <a:gd name="connsiteY2-338" fmla="*/ 330492 h 647015"/>
              <a:gd name="connsiteX3-339" fmla="*/ 331423 w 687378"/>
              <a:gd name="connsiteY3-340" fmla="*/ 647015 h 647015"/>
              <a:gd name="connsiteX4-341" fmla="*/ 3176 w 687378"/>
              <a:gd name="connsiteY4-342" fmla="*/ 330492 h 647015"/>
              <a:gd name="connsiteX5-343" fmla="*/ 62645 w 687378"/>
              <a:gd name="connsiteY5-344" fmla="*/ 127576 h 647015"/>
              <a:gd name="connsiteX0-345" fmla="*/ 128078 w 677145"/>
              <a:gd name="connsiteY0-346" fmla="*/ 58090 h 663933"/>
              <a:gd name="connsiteX1-347" fmla="*/ 571432 w 677145"/>
              <a:gd name="connsiteY1-348" fmla="*/ 16673 h 663933"/>
              <a:gd name="connsiteX2-349" fmla="*/ 659670 w 677145"/>
              <a:gd name="connsiteY2-350" fmla="*/ 330492 h 663933"/>
              <a:gd name="connsiteX3-351" fmla="*/ 559815 w 677145"/>
              <a:gd name="connsiteY3-352" fmla="*/ 663933 h 663933"/>
              <a:gd name="connsiteX4-353" fmla="*/ 3176 w 677145"/>
              <a:gd name="connsiteY4-354" fmla="*/ 330492 h 663933"/>
              <a:gd name="connsiteX5-355" fmla="*/ 62645 w 677145"/>
              <a:gd name="connsiteY5-356" fmla="*/ 127576 h 663933"/>
              <a:gd name="connsiteX0-357" fmla="*/ 101940 w 644966"/>
              <a:gd name="connsiteY0-358" fmla="*/ 58090 h 685888"/>
              <a:gd name="connsiteX1-359" fmla="*/ 545294 w 644966"/>
              <a:gd name="connsiteY1-360" fmla="*/ 16673 h 685888"/>
              <a:gd name="connsiteX2-361" fmla="*/ 633532 w 644966"/>
              <a:gd name="connsiteY2-362" fmla="*/ 330492 h 685888"/>
              <a:gd name="connsiteX3-363" fmla="*/ 533677 w 644966"/>
              <a:gd name="connsiteY3-364" fmla="*/ 663933 h 685888"/>
              <a:gd name="connsiteX4-365" fmla="*/ 10874 w 644966"/>
              <a:gd name="connsiteY4-366" fmla="*/ 575801 h 685888"/>
              <a:gd name="connsiteX5-367" fmla="*/ 36507 w 644966"/>
              <a:gd name="connsiteY5-368" fmla="*/ 127576 h 685888"/>
              <a:gd name="connsiteX0-369" fmla="*/ 101940 w 642626"/>
              <a:gd name="connsiteY0-370" fmla="*/ 58090 h 654766"/>
              <a:gd name="connsiteX1-371" fmla="*/ 545294 w 642626"/>
              <a:gd name="connsiteY1-372" fmla="*/ 16673 h 654766"/>
              <a:gd name="connsiteX2-373" fmla="*/ 633532 w 642626"/>
              <a:gd name="connsiteY2-374" fmla="*/ 330492 h 654766"/>
              <a:gd name="connsiteX3-375" fmla="*/ 567513 w 642626"/>
              <a:gd name="connsiteY3-376" fmla="*/ 613179 h 654766"/>
              <a:gd name="connsiteX4-377" fmla="*/ 10874 w 642626"/>
              <a:gd name="connsiteY4-378" fmla="*/ 575801 h 654766"/>
              <a:gd name="connsiteX5-379" fmla="*/ 36507 w 642626"/>
              <a:gd name="connsiteY5-380" fmla="*/ 127576 h 654766"/>
              <a:gd name="connsiteX0-381" fmla="*/ 101940 w 642626"/>
              <a:gd name="connsiteY0-382" fmla="*/ 30477 h 627153"/>
              <a:gd name="connsiteX1-383" fmla="*/ 545294 w 642626"/>
              <a:gd name="connsiteY1-384" fmla="*/ 31354 h 627153"/>
              <a:gd name="connsiteX2-385" fmla="*/ 633532 w 642626"/>
              <a:gd name="connsiteY2-386" fmla="*/ 302879 h 627153"/>
              <a:gd name="connsiteX3-387" fmla="*/ 567513 w 642626"/>
              <a:gd name="connsiteY3-388" fmla="*/ 585566 h 627153"/>
              <a:gd name="connsiteX4-389" fmla="*/ 10874 w 642626"/>
              <a:gd name="connsiteY4-390" fmla="*/ 548188 h 627153"/>
              <a:gd name="connsiteX5-391" fmla="*/ 36507 w 642626"/>
              <a:gd name="connsiteY5-392" fmla="*/ 99963 h 627153"/>
              <a:gd name="connsiteX0-393" fmla="*/ 101940 w 641803"/>
              <a:gd name="connsiteY0-394" fmla="*/ 32533 h 629209"/>
              <a:gd name="connsiteX1-395" fmla="*/ 545294 w 641803"/>
              <a:gd name="connsiteY1-396" fmla="*/ 33410 h 629209"/>
              <a:gd name="connsiteX2-397" fmla="*/ 633532 w 641803"/>
              <a:gd name="connsiteY2-398" fmla="*/ 304935 h 629209"/>
              <a:gd name="connsiteX3-399" fmla="*/ 567513 w 641803"/>
              <a:gd name="connsiteY3-400" fmla="*/ 587622 h 629209"/>
              <a:gd name="connsiteX4-401" fmla="*/ 10874 w 641803"/>
              <a:gd name="connsiteY4-402" fmla="*/ 550244 h 629209"/>
              <a:gd name="connsiteX5-403" fmla="*/ 36507 w 641803"/>
              <a:gd name="connsiteY5-404" fmla="*/ 102019 h 629209"/>
              <a:gd name="connsiteX0-405" fmla="*/ 93785 w 633648"/>
              <a:gd name="connsiteY0-406" fmla="*/ 32533 h 629209"/>
              <a:gd name="connsiteX1-407" fmla="*/ 537139 w 633648"/>
              <a:gd name="connsiteY1-408" fmla="*/ 33410 h 629209"/>
              <a:gd name="connsiteX2-409" fmla="*/ 625377 w 633648"/>
              <a:gd name="connsiteY2-410" fmla="*/ 304935 h 629209"/>
              <a:gd name="connsiteX3-411" fmla="*/ 559358 w 633648"/>
              <a:gd name="connsiteY3-412" fmla="*/ 587622 h 629209"/>
              <a:gd name="connsiteX4-413" fmla="*/ 2719 w 633648"/>
              <a:gd name="connsiteY4-414" fmla="*/ 550244 h 629209"/>
              <a:gd name="connsiteX5-415" fmla="*/ 28352 w 633648"/>
              <a:gd name="connsiteY5-416" fmla="*/ 102019 h 629209"/>
              <a:gd name="connsiteX0-417" fmla="*/ 103603 w 643466"/>
              <a:gd name="connsiteY0-418" fmla="*/ 32533 h 629209"/>
              <a:gd name="connsiteX1-419" fmla="*/ 546957 w 643466"/>
              <a:gd name="connsiteY1-420" fmla="*/ 33410 h 629209"/>
              <a:gd name="connsiteX2-421" fmla="*/ 635195 w 643466"/>
              <a:gd name="connsiteY2-422" fmla="*/ 304935 h 629209"/>
              <a:gd name="connsiteX3-423" fmla="*/ 569176 w 643466"/>
              <a:gd name="connsiteY3-424" fmla="*/ 587622 h 629209"/>
              <a:gd name="connsiteX4-425" fmla="*/ 12537 w 643466"/>
              <a:gd name="connsiteY4-426" fmla="*/ 550244 h 629209"/>
              <a:gd name="connsiteX5-427" fmla="*/ 4334 w 643466"/>
              <a:gd name="connsiteY5-428" fmla="*/ 102019 h 629209"/>
              <a:gd name="connsiteX0-429" fmla="*/ 103603 w 643466"/>
              <a:gd name="connsiteY0-430" fmla="*/ 32533 h 613248"/>
              <a:gd name="connsiteX1-431" fmla="*/ 546957 w 643466"/>
              <a:gd name="connsiteY1-432" fmla="*/ 33410 h 613248"/>
              <a:gd name="connsiteX2-433" fmla="*/ 635195 w 643466"/>
              <a:gd name="connsiteY2-434" fmla="*/ 304935 h 613248"/>
              <a:gd name="connsiteX3-435" fmla="*/ 569176 w 643466"/>
              <a:gd name="connsiteY3-436" fmla="*/ 587622 h 613248"/>
              <a:gd name="connsiteX4-437" fmla="*/ 12537 w 643466"/>
              <a:gd name="connsiteY4-438" fmla="*/ 518643 h 613248"/>
              <a:gd name="connsiteX5-439" fmla="*/ 4334 w 643466"/>
              <a:gd name="connsiteY5-440" fmla="*/ 102019 h 613248"/>
              <a:gd name="connsiteX0-441" fmla="*/ 103603 w 622280"/>
              <a:gd name="connsiteY0-442" fmla="*/ 51723 h 632438"/>
              <a:gd name="connsiteX1-443" fmla="*/ 546957 w 622280"/>
              <a:gd name="connsiteY1-444" fmla="*/ 52600 h 632438"/>
              <a:gd name="connsiteX2-445" fmla="*/ 569176 w 622280"/>
              <a:gd name="connsiteY2-446" fmla="*/ 606812 h 632438"/>
              <a:gd name="connsiteX3-447" fmla="*/ 12537 w 622280"/>
              <a:gd name="connsiteY3-448" fmla="*/ 537833 h 632438"/>
              <a:gd name="connsiteX4-449" fmla="*/ 4334 w 622280"/>
              <a:gd name="connsiteY4-450" fmla="*/ 121209 h 632438"/>
              <a:gd name="connsiteX0-451" fmla="*/ 103603 w 640916"/>
              <a:gd name="connsiteY0-452" fmla="*/ 51277 h 628066"/>
              <a:gd name="connsiteX1-453" fmla="*/ 546957 w 640916"/>
              <a:gd name="connsiteY1-454" fmla="*/ 52154 h 628066"/>
              <a:gd name="connsiteX2-455" fmla="*/ 595444 w 640916"/>
              <a:gd name="connsiteY2-456" fmla="*/ 600046 h 628066"/>
              <a:gd name="connsiteX3-457" fmla="*/ 12537 w 640916"/>
              <a:gd name="connsiteY3-458" fmla="*/ 537387 h 628066"/>
              <a:gd name="connsiteX4-459" fmla="*/ 4334 w 640916"/>
              <a:gd name="connsiteY4-460" fmla="*/ 120763 h 628066"/>
              <a:gd name="connsiteX0-461" fmla="*/ 103603 w 629940"/>
              <a:gd name="connsiteY0-462" fmla="*/ 26437 h 603226"/>
              <a:gd name="connsiteX1-463" fmla="*/ 546957 w 629940"/>
              <a:gd name="connsiteY1-464" fmla="*/ 27314 h 603226"/>
              <a:gd name="connsiteX2-465" fmla="*/ 595444 w 629940"/>
              <a:gd name="connsiteY2-466" fmla="*/ 575206 h 603226"/>
              <a:gd name="connsiteX3-467" fmla="*/ 12537 w 629940"/>
              <a:gd name="connsiteY3-468" fmla="*/ 512547 h 603226"/>
              <a:gd name="connsiteX4-469" fmla="*/ 4334 w 629940"/>
              <a:gd name="connsiteY4-470" fmla="*/ 95923 h 603226"/>
              <a:gd name="connsiteX0-471" fmla="*/ 103603 w 651443"/>
              <a:gd name="connsiteY0-472" fmla="*/ 20041 h 614843"/>
              <a:gd name="connsiteX1-473" fmla="*/ 608249 w 651443"/>
              <a:gd name="connsiteY1-474" fmla="*/ 39879 h 614843"/>
              <a:gd name="connsiteX2-475" fmla="*/ 595444 w 651443"/>
              <a:gd name="connsiteY2-476" fmla="*/ 568810 h 614843"/>
              <a:gd name="connsiteX3-477" fmla="*/ 12537 w 651443"/>
              <a:gd name="connsiteY3-478" fmla="*/ 506151 h 614843"/>
              <a:gd name="connsiteX4-479" fmla="*/ 4334 w 651443"/>
              <a:gd name="connsiteY4-480" fmla="*/ 89527 h 614843"/>
              <a:gd name="connsiteX0-481" fmla="*/ 103603 w 640788"/>
              <a:gd name="connsiteY0-482" fmla="*/ 20041 h 614843"/>
              <a:gd name="connsiteX1-483" fmla="*/ 581981 w 640788"/>
              <a:gd name="connsiteY1-484" fmla="*/ 39879 h 614843"/>
              <a:gd name="connsiteX2-485" fmla="*/ 595444 w 640788"/>
              <a:gd name="connsiteY2-486" fmla="*/ 568810 h 614843"/>
              <a:gd name="connsiteX3-487" fmla="*/ 12537 w 640788"/>
              <a:gd name="connsiteY3-488" fmla="*/ 506151 h 614843"/>
              <a:gd name="connsiteX4-489" fmla="*/ 4334 w 640788"/>
              <a:gd name="connsiteY4-490" fmla="*/ 89527 h 614843"/>
              <a:gd name="connsiteX0-491" fmla="*/ 103603 w 673655"/>
              <a:gd name="connsiteY0-492" fmla="*/ 38763 h 618146"/>
              <a:gd name="connsiteX1-493" fmla="*/ 581981 w 673655"/>
              <a:gd name="connsiteY1-494" fmla="*/ 58601 h 618146"/>
              <a:gd name="connsiteX2-495" fmla="*/ 621713 w 673655"/>
              <a:gd name="connsiteY2-496" fmla="*/ 562250 h 618146"/>
              <a:gd name="connsiteX3-497" fmla="*/ 12537 w 673655"/>
              <a:gd name="connsiteY3-498" fmla="*/ 524873 h 618146"/>
              <a:gd name="connsiteX4-499" fmla="*/ 4334 w 673655"/>
              <a:gd name="connsiteY4-500" fmla="*/ 108249 h 618146"/>
              <a:gd name="connsiteX0-501" fmla="*/ 103603 w 654750"/>
              <a:gd name="connsiteY0-502" fmla="*/ 38763 h 605787"/>
              <a:gd name="connsiteX1-503" fmla="*/ 581981 w 654750"/>
              <a:gd name="connsiteY1-504" fmla="*/ 58601 h 605787"/>
              <a:gd name="connsiteX2-505" fmla="*/ 621713 w 654750"/>
              <a:gd name="connsiteY2-506" fmla="*/ 562250 h 605787"/>
              <a:gd name="connsiteX3-507" fmla="*/ 12537 w 654750"/>
              <a:gd name="connsiteY3-508" fmla="*/ 524873 h 605787"/>
              <a:gd name="connsiteX4-509" fmla="*/ 4334 w 654750"/>
              <a:gd name="connsiteY4-510" fmla="*/ 108249 h 605787"/>
              <a:gd name="connsiteX0-511" fmla="*/ 103603 w 643734"/>
              <a:gd name="connsiteY0-512" fmla="*/ 31800 h 598824"/>
              <a:gd name="connsiteX1-513" fmla="*/ 581981 w 643734"/>
              <a:gd name="connsiteY1-514" fmla="*/ 51638 h 598824"/>
              <a:gd name="connsiteX2-515" fmla="*/ 621713 w 643734"/>
              <a:gd name="connsiteY2-516" fmla="*/ 555287 h 598824"/>
              <a:gd name="connsiteX3-517" fmla="*/ 12537 w 643734"/>
              <a:gd name="connsiteY3-518" fmla="*/ 517910 h 598824"/>
              <a:gd name="connsiteX4-519" fmla="*/ 4334 w 643734"/>
              <a:gd name="connsiteY4-520" fmla="*/ 101286 h 598824"/>
              <a:gd name="connsiteX0-521" fmla="*/ 103603 w 643734"/>
              <a:gd name="connsiteY0-522" fmla="*/ 24551 h 591575"/>
              <a:gd name="connsiteX1-523" fmla="*/ 581981 w 643734"/>
              <a:gd name="connsiteY1-524" fmla="*/ 44389 h 591575"/>
              <a:gd name="connsiteX2-525" fmla="*/ 621713 w 643734"/>
              <a:gd name="connsiteY2-526" fmla="*/ 548038 h 591575"/>
              <a:gd name="connsiteX3-527" fmla="*/ 12537 w 643734"/>
              <a:gd name="connsiteY3-528" fmla="*/ 510661 h 591575"/>
              <a:gd name="connsiteX4-529" fmla="*/ 4334 w 643734"/>
              <a:gd name="connsiteY4-530" fmla="*/ 94037 h 591575"/>
              <a:gd name="connsiteX0-531" fmla="*/ 103603 w 643734"/>
              <a:gd name="connsiteY0-532" fmla="*/ 20135 h 587159"/>
              <a:gd name="connsiteX1-533" fmla="*/ 581981 w 643734"/>
              <a:gd name="connsiteY1-534" fmla="*/ 39973 h 587159"/>
              <a:gd name="connsiteX2-535" fmla="*/ 621713 w 643734"/>
              <a:gd name="connsiteY2-536" fmla="*/ 543622 h 587159"/>
              <a:gd name="connsiteX3-537" fmla="*/ 12537 w 643734"/>
              <a:gd name="connsiteY3-538" fmla="*/ 506245 h 587159"/>
              <a:gd name="connsiteX4-539" fmla="*/ 4334 w 643734"/>
              <a:gd name="connsiteY4-540" fmla="*/ 89621 h 587159"/>
              <a:gd name="connsiteX0-541" fmla="*/ 51067 w 657504"/>
              <a:gd name="connsiteY0-542" fmla="*/ 31623 h 592327"/>
              <a:gd name="connsiteX1-543" fmla="*/ 581981 w 657504"/>
              <a:gd name="connsiteY1-544" fmla="*/ 45141 h 592327"/>
              <a:gd name="connsiteX2-545" fmla="*/ 621713 w 657504"/>
              <a:gd name="connsiteY2-546" fmla="*/ 548790 h 592327"/>
              <a:gd name="connsiteX3-547" fmla="*/ 12537 w 657504"/>
              <a:gd name="connsiteY3-548" fmla="*/ 511413 h 592327"/>
              <a:gd name="connsiteX4-549" fmla="*/ 4334 w 657504"/>
              <a:gd name="connsiteY4-550" fmla="*/ 94789 h 592327"/>
              <a:gd name="connsiteX0-551" fmla="*/ 51067 w 676118"/>
              <a:gd name="connsiteY0-552" fmla="*/ 31623 h 604686"/>
              <a:gd name="connsiteX1-553" fmla="*/ 581981 w 676118"/>
              <a:gd name="connsiteY1-554" fmla="*/ 45141 h 604686"/>
              <a:gd name="connsiteX2-555" fmla="*/ 621713 w 676118"/>
              <a:gd name="connsiteY2-556" fmla="*/ 548790 h 604686"/>
              <a:gd name="connsiteX3-557" fmla="*/ 12537 w 676118"/>
              <a:gd name="connsiteY3-558" fmla="*/ 511413 h 604686"/>
              <a:gd name="connsiteX4-559" fmla="*/ 4334 w 676118"/>
              <a:gd name="connsiteY4-560" fmla="*/ 94789 h 604686"/>
              <a:gd name="connsiteX0-561" fmla="*/ 51067 w 659741"/>
              <a:gd name="connsiteY0-562" fmla="*/ 18182 h 591245"/>
              <a:gd name="connsiteX1-563" fmla="*/ 581981 w 659741"/>
              <a:gd name="connsiteY1-564" fmla="*/ 31700 h 591245"/>
              <a:gd name="connsiteX2-565" fmla="*/ 621713 w 659741"/>
              <a:gd name="connsiteY2-566" fmla="*/ 535349 h 591245"/>
              <a:gd name="connsiteX3-567" fmla="*/ 12537 w 659741"/>
              <a:gd name="connsiteY3-568" fmla="*/ 497972 h 591245"/>
              <a:gd name="connsiteX4-569" fmla="*/ 4334 w 659741"/>
              <a:gd name="connsiteY4-570" fmla="*/ 81348 h 591245"/>
              <a:gd name="connsiteX0-571" fmla="*/ 51067 w 671131"/>
              <a:gd name="connsiteY0-572" fmla="*/ 18182 h 591245"/>
              <a:gd name="connsiteX1-573" fmla="*/ 617005 w 671131"/>
              <a:gd name="connsiteY1-574" fmla="*/ 31700 h 591245"/>
              <a:gd name="connsiteX2-575" fmla="*/ 621713 w 671131"/>
              <a:gd name="connsiteY2-576" fmla="*/ 535349 h 591245"/>
              <a:gd name="connsiteX3-577" fmla="*/ 12537 w 671131"/>
              <a:gd name="connsiteY3-578" fmla="*/ 497972 h 591245"/>
              <a:gd name="connsiteX4-579" fmla="*/ 4334 w 671131"/>
              <a:gd name="connsiteY4-580" fmla="*/ 81348 h 591245"/>
              <a:gd name="connsiteX0-581" fmla="*/ 51067 w 648099"/>
              <a:gd name="connsiteY0-582" fmla="*/ 18182 h 578886"/>
              <a:gd name="connsiteX1-583" fmla="*/ 617005 w 648099"/>
              <a:gd name="connsiteY1-584" fmla="*/ 31700 h 578886"/>
              <a:gd name="connsiteX2-585" fmla="*/ 621713 w 648099"/>
              <a:gd name="connsiteY2-586" fmla="*/ 535349 h 578886"/>
              <a:gd name="connsiteX3-587" fmla="*/ 12537 w 648099"/>
              <a:gd name="connsiteY3-588" fmla="*/ 497972 h 578886"/>
              <a:gd name="connsiteX4-589" fmla="*/ 4334 w 648099"/>
              <a:gd name="connsiteY4-590" fmla="*/ 81348 h 578886"/>
              <a:gd name="connsiteX0-591" fmla="*/ 51067 w 648099"/>
              <a:gd name="connsiteY0-592" fmla="*/ 18182 h 565791"/>
              <a:gd name="connsiteX1-593" fmla="*/ 617005 w 648099"/>
              <a:gd name="connsiteY1-594" fmla="*/ 31700 h 565791"/>
              <a:gd name="connsiteX2-595" fmla="*/ 621713 w 648099"/>
              <a:gd name="connsiteY2-596" fmla="*/ 535349 h 565791"/>
              <a:gd name="connsiteX3-597" fmla="*/ 12537 w 648099"/>
              <a:gd name="connsiteY3-598" fmla="*/ 497972 h 565791"/>
              <a:gd name="connsiteX4-599" fmla="*/ 4334 w 648099"/>
              <a:gd name="connsiteY4-600" fmla="*/ 81348 h 565791"/>
            </a:gdLst>
            <a:cxnLst>
              <a:cxn ang="0">
                <a:pos x="connsiteX0-591" y="connsiteY0-592"/>
              </a:cxn>
              <a:cxn ang="0">
                <a:pos x="connsiteX1-593" y="connsiteY1-594"/>
              </a:cxn>
              <a:cxn ang="0">
                <a:pos x="connsiteX2-595" y="connsiteY2-596"/>
              </a:cxn>
              <a:cxn ang="0">
                <a:pos x="connsiteX3-597" y="connsiteY3-598"/>
              </a:cxn>
              <a:cxn ang="0">
                <a:pos x="connsiteX4-599" y="connsiteY4-600"/>
              </a:cxn>
            </a:cxnLst>
            <a:rect l="l" t="t" r="r" b="b"/>
            <a:pathLst>
              <a:path w="648099" h="565791">
                <a:moveTo>
                  <a:pt x="51067" y="18182"/>
                </a:moveTo>
                <a:cubicBezTo>
                  <a:pt x="281003" y="7261"/>
                  <a:pt x="591945" y="-22893"/>
                  <a:pt x="617005" y="31700"/>
                </a:cubicBezTo>
                <a:cubicBezTo>
                  <a:pt x="642065" y="86293"/>
                  <a:pt x="669922" y="489239"/>
                  <a:pt x="621713" y="535349"/>
                </a:cubicBezTo>
                <a:cubicBezTo>
                  <a:pt x="573504" y="581459"/>
                  <a:pt x="32838" y="579874"/>
                  <a:pt x="12537" y="497972"/>
                </a:cubicBezTo>
                <a:cubicBezTo>
                  <a:pt x="992" y="378148"/>
                  <a:pt x="-4426" y="189998"/>
                  <a:pt x="4334" y="81348"/>
                </a:cubicBezTo>
              </a:path>
            </a:pathLst>
          </a:custGeom>
          <a:solidFill>
            <a:schemeClr val="bg1"/>
          </a:solidFill>
          <a:ln w="25400" cap="rnd" cmpd="sng" algn="ctr">
            <a:solidFill>
              <a:srgbClr val="F6B234"/>
            </a:solidFill>
            <a:prstDash val="solid"/>
            <a:round/>
          </a:ln>
          <a:effectLst/>
        </p:spPr>
        <p:txBody>
          <a:bodyPr anchor="ctr"/>
          <a:lstStyle>
            <a:defPPr>
              <a:defRPr lang="zh-CN"/>
            </a:def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867" kern="0" noProof="1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34433" y="338667"/>
            <a:ext cx="11523134" cy="1631951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4267" b="1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Look at my weekend.  What do you think of my weekend? What did I do last weekend?</a:t>
            </a:r>
            <a:endParaRPr lang="zh-CN" altLang="en-US" sz="4267" b="1">
              <a:solidFill>
                <a:srgbClr val="000000"/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9220" name="图片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50634" y="2294467"/>
            <a:ext cx="2550584" cy="1911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图片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81084" y="2345267"/>
            <a:ext cx="2504016" cy="1875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图片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96200" y="2368551"/>
            <a:ext cx="2501900" cy="1877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图片 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73918" y="4328585"/>
            <a:ext cx="2504016" cy="1875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4" name="图片 6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86918" y="4337051"/>
            <a:ext cx="2501900" cy="1875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5" name="图片 7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60217" y="4368800"/>
            <a:ext cx="2501900" cy="1877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8"/>
          <p:cNvSpPr txBox="1"/>
          <p:nvPr/>
        </p:nvSpPr>
        <p:spPr>
          <a:xfrm>
            <a:off x="823384" y="2829984"/>
            <a:ext cx="2262716" cy="6985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defRPr/>
            </a:pPr>
            <a:r>
              <a:rPr lang="en-US" altLang="zh-CN" sz="3733" b="1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Saturday</a:t>
            </a:r>
            <a:endParaRPr lang="zh-CN" altLang="en-US" sz="3733"/>
          </a:p>
        </p:txBody>
      </p:sp>
      <p:sp>
        <p:nvSpPr>
          <p:cNvPr id="10" name="文本框 9"/>
          <p:cNvSpPr txBox="1"/>
          <p:nvPr/>
        </p:nvSpPr>
        <p:spPr>
          <a:xfrm>
            <a:off x="941917" y="4561417"/>
            <a:ext cx="1932516" cy="6985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defRPr/>
            </a:pPr>
            <a:r>
              <a:rPr lang="en-US" altLang="zh-CN" sz="3733" b="1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Sunday</a:t>
            </a:r>
            <a:endParaRPr lang="zh-CN" altLang="en-US" sz="3733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42" name="图片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4417" y="1714500"/>
            <a:ext cx="3081867" cy="2313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图片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71433" y="1695451"/>
            <a:ext cx="3028951" cy="2271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图片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15818" y="1585384"/>
            <a:ext cx="3028949" cy="2269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143933" y="4305300"/>
            <a:ext cx="4800600" cy="836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15260" tIns="57631" rIns="115260" bIns="57631"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4267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cleaned the room</a:t>
            </a:r>
          </a:p>
        </p:txBody>
      </p:sp>
      <p:sp>
        <p:nvSpPr>
          <p:cNvPr id="10246" name="文本框 9"/>
          <p:cNvSpPr txBox="1">
            <a:spLocks noChangeArrowheads="1"/>
          </p:cNvSpPr>
          <p:nvPr/>
        </p:nvSpPr>
        <p:spPr bwMode="auto">
          <a:xfrm>
            <a:off x="527051" y="452967"/>
            <a:ext cx="7488767" cy="778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4267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What did I do last Saturday? </a:t>
            </a:r>
            <a:endParaRPr lang="zh-CN" altLang="en-US" sz="2400"/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3983567" y="5063067"/>
            <a:ext cx="5183717" cy="833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15260" tIns="57631" rIns="115260" bIns="57631"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4267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did my homework</a:t>
            </a: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8212667" y="4138084"/>
            <a:ext cx="3890433" cy="836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15260" tIns="57631" rIns="115260" bIns="57631"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4267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cooked dinner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1"/>
      <p:bldP spid="12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266" name="图片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7467" y="1509184"/>
            <a:ext cx="2984500" cy="2237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图片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29667" y="1553634"/>
            <a:ext cx="2982384" cy="2237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图片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84067" y="1509184"/>
            <a:ext cx="2984500" cy="2237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文本框 5"/>
          <p:cNvSpPr txBox="1">
            <a:spLocks noChangeArrowheads="1"/>
          </p:cNvSpPr>
          <p:nvPr/>
        </p:nvSpPr>
        <p:spPr bwMode="auto">
          <a:xfrm>
            <a:off x="912284" y="357717"/>
            <a:ext cx="7488767" cy="778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4267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What did I do last Sunday? </a:t>
            </a:r>
            <a:endParaRPr lang="zh-CN" altLang="en-US" sz="2400"/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222251" y="4163484"/>
            <a:ext cx="4800600" cy="836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15260" tIns="57631" rIns="115260" bIns="57631"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4267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went to the library</a:t>
            </a:r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4406900" y="4955117"/>
            <a:ext cx="3378200" cy="833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15260" tIns="57631" rIns="115260" bIns="57631"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4267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played soccer</a:t>
            </a:r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7984066" y="4004734"/>
            <a:ext cx="3892551" cy="836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15260" tIns="57631" rIns="115260" bIns="57631"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4267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watched TV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1"/>
      <p:bldP spid="9" grpId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2290" name="组合 4"/>
          <p:cNvGrpSpPr/>
          <p:nvPr/>
        </p:nvGrpSpPr>
        <p:grpSpPr>
          <a:xfrm>
            <a:off x="239184" y="357717"/>
            <a:ext cx="1109133" cy="944033"/>
            <a:chOff x="509294" y="452941"/>
            <a:chExt cx="1107603" cy="946617"/>
          </a:xfrm>
        </p:grpSpPr>
        <p:sp>
          <p:nvSpPr>
            <p:cNvPr id="8" name="椭圆 7"/>
            <p:cNvSpPr/>
            <p:nvPr/>
          </p:nvSpPr>
          <p:spPr>
            <a:xfrm>
              <a:off x="509294" y="452941"/>
              <a:ext cx="987119" cy="946617"/>
            </a:xfrm>
            <a:prstGeom prst="ellipse">
              <a:avLst/>
            </a:prstGeom>
            <a:solidFill>
              <a:srgbClr val="F79646"/>
            </a:solidFill>
            <a:ln w="25400" cap="flat" cmpd="sng" algn="ctr">
              <a:solidFill>
                <a:srgbClr val="F79646"/>
              </a:solidFill>
              <a:prstDash val="solid"/>
            </a:ln>
            <a:effectLst/>
          </p:spPr>
          <p:txBody>
            <a:bodyPr anchor="ctr"/>
            <a:lstStyle>
              <a:defPPr>
                <a:defRPr lang="zh-CN"/>
              </a:defPPr>
            </a:lstStyle>
            <a:p>
              <a:pPr algn="ctr" eaLnBrk="1" fontAlgn="auto" hangingPunct="1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4267" b="1" kern="0">
                <a:solidFill>
                  <a:srgbClr val="0000FF"/>
                </a:solidFill>
                <a:latin typeface="Arial"/>
                <a:ea typeface="宋体"/>
              </a:endParaRPr>
            </a:p>
          </p:txBody>
        </p:sp>
        <p:sp>
          <p:nvSpPr>
            <p:cNvPr id="9" name="TextBox 3"/>
            <p:cNvSpPr txBox="1">
              <a:spLocks noChangeArrowheads="1"/>
            </p:cNvSpPr>
            <p:nvPr/>
          </p:nvSpPr>
          <p:spPr bwMode="auto">
            <a:xfrm>
              <a:off x="570591" y="535716"/>
              <a:ext cx="1046305" cy="7810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990600" indent="-3810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1524000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2133600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2743200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3352800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3962400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4572000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5181600" indent="-304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/>
                  <a:ea typeface="宋体" panose="02010600030101010101" pitchFamily="2" charset="-122"/>
                </a:defRPr>
              </a:lvl9pPr>
            </a:lstStyle>
            <a:p>
              <a:pPr eaLnBrk="1" fontAlgn="auto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4267" b="1" kern="0">
                  <a:solidFill>
                    <a:srgbClr val="0000FF"/>
                  </a:solidFill>
                </a:rPr>
                <a:t>3a</a:t>
              </a:r>
              <a:endParaRPr lang="zh-CN" altLang="en-US" sz="4267" b="1" kern="0">
                <a:solidFill>
                  <a:srgbClr val="0000FF"/>
                </a:solidFill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1227667" y="309033"/>
            <a:ext cx="10327218" cy="795867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4000" b="1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Look at the pictures and complete the passage.  </a:t>
            </a:r>
            <a:endParaRPr lang="zh-CN" altLang="en-US" sz="4000" b="1">
              <a:solidFill>
                <a:srgbClr val="000000"/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12292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85384" y="1739900"/>
            <a:ext cx="2967567" cy="2226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图片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93684" y="1739900"/>
            <a:ext cx="2912533" cy="2186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图片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44834" y="1739900"/>
            <a:ext cx="2912533" cy="2186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图片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53633" y="4464051"/>
            <a:ext cx="2914651" cy="218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6" name="图片 1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63017" y="4461933"/>
            <a:ext cx="2914649" cy="218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7" name="图片 1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06218" y="4457700"/>
            <a:ext cx="2914649" cy="2186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文本框 19"/>
          <p:cNvSpPr txBox="1"/>
          <p:nvPr/>
        </p:nvSpPr>
        <p:spPr>
          <a:xfrm>
            <a:off x="1579033" y="1162051"/>
            <a:ext cx="2061633" cy="615949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defRPr/>
            </a:pPr>
            <a:r>
              <a:rPr lang="en-US" altLang="zh-CN" sz="3200" b="1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Saturday</a:t>
            </a:r>
            <a:endParaRPr lang="zh-CN" altLang="en-US" sz="3200"/>
          </a:p>
        </p:txBody>
      </p:sp>
      <p:sp>
        <p:nvSpPr>
          <p:cNvPr id="21" name="文本框 20"/>
          <p:cNvSpPr txBox="1"/>
          <p:nvPr/>
        </p:nvSpPr>
        <p:spPr>
          <a:xfrm>
            <a:off x="1640417" y="3886200"/>
            <a:ext cx="2059516" cy="615951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defRPr/>
            </a:pPr>
            <a:r>
              <a:rPr lang="en-US" altLang="zh-CN" sz="3200" b="1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Sunday</a:t>
            </a:r>
            <a:endParaRPr lang="zh-CN" altLang="en-US" sz="32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461433" y="2660651"/>
            <a:ext cx="11425767" cy="3460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15260" tIns="57631" rIns="115260" bIns="57631"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3733" b="1">
                <a:latin typeface="Times New Roman" pitchFamily="18" charset="0"/>
              </a:rPr>
              <a:t>I had a busy weekend. On Saturday morning, I </a:t>
            </a:r>
            <a:r>
              <a:rPr lang="en-US" altLang="zh-CN" sz="3733" b="1" u="sng">
                <a:latin typeface="Times New Roman" pitchFamily="18" charset="0"/>
              </a:rPr>
              <a:t>cleaned my room</a:t>
            </a:r>
            <a:r>
              <a:rPr lang="en-US" altLang="zh-CN" sz="3733" b="1">
                <a:latin typeface="Times New Roman" pitchFamily="18" charset="0"/>
              </a:rPr>
              <a:t>. In the afternoon, I ________________. It was a little difficult. On Saturday night, I stayed at home and ________________ cook dinner. </a:t>
            </a:r>
          </a:p>
        </p:txBody>
      </p:sp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6388100" y="3581400"/>
            <a:ext cx="3932767" cy="757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15260" tIns="57631" rIns="115260" bIns="57631"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733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did my homework</a:t>
            </a: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1413933" y="5278967"/>
            <a:ext cx="4032251" cy="757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15260" tIns="57631" rIns="115260" bIns="57631"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733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helped my mother</a:t>
            </a:r>
          </a:p>
        </p:txBody>
      </p:sp>
      <p:pic>
        <p:nvPicPr>
          <p:cNvPr id="13317" name="图片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08667" y="476251"/>
            <a:ext cx="2967567" cy="2224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图片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16967" y="476251"/>
            <a:ext cx="2912533" cy="218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图片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68117" y="476251"/>
            <a:ext cx="2912533" cy="218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1"/>
      <p:bldP spid="9" grpId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/>
        </p:nvSpPr>
        <p:spPr>
          <a:xfrm>
            <a:off x="823384" y="2647951"/>
            <a:ext cx="10648949" cy="3467100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fontAlgn="auto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733" b="1" kern="0">
                <a:solidFill>
                  <a:prstClr val="black"/>
                </a:solidFill>
                <a:latin typeface="Times New Roman"/>
              </a:rPr>
              <a:t>On Sunday morning, I ________________.</a:t>
            </a:r>
            <a:r>
              <a:rPr lang="en-US" altLang="zh-CN" sz="3733" b="1" kern="0">
                <a:solidFill>
                  <a:sysClr val="windowText" lastClr="000000"/>
                </a:solidFill>
                <a:latin typeface="Times New Roman"/>
              </a:rPr>
              <a:t> I</a:t>
            </a:r>
            <a:r>
              <a:rPr lang="zh-CN" altLang="en-US" sz="3733" b="1" kern="0">
                <a:solidFill>
                  <a:sysClr val="windowText" lastClr="000000"/>
                </a:solidFill>
                <a:latin typeface="Times New Roman"/>
              </a:rPr>
              <a:t> </a:t>
            </a:r>
            <a:r>
              <a:rPr lang="en-US" altLang="zh-CN" sz="3733" b="1" kern="0">
                <a:solidFill>
                  <a:sysClr val="windowText" lastClr="000000"/>
                </a:solidFill>
                <a:latin typeface="Times New Roman"/>
              </a:rPr>
              <a:t>read a book about history. Then in the afternoon, I ____________ with my friends. On Sunday night, I ___________. I</a:t>
            </a:r>
            <a:r>
              <a:rPr lang="zh-CN" altLang="en-US" sz="3733" b="1" kern="0">
                <a:solidFill>
                  <a:sysClr val="windowText" lastClr="000000"/>
                </a:solidFill>
                <a:latin typeface="Times New Roman"/>
              </a:rPr>
              <a:t> </a:t>
            </a:r>
            <a:r>
              <a:rPr lang="en-US" altLang="zh-CN" sz="3733" b="1" kern="0">
                <a:solidFill>
                  <a:sysClr val="windowText" lastClr="000000"/>
                </a:solidFill>
                <a:latin typeface="Times New Roman"/>
              </a:rPr>
              <a:t>saw an interesting talk show. </a:t>
            </a:r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5516034" y="2715684"/>
            <a:ext cx="4152900" cy="745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15260" tIns="57631" rIns="115260" bIns="57631"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733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went to the library</a:t>
            </a: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878417" y="4375151"/>
            <a:ext cx="3302000" cy="789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15260" tIns="57631" rIns="115260" bIns="57631"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3733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played soccer</a:t>
            </a:r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848784" y="5300133"/>
            <a:ext cx="2738967" cy="789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15260" tIns="57631" rIns="115260" bIns="57631"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3733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watched TV</a:t>
            </a:r>
          </a:p>
        </p:txBody>
      </p:sp>
      <p:pic>
        <p:nvPicPr>
          <p:cNvPr id="14342" name="图片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54667" y="427567"/>
            <a:ext cx="2912533" cy="2186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图片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64051" y="425451"/>
            <a:ext cx="2912533" cy="2186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4" name="图片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07251" y="423333"/>
            <a:ext cx="2912533" cy="218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1"/>
      <p:bldP spid="10" grpId="2"/>
      <p:bldP spid="11" grpId="3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矩形 3"/>
          <p:cNvSpPr/>
          <p:nvPr/>
        </p:nvSpPr>
        <p:spPr>
          <a:xfrm>
            <a:off x="143933" y="306917"/>
            <a:ext cx="9120718" cy="797983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4000" b="1">
                <a:solidFill>
                  <a:srgbClr val="3333FF"/>
                </a:solidFill>
                <a:latin typeface="+mj-lt"/>
                <a:cs typeface="Times New Roman" panose="02020603050405020304" pitchFamily="18" charset="0"/>
              </a:rPr>
              <a:t>Attention: The structure of the passage.</a:t>
            </a:r>
          </a:p>
        </p:txBody>
      </p:sp>
      <p:sp>
        <p:nvSpPr>
          <p:cNvPr id="5" name="矩形 4"/>
          <p:cNvSpPr/>
          <p:nvPr/>
        </p:nvSpPr>
        <p:spPr>
          <a:xfrm>
            <a:off x="1439333" y="1246717"/>
            <a:ext cx="9313334" cy="5274733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30000"/>
              </a:lnSpc>
              <a:defRPr/>
            </a:pPr>
            <a:r>
              <a:rPr lang="en-US" altLang="zh-CN" sz="3733" b="1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I had a ______weekend. </a:t>
            </a:r>
          </a:p>
          <a:p>
            <a:pPr eaLnBrk="1" hangingPunct="1">
              <a:lnSpc>
                <a:spcPct val="130000"/>
              </a:lnSpc>
              <a:defRPr/>
            </a:pPr>
            <a:r>
              <a:rPr lang="en-US" altLang="zh-CN" sz="3733" b="1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On Saturday morning, _____________.</a:t>
            </a:r>
          </a:p>
          <a:p>
            <a:pPr eaLnBrk="1" hangingPunct="1">
              <a:lnSpc>
                <a:spcPct val="130000"/>
              </a:lnSpc>
              <a:defRPr/>
            </a:pPr>
            <a:r>
              <a:rPr lang="en-US" altLang="zh-CN" sz="3733" b="1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In the afternoon, __________________.</a:t>
            </a:r>
          </a:p>
          <a:p>
            <a:pPr eaLnBrk="1" hangingPunct="1">
              <a:lnSpc>
                <a:spcPct val="130000"/>
              </a:lnSpc>
              <a:defRPr/>
            </a:pPr>
            <a:r>
              <a:rPr lang="en-US" altLang="zh-CN" sz="3733" b="1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On Saturday night, ________________.</a:t>
            </a:r>
          </a:p>
          <a:p>
            <a:pPr eaLnBrk="1" hangingPunct="1">
              <a:lnSpc>
                <a:spcPct val="130000"/>
              </a:lnSpc>
              <a:defRPr/>
            </a:pPr>
            <a:r>
              <a:rPr lang="en-US" altLang="zh-CN" sz="3733" b="1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On Sunday morning, _______________.</a:t>
            </a:r>
          </a:p>
          <a:p>
            <a:pPr eaLnBrk="1" hangingPunct="1">
              <a:lnSpc>
                <a:spcPct val="130000"/>
              </a:lnSpc>
              <a:defRPr/>
            </a:pPr>
            <a:r>
              <a:rPr lang="en-US" altLang="zh-CN" sz="3733" b="1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In the afternoon, ___________________.</a:t>
            </a:r>
          </a:p>
          <a:p>
            <a:pPr eaLnBrk="1" hangingPunct="1">
              <a:lnSpc>
                <a:spcPct val="130000"/>
              </a:lnSpc>
              <a:defRPr/>
            </a:pPr>
            <a:r>
              <a:rPr lang="en-US" altLang="zh-CN" sz="3733" b="1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On Sunday night, __________________.</a:t>
            </a:r>
          </a:p>
        </p:txBody>
      </p:sp>
      <p:sp>
        <p:nvSpPr>
          <p:cNvPr id="8" name="标注: 线形 7"/>
          <p:cNvSpPr/>
          <p:nvPr/>
        </p:nvSpPr>
        <p:spPr>
          <a:xfrm>
            <a:off x="1488017" y="1274233"/>
            <a:ext cx="5664200" cy="905933"/>
          </a:xfrm>
          <a:prstGeom prst="borderCallout1">
            <a:avLst>
              <a:gd name="adj1" fmla="val 22689"/>
              <a:gd name="adj2" fmla="val 143724"/>
              <a:gd name="adj3" fmla="val 40220"/>
              <a:gd name="adj4" fmla="val 100394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1pPr>
            <a:lvl2pPr marL="6096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2pPr>
            <a:lvl3pPr marL="12192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3pPr>
            <a:lvl4pPr marL="18288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4pPr>
            <a:lvl5pPr marL="24384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5pPr>
            <a:lvl6pPr marL="30480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6pPr>
            <a:lvl7pPr marL="36576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7pPr>
            <a:lvl8pPr marL="42672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8pPr>
            <a:lvl9pPr marL="48768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9pPr>
          </a:lstStyle>
          <a:p>
            <a:pPr algn="ctr">
              <a:defRPr/>
            </a:pPr>
            <a:endParaRPr lang="zh-CN" altLang="en-US" sz="2400"/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9497485" y="810684"/>
            <a:ext cx="1767416" cy="728133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110569" tIns="55285" rIns="110569" bIns="55285">
            <a:spAutoFit/>
          </a:bodyPr>
          <a:lstStyle>
            <a:defPPr>
              <a:defRPr lang="zh-CN"/>
            </a:defPPr>
            <a:lvl1pPr marL="0" indent="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990600" indent="-3810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15240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21336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27432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33528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39624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45720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5181600" indent="-304800" defTabSz="1217084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defRPr>
                <a:solidFill>
                  <a:schemeClr val="tx1"/>
                </a:solidFill>
                <a:latin typeface="Arial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4000" b="1" kern="0">
                <a:solidFill>
                  <a:srgbClr val="FF0000"/>
                </a:solidFill>
                <a:latin typeface="Times New Roman"/>
              </a:rPr>
              <a:t>主题句</a:t>
            </a:r>
            <a:endParaRPr lang="en-US" altLang="zh-CN" sz="4000" b="1" kern="0">
              <a:solidFill>
                <a:srgbClr val="FF0000"/>
              </a:solidFill>
              <a:latin typeface="Times New Roman"/>
            </a:endParaRPr>
          </a:p>
        </p:txBody>
      </p:sp>
      <p:sp>
        <p:nvSpPr>
          <p:cNvPr id="10" name="标注: 线形 9"/>
          <p:cNvSpPr/>
          <p:nvPr/>
        </p:nvSpPr>
        <p:spPr>
          <a:xfrm>
            <a:off x="1488017" y="2180167"/>
            <a:ext cx="8688916" cy="4341284"/>
          </a:xfrm>
          <a:prstGeom prst="borderCallout1">
            <a:avLst>
              <a:gd name="adj1" fmla="val 34683"/>
              <a:gd name="adj2" fmla="val 111422"/>
              <a:gd name="adj3" fmla="val 40220"/>
              <a:gd name="adj4" fmla="val 100394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1pPr>
            <a:lvl2pPr marL="6096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2pPr>
            <a:lvl3pPr marL="12192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3pPr>
            <a:lvl4pPr marL="18288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4pPr>
            <a:lvl5pPr marL="24384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5pPr>
            <a:lvl6pPr marL="30480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6pPr>
            <a:lvl7pPr marL="36576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7pPr>
            <a:lvl8pPr marL="42672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8pPr>
            <a:lvl9pPr marL="48768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9pPr>
          </a:lstStyle>
          <a:p>
            <a:pPr algn="ctr">
              <a:defRPr/>
            </a:pPr>
            <a:endParaRPr lang="zh-CN" altLang="en-US" sz="2400"/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10382252" y="2700867"/>
            <a:ext cx="1767416" cy="728133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110569" tIns="55285" rIns="110569" bIns="55285">
            <a:spAutoFit/>
          </a:bodyPr>
          <a:lstStyle>
            <a:defPPr>
              <a:defRPr lang="zh-CN"/>
            </a:defPPr>
            <a:lvl1pPr marL="0" indent="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990600" indent="-3810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15240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21336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27432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33528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39624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45720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5181600" indent="-304800" defTabSz="1217084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defRPr>
                <a:solidFill>
                  <a:schemeClr val="tx1"/>
                </a:solidFill>
                <a:latin typeface="Arial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4000" b="1" kern="0">
                <a:solidFill>
                  <a:srgbClr val="FF0000"/>
                </a:solidFill>
                <a:latin typeface="Times New Roman"/>
              </a:rPr>
              <a:t>细节句</a:t>
            </a:r>
            <a:endParaRPr lang="en-US" altLang="zh-CN" sz="4000" b="1" kern="0">
              <a:solidFill>
                <a:srgbClr val="FF0000"/>
              </a:solidFill>
              <a:latin typeface="Times New Roman"/>
            </a:endParaRPr>
          </a:p>
        </p:txBody>
      </p:sp>
      <p:sp>
        <p:nvSpPr>
          <p:cNvPr id="12" name="云形 11"/>
          <p:cNvSpPr/>
          <p:nvPr/>
        </p:nvSpPr>
        <p:spPr>
          <a:xfrm>
            <a:off x="1765300" y="2544233"/>
            <a:ext cx="8134351" cy="3661833"/>
          </a:xfrm>
          <a:prstGeom prst="clou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1pPr>
            <a:lvl2pPr marL="6096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2pPr>
            <a:lvl3pPr marL="12192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3pPr>
            <a:lvl4pPr marL="18288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4pPr>
            <a:lvl5pPr marL="24384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5pPr>
            <a:lvl6pPr marL="30480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6pPr>
            <a:lvl7pPr marL="36576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7pPr>
            <a:lvl8pPr marL="42672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8pPr>
            <a:lvl9pPr marL="48768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altLang="zh-CN" sz="3733" b="1">
                <a:solidFill>
                  <a:schemeClr val="tx1"/>
                </a:solidFill>
              </a:rPr>
              <a:t>The topic sentence gives the main idea of the paragraph. Other sentences give details.</a:t>
            </a:r>
            <a:endParaRPr lang="zh-CN" altLang="en-US" sz="3733" b="1">
              <a:solidFill>
                <a:schemeClr val="tx1"/>
              </a:solidFill>
            </a:endParaRPr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8890000" y="4883151"/>
            <a:ext cx="3312584" cy="728133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110569" tIns="55285" rIns="110569" bIns="55285">
            <a:spAutoFit/>
          </a:bodyPr>
          <a:lstStyle>
            <a:defPPr>
              <a:defRPr lang="zh-CN"/>
            </a:defPPr>
            <a:lvl1pPr marL="0" indent="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990600" indent="-3810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15240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21336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27432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33528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39624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45720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5181600" indent="-304800" defTabSz="1217084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defRPr>
                <a:solidFill>
                  <a:schemeClr val="tx1"/>
                </a:solidFill>
                <a:latin typeface="Arial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4000" b="1" kern="0">
                <a:solidFill>
                  <a:srgbClr val="FF0000"/>
                </a:solidFill>
                <a:latin typeface="Times New Roman"/>
              </a:rPr>
              <a:t>时间先后顺序</a:t>
            </a:r>
            <a:endParaRPr lang="en-US" altLang="zh-CN" sz="4000" b="1" kern="0">
              <a:solidFill>
                <a:srgbClr val="FF0000"/>
              </a:solidFill>
              <a:latin typeface="Times New Roman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1"/>
      <p:bldP spid="10" grpId="2"/>
      <p:bldP spid="11" grpId="3"/>
      <p:bldP spid="12" grpId="4"/>
      <p:bldP spid="13" grpId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6386" name="组合 4"/>
          <p:cNvGrpSpPr/>
          <p:nvPr/>
        </p:nvGrpSpPr>
        <p:grpSpPr>
          <a:xfrm>
            <a:off x="239184" y="795867"/>
            <a:ext cx="1147233" cy="891117"/>
            <a:chOff x="509410" y="603935"/>
            <a:chExt cx="1147896" cy="890971"/>
          </a:xfrm>
        </p:grpSpPr>
        <p:sp>
          <p:nvSpPr>
            <p:cNvPr id="3" name="椭圆 2"/>
            <p:cNvSpPr/>
            <p:nvPr/>
          </p:nvSpPr>
          <p:spPr>
            <a:xfrm>
              <a:off x="509410" y="603935"/>
              <a:ext cx="986936" cy="890971"/>
            </a:xfrm>
            <a:prstGeom prst="ellipse">
              <a:avLst/>
            </a:prstGeom>
            <a:solidFill>
              <a:srgbClr val="F79646"/>
            </a:solidFill>
            <a:ln w="25400" cap="flat" cmpd="sng" algn="ctr">
              <a:solidFill>
                <a:srgbClr val="F79646"/>
              </a:solidFill>
              <a:prstDash val="solid"/>
            </a:ln>
            <a:effectLst/>
          </p:spPr>
          <p:txBody>
            <a:bodyPr anchor="ctr"/>
            <a:lstStyle>
              <a:defPPr>
                <a:defRPr lang="zh-CN"/>
              </a:defPPr>
            </a:lstStyle>
            <a:p>
              <a:pPr algn="ctr" eaLnBrk="1" fontAlgn="auto" hangingPunct="1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4267" b="1" kern="0">
                <a:solidFill>
                  <a:srgbClr val="0000FF"/>
                </a:solidFill>
                <a:latin typeface="Arial"/>
                <a:ea typeface="宋体"/>
              </a:endParaRPr>
            </a:p>
          </p:txBody>
        </p:sp>
        <p:sp>
          <p:nvSpPr>
            <p:cNvPr id="4" name="TextBox 3"/>
            <p:cNvSpPr txBox="1">
              <a:spLocks noChangeArrowheads="1"/>
            </p:cNvSpPr>
            <p:nvPr/>
          </p:nvSpPr>
          <p:spPr bwMode="auto">
            <a:xfrm>
              <a:off x="611069" y="648379"/>
              <a:ext cx="1046237" cy="78092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990600" indent="-3810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1524000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2133600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2743200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3352800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3962400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4572000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5181600" indent="-304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/>
                  <a:ea typeface="宋体" panose="02010600030101010101" pitchFamily="2" charset="-122"/>
                </a:defRPr>
              </a:lvl9pPr>
            </a:lstStyle>
            <a:p>
              <a:pPr eaLnBrk="1" fontAlgn="auto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4267" b="1" kern="0">
                  <a:solidFill>
                    <a:srgbClr val="0000FF"/>
                  </a:solidFill>
                </a:rPr>
                <a:t>3b</a:t>
              </a:r>
              <a:endParaRPr lang="zh-CN" altLang="en-US" sz="4267" b="1" kern="0">
                <a:solidFill>
                  <a:srgbClr val="0000FF"/>
                </a:solidFill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1305984" y="804333"/>
            <a:ext cx="9469967" cy="842433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en-US" altLang="zh-CN" sz="4267" b="1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Write about what you did last weekend. </a:t>
            </a:r>
          </a:p>
        </p:txBody>
      </p:sp>
      <p:sp>
        <p:nvSpPr>
          <p:cNvPr id="14" name="文本框 2"/>
          <p:cNvSpPr txBox="1">
            <a:spLocks noChangeArrowheads="1"/>
          </p:cNvSpPr>
          <p:nvPr/>
        </p:nvSpPr>
        <p:spPr bwMode="auto">
          <a:xfrm>
            <a:off x="958851" y="2755900"/>
            <a:ext cx="10274300" cy="4296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733" b="1">
                <a:latin typeface="宋体" panose="02010600030101010101" pitchFamily="2" charset="-122"/>
              </a:rPr>
              <a:t>本单元的话题是“周末活动”</a:t>
            </a:r>
            <a:r>
              <a:rPr lang="en-US" altLang="zh-CN" sz="3733" b="1">
                <a:latin typeface="宋体" panose="02010600030101010101" pitchFamily="2" charset="-122"/>
              </a:rPr>
              <a:t>,</a:t>
            </a:r>
            <a:r>
              <a:rPr lang="zh-CN" altLang="en-US" sz="3733" b="1">
                <a:latin typeface="宋体" panose="02010600030101010101" pitchFamily="2" charset="-122"/>
              </a:rPr>
              <a:t>要求能围绕这一话题谈论自己或者他人周末的活动。在写作时</a:t>
            </a:r>
            <a:r>
              <a:rPr lang="en-US" altLang="zh-CN" sz="3733" b="1">
                <a:latin typeface="宋体" panose="02010600030101010101" pitchFamily="2" charset="-122"/>
              </a:rPr>
              <a:t>,</a:t>
            </a:r>
            <a:r>
              <a:rPr lang="zh-CN" altLang="en-US" sz="3733" b="1">
                <a:latin typeface="宋体" panose="02010600030101010101" pitchFamily="2" charset="-122"/>
              </a:rPr>
              <a:t>要能正确使用一般过去时来具体描写周末进行的各种活动</a:t>
            </a:r>
            <a:r>
              <a:rPr lang="en-US" altLang="zh-CN" sz="3733" b="1">
                <a:latin typeface="宋体" panose="02010600030101010101" pitchFamily="2" charset="-122"/>
              </a:rPr>
              <a:t>,</a:t>
            </a:r>
            <a:r>
              <a:rPr lang="zh-CN" altLang="en-US" sz="3733" b="1">
                <a:latin typeface="宋体" panose="02010600030101010101" pitchFamily="2" charset="-122"/>
              </a:rPr>
              <a:t>最后谈谈自己对周末生活的感受。</a:t>
            </a:r>
            <a:br>
              <a:rPr lang="zh-CN" altLang="en-US" sz="3733" b="1">
                <a:latin typeface="宋体" panose="02010600030101010101" pitchFamily="2" charset="-122"/>
              </a:rPr>
            </a:br>
          </a:p>
        </p:txBody>
      </p:sp>
      <p:grpSp>
        <p:nvGrpSpPr>
          <p:cNvPr id="15" name="组合 7"/>
          <p:cNvGrpSpPr/>
          <p:nvPr/>
        </p:nvGrpSpPr>
        <p:grpSpPr>
          <a:xfrm>
            <a:off x="143933" y="1322918"/>
            <a:ext cx="5240867" cy="1648883"/>
            <a:chOff x="143492" y="238274"/>
            <a:chExt cx="5241473" cy="1649332"/>
          </a:xfrm>
        </p:grpSpPr>
        <p:pic>
          <p:nvPicPr>
            <p:cNvPr id="16391" name="图片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867" b="55255"/>
            <a:stretch>
              <a:fillRect/>
            </a:stretch>
          </p:blipFill>
          <p:spPr bwMode="auto">
            <a:xfrm>
              <a:off x="143492" y="238274"/>
              <a:ext cx="5241473" cy="164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392" name="文本框 6"/>
            <p:cNvSpPr txBox="1">
              <a:spLocks noChangeArrowheads="1"/>
            </p:cNvSpPr>
            <p:nvPr/>
          </p:nvSpPr>
          <p:spPr bwMode="auto">
            <a:xfrm>
              <a:off x="1775673" y="814337"/>
              <a:ext cx="2880320" cy="77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990600" indent="-3810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1524000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2133600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2743200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3352800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3962400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4572000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5181600" indent="-304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4267" b="1">
                  <a:solidFill>
                    <a:srgbClr val="00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话题概述</a:t>
              </a:r>
              <a:endParaRPr lang="zh-CN" altLang="en-US" sz="2400"/>
            </a:p>
          </p:txBody>
        </p:sp>
      </p:grpSp>
      <p:sp>
        <p:nvSpPr>
          <p:cNvPr id="16390" name="文本框 18"/>
          <p:cNvSpPr txBox="1">
            <a:spLocks noChangeArrowheads="1"/>
          </p:cNvSpPr>
          <p:nvPr/>
        </p:nvSpPr>
        <p:spPr bwMode="auto">
          <a:xfrm>
            <a:off x="4713817" y="122767"/>
            <a:ext cx="2825749" cy="861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48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Writing </a:t>
            </a:r>
            <a:endParaRPr lang="zh-CN" altLang="en-US" sz="2667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340784" y="1325033"/>
            <a:ext cx="10945282" cy="154728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ct val="130000"/>
              </a:lnSpc>
              <a:defRPr/>
            </a:pPr>
            <a:r>
              <a:rPr lang="zh-CN" altLang="en-US" sz="3733" b="1"/>
              <a:t>请根据表格提示，以“</a:t>
            </a:r>
            <a:r>
              <a:rPr lang="en-US" altLang="zh-CN" sz="3733" b="1">
                <a:latin typeface="+mj-lt"/>
              </a:rPr>
              <a:t>My Last Weekend</a:t>
            </a:r>
            <a:r>
              <a:rPr lang="zh-CN" altLang="en-US" sz="3733" b="1">
                <a:latin typeface="+mj-lt"/>
              </a:rPr>
              <a:t>”</a:t>
            </a:r>
            <a:r>
              <a:rPr lang="zh-CN" altLang="en-US" sz="3733" b="1"/>
              <a:t>为题写一篇英语短文，简单介绍一下你上周末的活动。</a:t>
            </a:r>
          </a:p>
        </p:txBody>
      </p:sp>
      <p:pic>
        <p:nvPicPr>
          <p:cNvPr id="17411" name="图片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00" b="53114"/>
          <a:stretch>
            <a:fillRect/>
          </a:stretch>
        </p:blipFill>
        <p:spPr bwMode="auto">
          <a:xfrm>
            <a:off x="-143933" y="-220133"/>
            <a:ext cx="5386917" cy="1729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文本框 4"/>
          <p:cNvSpPr txBox="1">
            <a:spLocks noChangeArrowheads="1"/>
          </p:cNvSpPr>
          <p:nvPr/>
        </p:nvSpPr>
        <p:spPr bwMode="auto">
          <a:xfrm>
            <a:off x="1488017" y="370417"/>
            <a:ext cx="2880783" cy="781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267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经典例题</a:t>
            </a:r>
            <a:endParaRPr lang="zh-CN" altLang="en-US" sz="2400"/>
          </a:p>
        </p:txBody>
      </p:sp>
      <p:graphicFrame>
        <p:nvGraphicFramePr>
          <p:cNvPr id="8" name="表格 8"/>
          <p:cNvGraphicFramePr>
            <a:graphicFrameLocks noGrp="1"/>
          </p:cNvGraphicFramePr>
          <p:nvPr/>
        </p:nvGraphicFramePr>
        <p:xfrm>
          <a:off x="374650" y="3105151"/>
          <a:ext cx="11087106" cy="3441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78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78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478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478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478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4785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21637">
                <a:tc rowSpan="2">
                  <a:txBody>
                    <a:bodyPr/>
                    <a:lstStyle/>
                    <a:p>
                      <a:pPr algn="ctr"/>
                      <a:r>
                        <a:rPr lang="zh-CN" altLang="en-US" sz="32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时间</a:t>
                      </a:r>
                    </a:p>
                  </a:txBody>
                  <a:tcPr marL="121911" marR="121911" marT="60969" marB="609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zh-CN" altLang="en-US" sz="32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星期六</a:t>
                      </a:r>
                    </a:p>
                  </a:txBody>
                  <a:tcPr marL="121911" marR="121911" marT="60969" marB="609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CN" altLang="en-US" sz="32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星期日</a:t>
                      </a:r>
                    </a:p>
                  </a:txBody>
                  <a:tcPr marL="121911" marR="121911" marT="60969" marB="609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7087">
                <a:tc vMerge="1">
                  <a:txBody>
                    <a:bodyPr/>
                    <a:lstStyle/>
                    <a:p>
                      <a:pPr algn="ctr"/>
                      <a:endParaRPr lang="zh-CN" altLang="en-US" sz="3733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上午</a:t>
                      </a:r>
                    </a:p>
                  </a:txBody>
                  <a:tcPr marL="121911" marR="121911" marT="60969" marB="609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下午</a:t>
                      </a:r>
                    </a:p>
                  </a:txBody>
                  <a:tcPr marL="121911" marR="121911" marT="60969" marB="609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晚上</a:t>
                      </a:r>
                    </a:p>
                  </a:txBody>
                  <a:tcPr marL="121911" marR="121911" marT="60969" marB="609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上午</a:t>
                      </a:r>
                    </a:p>
                  </a:txBody>
                  <a:tcPr marL="121911" marR="121911" marT="60969" marB="609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下午</a:t>
                      </a:r>
                    </a:p>
                  </a:txBody>
                  <a:tcPr marL="121911" marR="121911" marT="60969" marB="609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7297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活动</a:t>
                      </a:r>
                    </a:p>
                  </a:txBody>
                  <a:tcPr marL="121911" marR="121911" marT="60969" marB="609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和父母去湖边野营，搭帐篷</a:t>
                      </a:r>
                    </a:p>
                  </a:txBody>
                  <a:tcPr marL="121911" marR="121911" marT="60969" marB="609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划船，放风筝</a:t>
                      </a:r>
                    </a:p>
                  </a:txBody>
                  <a:tcPr marL="121911" marR="121911" marT="60969" marB="609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生火，聊天，在帐篷睡觉</a:t>
                      </a:r>
                    </a:p>
                  </a:txBody>
                  <a:tcPr marL="121911" marR="121911" marT="60969" marB="609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写家庭作业</a:t>
                      </a:r>
                    </a:p>
                  </a:txBody>
                  <a:tcPr marL="121911" marR="121911" marT="60969" marB="609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打扫房间</a:t>
                      </a:r>
                    </a:p>
                  </a:txBody>
                  <a:tcPr marL="121911" marR="121911" marT="60969" marB="609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12" name="直接连接符 11"/>
          <p:cNvCxnSpPr/>
          <p:nvPr/>
        </p:nvCxnSpPr>
        <p:spPr>
          <a:xfrm>
            <a:off x="3888317" y="2872318"/>
            <a:ext cx="614468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AutoShape 9"/>
          <p:cNvSpPr/>
          <p:nvPr/>
        </p:nvSpPr>
        <p:spPr bwMode="auto">
          <a:xfrm rot="10800000">
            <a:off x="11597218" y="3132667"/>
            <a:ext cx="440267" cy="3168651"/>
          </a:xfrm>
          <a:prstGeom prst="leftBrace">
            <a:avLst>
              <a:gd name="adj1" fmla="val 78102"/>
              <a:gd name="adj2" fmla="val 50000"/>
            </a:avLst>
          </a:prstGeom>
          <a:noFill/>
          <a:ln w="28575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 sz="4800" b="1">
              <a:latin typeface="Times New Roman" pitchFamily="18" charset="0"/>
            </a:endParaRPr>
          </a:p>
        </p:txBody>
      </p:sp>
      <p:sp>
        <p:nvSpPr>
          <p:cNvPr id="16" name="Text Box 4"/>
          <p:cNvSpPr txBox="1">
            <a:spLocks noChangeArrowheads="1"/>
          </p:cNvSpPr>
          <p:nvPr/>
        </p:nvSpPr>
        <p:spPr bwMode="auto">
          <a:xfrm>
            <a:off x="10659534" y="2260600"/>
            <a:ext cx="1253067" cy="728133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110569" tIns="55285" rIns="110569" bIns="55285">
            <a:spAutoFit/>
          </a:bodyPr>
          <a:lstStyle>
            <a:defPPr>
              <a:defRPr lang="zh-CN"/>
            </a:defPPr>
            <a:lvl1pPr marL="0" indent="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990600" indent="-3810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15240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21336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27432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33528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39624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45720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5181600" indent="-304800" defTabSz="1217084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defRPr>
                <a:solidFill>
                  <a:schemeClr val="tx1"/>
                </a:solidFill>
                <a:latin typeface="Arial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4000" b="1" kern="0">
                <a:solidFill>
                  <a:srgbClr val="FF0000"/>
                </a:solidFill>
                <a:latin typeface="Times New Roman"/>
              </a:rPr>
              <a:t>要点</a:t>
            </a:r>
            <a:endParaRPr lang="en-US" altLang="zh-CN" sz="4000" b="1" kern="0">
              <a:solidFill>
                <a:srgbClr val="FF0000"/>
              </a:solidFill>
              <a:latin typeface="Times New Roman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434" name="文本框 1"/>
          <p:cNvSpPr txBox="1">
            <a:spLocks noChangeArrowheads="1"/>
          </p:cNvSpPr>
          <p:nvPr/>
        </p:nvSpPr>
        <p:spPr bwMode="auto">
          <a:xfrm>
            <a:off x="1007533" y="1009651"/>
            <a:ext cx="10176934" cy="4066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733" b="1"/>
              <a:t>要求</a:t>
            </a:r>
            <a:r>
              <a:rPr lang="en-US" altLang="zh-CN" sz="3733" b="1"/>
              <a:t>: </a:t>
            </a:r>
          </a:p>
          <a:p>
            <a:pPr>
              <a:lnSpc>
                <a:spcPct val="150000"/>
              </a:lnSpc>
            </a:pPr>
            <a:r>
              <a:rPr lang="en-US" altLang="zh-CN" sz="3733" b="1">
                <a:latin typeface="宋体" panose="02010600030101010101" pitchFamily="2" charset="-122"/>
              </a:rPr>
              <a:t>1.</a:t>
            </a:r>
            <a:r>
              <a:rPr lang="zh-CN" altLang="en-US" sz="3733" b="1"/>
              <a:t>短文必须包含所有提示内容，可适当发挥，  </a:t>
            </a:r>
            <a:endParaRPr lang="en-US" altLang="zh-CN" sz="3733" b="1"/>
          </a:p>
          <a:p>
            <a:pPr>
              <a:lnSpc>
                <a:spcPct val="150000"/>
              </a:lnSpc>
            </a:pPr>
            <a:r>
              <a:rPr lang="en-US" altLang="zh-CN" sz="3733" b="1"/>
              <a:t>    </a:t>
            </a:r>
            <a:r>
              <a:rPr lang="zh-CN" altLang="en-US" sz="3733" b="1"/>
              <a:t>使文章内容通顺、完整。</a:t>
            </a:r>
            <a:br>
              <a:rPr lang="en-US" altLang="zh-CN" sz="3733" b="1"/>
            </a:br>
            <a:r>
              <a:rPr lang="en-US" altLang="zh-CN" sz="3733" b="1">
                <a:latin typeface="宋体" panose="02010600030101010101" pitchFamily="2" charset="-122"/>
              </a:rPr>
              <a:t>2.70</a:t>
            </a:r>
            <a:r>
              <a:rPr lang="zh-CN" altLang="en-US" sz="3733" b="1"/>
              <a:t>词左右。</a:t>
            </a:r>
            <a:br>
              <a:rPr lang="zh-CN" altLang="en-US" sz="2400"/>
            </a:b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5490633" y="4193118"/>
            <a:ext cx="1253067" cy="72601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110569" tIns="55285" rIns="110569" bIns="55285">
            <a:spAutoFit/>
          </a:bodyPr>
          <a:lstStyle>
            <a:defPPr>
              <a:defRPr lang="zh-CN"/>
            </a:defPPr>
            <a:lvl1pPr marL="0" indent="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990600" indent="-3810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15240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21336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27432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33528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39624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45720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5181600" indent="-304800" defTabSz="1217084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defRPr>
                <a:solidFill>
                  <a:schemeClr val="tx1"/>
                </a:solidFill>
                <a:latin typeface="Arial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4000" b="1" kern="0">
                <a:solidFill>
                  <a:srgbClr val="FF0000"/>
                </a:solidFill>
                <a:latin typeface="Times New Roman"/>
              </a:rPr>
              <a:t>审题</a:t>
            </a:r>
            <a:endParaRPr lang="en-US" altLang="zh-CN" sz="4000" b="1" kern="0">
              <a:solidFill>
                <a:srgbClr val="FF0000"/>
              </a:solidFill>
              <a:latin typeface="Times New Roman"/>
            </a:endParaRPr>
          </a:p>
        </p:txBody>
      </p:sp>
      <p:sp>
        <p:nvSpPr>
          <p:cNvPr id="7" name="AutoShape 9"/>
          <p:cNvSpPr/>
          <p:nvPr/>
        </p:nvSpPr>
        <p:spPr bwMode="auto">
          <a:xfrm>
            <a:off x="6917267" y="3236385"/>
            <a:ext cx="440267" cy="2999316"/>
          </a:xfrm>
          <a:prstGeom prst="leftBrace">
            <a:avLst>
              <a:gd name="adj1" fmla="val 78154"/>
              <a:gd name="adj2" fmla="val 50000"/>
            </a:avLst>
          </a:prstGeom>
          <a:noFill/>
          <a:ln w="28575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 sz="4800" b="1">
              <a:latin typeface="Times New Roman" pitchFamily="18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7274984" y="3048000"/>
            <a:ext cx="1769533" cy="726017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110569" tIns="55285" rIns="110569" bIns="55285">
            <a:spAutoFit/>
          </a:bodyPr>
          <a:lstStyle>
            <a:defPPr>
              <a:defRPr lang="zh-CN"/>
            </a:defPPr>
            <a:lvl1pPr marL="0" indent="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990600" indent="-3810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15240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21336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27432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33528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39624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45720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5181600" indent="-304800" defTabSz="1217084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defRPr>
                <a:solidFill>
                  <a:schemeClr val="tx1"/>
                </a:solidFill>
                <a:latin typeface="Arial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4000" b="1" kern="0">
                <a:solidFill>
                  <a:srgbClr val="FF0000"/>
                </a:solidFill>
                <a:latin typeface="Times New Roman"/>
              </a:rPr>
              <a:t>体裁：</a:t>
            </a:r>
            <a:endParaRPr lang="en-US" altLang="zh-CN" sz="4000" b="1" kern="0">
              <a:solidFill>
                <a:srgbClr val="FF0000"/>
              </a:solidFill>
              <a:latin typeface="Times New Roman"/>
            </a:endParaRP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8784167" y="3043767"/>
            <a:ext cx="1769533" cy="726017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110569" tIns="55285" rIns="110569" bIns="55285">
            <a:spAutoFit/>
          </a:bodyPr>
          <a:lstStyle>
            <a:defPPr>
              <a:defRPr lang="zh-CN"/>
            </a:defPPr>
            <a:lvl1pPr marL="0" indent="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990600" indent="-3810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15240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21336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27432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33528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39624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45720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5181600" indent="-304800" defTabSz="1217084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defRPr>
                <a:solidFill>
                  <a:schemeClr val="tx1"/>
                </a:solidFill>
                <a:latin typeface="Arial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4000" b="1" kern="0">
                <a:solidFill>
                  <a:srgbClr val="FF0000"/>
                </a:solidFill>
                <a:latin typeface="Times New Roman"/>
              </a:rPr>
              <a:t>记叙文</a:t>
            </a:r>
            <a:endParaRPr lang="en-US" altLang="zh-CN" sz="4000" b="1" kern="0">
              <a:solidFill>
                <a:srgbClr val="FF0000"/>
              </a:solidFill>
              <a:latin typeface="Times New Roman"/>
            </a:endParaRPr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7274984" y="4197351"/>
            <a:ext cx="1769533" cy="72601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110569" tIns="55285" rIns="110569" bIns="55285">
            <a:spAutoFit/>
          </a:bodyPr>
          <a:lstStyle>
            <a:defPPr>
              <a:defRPr lang="zh-CN"/>
            </a:defPPr>
            <a:lvl1pPr marL="0" indent="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990600" indent="-3810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15240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21336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27432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33528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39624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45720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5181600" indent="-304800" defTabSz="1217084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defRPr>
                <a:solidFill>
                  <a:schemeClr val="tx1"/>
                </a:solidFill>
                <a:latin typeface="Arial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4000" b="1" kern="0">
                <a:solidFill>
                  <a:srgbClr val="FF0000"/>
                </a:solidFill>
                <a:latin typeface="Times New Roman"/>
              </a:rPr>
              <a:t>时态：</a:t>
            </a:r>
            <a:endParaRPr lang="en-US" altLang="zh-CN" sz="4000" b="1" kern="0">
              <a:solidFill>
                <a:srgbClr val="FF0000"/>
              </a:solidFill>
              <a:latin typeface="Times New Roman"/>
            </a:endParaRPr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8784167" y="4193118"/>
            <a:ext cx="2798233" cy="72601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110569" tIns="55285" rIns="110569" bIns="55285">
            <a:spAutoFit/>
          </a:bodyPr>
          <a:lstStyle>
            <a:defPPr>
              <a:defRPr lang="zh-CN"/>
            </a:defPPr>
            <a:lvl1pPr marL="0" indent="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990600" indent="-3810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15240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21336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27432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33528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39624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45720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5181600" indent="-304800" defTabSz="1217084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defRPr>
                <a:solidFill>
                  <a:schemeClr val="tx1"/>
                </a:solidFill>
                <a:latin typeface="Arial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4000" b="1" kern="0">
                <a:solidFill>
                  <a:srgbClr val="FF0000"/>
                </a:solidFill>
                <a:latin typeface="Times New Roman"/>
              </a:rPr>
              <a:t>一般过去时</a:t>
            </a:r>
            <a:endParaRPr lang="en-US" altLang="zh-CN" sz="4000" b="1" kern="0">
              <a:solidFill>
                <a:srgbClr val="FF0000"/>
              </a:solidFill>
              <a:latin typeface="Times New Roman"/>
            </a:endParaRPr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7249584" y="5374217"/>
            <a:ext cx="1769533" cy="728133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110569" tIns="55285" rIns="110569" bIns="55285">
            <a:spAutoFit/>
          </a:bodyPr>
          <a:lstStyle>
            <a:defPPr>
              <a:defRPr lang="zh-CN"/>
            </a:defPPr>
            <a:lvl1pPr marL="0" indent="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990600" indent="-3810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15240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21336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27432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33528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39624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45720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5181600" indent="-304800" defTabSz="1217084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defRPr>
                <a:solidFill>
                  <a:schemeClr val="tx1"/>
                </a:solidFill>
                <a:latin typeface="Arial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4000" b="1" kern="0">
                <a:solidFill>
                  <a:srgbClr val="FF0000"/>
                </a:solidFill>
                <a:latin typeface="Times New Roman"/>
              </a:rPr>
              <a:t>人称：</a:t>
            </a:r>
            <a:endParaRPr lang="en-US" altLang="zh-CN" sz="4000" b="1" kern="0">
              <a:solidFill>
                <a:srgbClr val="FF0000"/>
              </a:solidFill>
              <a:latin typeface="Times New Roman"/>
            </a:endParaRPr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8758767" y="5369984"/>
            <a:ext cx="2283884" cy="728133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110569" tIns="55285" rIns="110569" bIns="55285">
            <a:spAutoFit/>
          </a:bodyPr>
          <a:lstStyle>
            <a:defPPr>
              <a:defRPr lang="zh-CN"/>
            </a:defPPr>
            <a:lvl1pPr marL="0" indent="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990600" indent="-3810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15240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21336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27432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33528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39624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45720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5181600" indent="-304800" defTabSz="1217084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defRPr>
                <a:solidFill>
                  <a:schemeClr val="tx1"/>
                </a:solidFill>
                <a:latin typeface="Arial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4000" b="1" kern="0">
                <a:solidFill>
                  <a:srgbClr val="FF0000"/>
                </a:solidFill>
                <a:latin typeface="Times New Roman"/>
              </a:rPr>
              <a:t>第一人称</a:t>
            </a:r>
            <a:endParaRPr lang="en-US" altLang="zh-CN" sz="4000" b="1" kern="0">
              <a:solidFill>
                <a:srgbClr val="FF0000"/>
              </a:solidFill>
              <a:latin typeface="Times New Roman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1"/>
      <p:bldP spid="8" grpId="2"/>
      <p:bldP spid="9" grpId="3"/>
      <p:bldP spid="10" grpId="4"/>
      <p:bldP spid="11" grpId="5"/>
      <p:bldP spid="12" grpId="6"/>
      <p:bldP spid="13" grpId="7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9458" name="图片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" t="47350" r="50868" b="5765"/>
          <a:stretch>
            <a:fillRect/>
          </a:stretch>
        </p:blipFill>
        <p:spPr bwMode="auto">
          <a:xfrm>
            <a:off x="-143933" y="-273051"/>
            <a:ext cx="5088467" cy="1729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文本框 4"/>
          <p:cNvSpPr txBox="1">
            <a:spLocks noChangeArrowheads="1"/>
          </p:cNvSpPr>
          <p:nvPr/>
        </p:nvSpPr>
        <p:spPr bwMode="auto">
          <a:xfrm>
            <a:off x="1519767" y="332317"/>
            <a:ext cx="2880784" cy="781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267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谋篇布局</a:t>
            </a:r>
            <a:endParaRPr lang="zh-CN" altLang="en-US" sz="2400"/>
          </a:p>
        </p:txBody>
      </p:sp>
      <p:sp>
        <p:nvSpPr>
          <p:cNvPr id="6" name="圆角矩形 6"/>
          <p:cNvSpPr/>
          <p:nvPr/>
        </p:nvSpPr>
        <p:spPr>
          <a:xfrm>
            <a:off x="772584" y="1564217"/>
            <a:ext cx="2635249" cy="6604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1pPr>
            <a:lvl2pPr marL="6096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2pPr>
            <a:lvl3pPr marL="12192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3pPr>
            <a:lvl4pPr marL="18288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4pPr>
            <a:lvl5pPr marL="24384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5pPr>
            <a:lvl6pPr marL="30480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6pPr>
            <a:lvl7pPr marL="36576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7pPr>
            <a:lvl8pPr marL="42672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8pPr>
            <a:lvl9pPr marL="48768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9pPr>
          </a:lstStyle>
          <a:p>
            <a:pPr algn="ctr">
              <a:defRPr/>
            </a:pPr>
            <a:r>
              <a:rPr lang="zh-CN" altLang="en-US" sz="3733" b="1">
                <a:latin typeface="宋体" panose="02010600030101010101" pitchFamily="2" charset="-122"/>
                <a:ea typeface="宋体" panose="02010600030101010101" pitchFamily="2" charset="-122"/>
              </a:rPr>
              <a:t>开门见山</a:t>
            </a:r>
          </a:p>
        </p:txBody>
      </p:sp>
      <p:sp>
        <p:nvSpPr>
          <p:cNvPr id="7" name="圆角矩形 8"/>
          <p:cNvSpPr/>
          <p:nvPr/>
        </p:nvSpPr>
        <p:spPr>
          <a:xfrm>
            <a:off x="4464050" y="1483784"/>
            <a:ext cx="6631516" cy="660400"/>
          </a:xfrm>
          <a:prstGeom prst="roundRect">
            <a:avLst/>
          </a:prstGeom>
          <a:ln>
            <a:solidFill>
              <a:schemeClr val="accent4">
                <a:lumMod val="75000"/>
              </a:schemeClr>
            </a:solidFill>
            <a:prstDash val="sysDot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defPPr>
              <a:defRPr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1pPr>
            <a:lvl2pPr marL="6096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2pPr>
            <a:lvl3pPr marL="12192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3pPr>
            <a:lvl4pPr marL="18288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4pPr>
            <a:lvl5pPr marL="24384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5pPr>
            <a:lvl6pPr marL="30480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6pPr>
            <a:lvl7pPr marL="36576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7pPr>
            <a:lvl8pPr marL="42672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8pPr>
            <a:lvl9pPr marL="48768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9pPr>
          </a:lstStyle>
          <a:p>
            <a:pPr>
              <a:defRPr/>
            </a:pPr>
            <a:r>
              <a:rPr lang="en-US" altLang="zh-CN" sz="3467" b="1"/>
              <a:t>I had…weekend. /It was…</a:t>
            </a:r>
            <a:endParaRPr lang="zh-CN" altLang="en-US" sz="3467" b="1"/>
          </a:p>
        </p:txBody>
      </p:sp>
      <p:sp>
        <p:nvSpPr>
          <p:cNvPr id="8" name="圆角矩形 9"/>
          <p:cNvSpPr/>
          <p:nvPr/>
        </p:nvSpPr>
        <p:spPr>
          <a:xfrm>
            <a:off x="759884" y="3454400"/>
            <a:ext cx="2635249" cy="59055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1pPr>
            <a:lvl2pPr marL="6096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2pPr>
            <a:lvl3pPr marL="12192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3pPr>
            <a:lvl4pPr marL="18288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4pPr>
            <a:lvl5pPr marL="24384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5pPr>
            <a:lvl6pPr marL="30480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6pPr>
            <a:lvl7pPr marL="36576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7pPr>
            <a:lvl8pPr marL="42672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8pPr>
            <a:lvl9pPr marL="48768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9pPr>
          </a:lstStyle>
          <a:p>
            <a:pPr algn="ctr">
              <a:defRPr/>
            </a:pPr>
            <a:r>
              <a:rPr lang="zh-CN" altLang="en-US" sz="3733" b="1">
                <a:latin typeface="宋体" panose="02010600030101010101" pitchFamily="2" charset="-122"/>
                <a:ea typeface="宋体" panose="02010600030101010101" pitchFamily="2" charset="-122"/>
              </a:rPr>
              <a:t>具体活动</a:t>
            </a:r>
          </a:p>
        </p:txBody>
      </p:sp>
      <p:sp>
        <p:nvSpPr>
          <p:cNvPr id="9" name="圆角矩形 10"/>
          <p:cNvSpPr/>
          <p:nvPr/>
        </p:nvSpPr>
        <p:spPr>
          <a:xfrm>
            <a:off x="759884" y="5619751"/>
            <a:ext cx="2546349" cy="59054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1pPr>
            <a:lvl2pPr marL="6096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2pPr>
            <a:lvl3pPr marL="12192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3pPr>
            <a:lvl4pPr marL="18288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4pPr>
            <a:lvl5pPr marL="24384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5pPr>
            <a:lvl6pPr marL="30480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6pPr>
            <a:lvl7pPr marL="36576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7pPr>
            <a:lvl8pPr marL="42672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8pPr>
            <a:lvl9pPr marL="48768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9pPr>
          </a:lstStyle>
          <a:p>
            <a:pPr algn="ctr">
              <a:defRPr/>
            </a:pPr>
            <a:r>
              <a:rPr lang="zh-CN" altLang="en-US" sz="3733" b="1">
                <a:latin typeface="宋体" panose="02010600030101010101" pitchFamily="2" charset="-122"/>
                <a:ea typeface="宋体" panose="02010600030101010101" pitchFamily="2" charset="-122"/>
              </a:rPr>
              <a:t>表达感受</a:t>
            </a:r>
          </a:p>
        </p:txBody>
      </p:sp>
      <p:sp>
        <p:nvSpPr>
          <p:cNvPr id="10" name="圆角矩形 13"/>
          <p:cNvSpPr/>
          <p:nvPr/>
        </p:nvSpPr>
        <p:spPr>
          <a:xfrm>
            <a:off x="4453467" y="2442633"/>
            <a:ext cx="6777567" cy="2874433"/>
          </a:xfrm>
          <a:prstGeom prst="roundRect">
            <a:avLst/>
          </a:prstGeom>
          <a:ln>
            <a:solidFill>
              <a:schemeClr val="accent4">
                <a:lumMod val="75000"/>
              </a:schemeClr>
            </a:solidFill>
            <a:prstDash val="sysDot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defPPr>
              <a:defRPr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1pPr>
            <a:lvl2pPr marL="6096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2pPr>
            <a:lvl3pPr marL="12192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3pPr>
            <a:lvl4pPr marL="18288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4pPr>
            <a:lvl5pPr marL="24384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5pPr>
            <a:lvl6pPr marL="30480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6pPr>
            <a:lvl7pPr marL="36576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7pPr>
            <a:lvl8pPr marL="42672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8pPr>
            <a:lvl9pPr marL="48768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9pPr>
          </a:lstStyle>
          <a:p>
            <a:pPr>
              <a:defRPr/>
            </a:pPr>
            <a:r>
              <a:rPr lang="en-US" altLang="zh-CN" sz="3467" b="1"/>
              <a:t>On Saturday morning, I…</a:t>
            </a:r>
          </a:p>
          <a:p>
            <a:pPr>
              <a:defRPr/>
            </a:pPr>
            <a:r>
              <a:rPr lang="en-US" altLang="zh-CN" sz="3467" b="1"/>
              <a:t>In the afternoon, we…</a:t>
            </a:r>
          </a:p>
          <a:p>
            <a:pPr>
              <a:defRPr/>
            </a:pPr>
            <a:r>
              <a:rPr lang="en-US" altLang="zh-CN" sz="3467" b="1"/>
              <a:t>In the evening, we…</a:t>
            </a:r>
          </a:p>
          <a:p>
            <a:pPr>
              <a:defRPr/>
            </a:pPr>
            <a:r>
              <a:rPr lang="en-US" altLang="zh-CN" sz="3467" b="1"/>
              <a:t>On Sunday morning, we…</a:t>
            </a:r>
          </a:p>
          <a:p>
            <a:pPr>
              <a:defRPr/>
            </a:pPr>
            <a:r>
              <a:rPr lang="en-US" altLang="zh-CN" sz="3467" b="1"/>
              <a:t>In the afternoon, I …</a:t>
            </a:r>
          </a:p>
        </p:txBody>
      </p:sp>
      <p:sp>
        <p:nvSpPr>
          <p:cNvPr id="11" name="圆角矩形 14"/>
          <p:cNvSpPr/>
          <p:nvPr/>
        </p:nvSpPr>
        <p:spPr>
          <a:xfrm>
            <a:off x="4612217" y="5710767"/>
            <a:ext cx="6483350" cy="641351"/>
          </a:xfrm>
          <a:prstGeom prst="roundRect">
            <a:avLst/>
          </a:prstGeom>
          <a:ln>
            <a:solidFill>
              <a:schemeClr val="accent4">
                <a:lumMod val="75000"/>
              </a:schemeClr>
            </a:solidFill>
            <a:prstDash val="sysDot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defPPr>
              <a:defRPr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1pPr>
            <a:lvl2pPr marL="6096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2pPr>
            <a:lvl3pPr marL="12192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3pPr>
            <a:lvl4pPr marL="18288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4pPr>
            <a:lvl5pPr marL="24384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5pPr>
            <a:lvl6pPr marL="30480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6pPr>
            <a:lvl7pPr marL="36576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7pPr>
            <a:lvl8pPr marL="42672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8pPr>
            <a:lvl9pPr marL="48768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9pPr>
          </a:lstStyle>
          <a:p>
            <a:pPr>
              <a:defRPr/>
            </a:pPr>
            <a:r>
              <a:rPr lang="en-US" altLang="zh-CN" sz="3467" b="1"/>
              <a:t>What a/an…weekend I had!</a:t>
            </a:r>
            <a:endParaRPr lang="zh-CN" altLang="en-US" sz="3467" b="1"/>
          </a:p>
        </p:txBody>
      </p:sp>
      <p:sp>
        <p:nvSpPr>
          <p:cNvPr id="12" name="下箭头 16"/>
          <p:cNvSpPr/>
          <p:nvPr/>
        </p:nvSpPr>
        <p:spPr>
          <a:xfrm rot="16200000">
            <a:off x="3829051" y="1606550"/>
            <a:ext cx="349251" cy="666751"/>
          </a:xfrm>
          <a:prstGeom prst="downArrow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defPPr>
              <a:defRPr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1pPr>
            <a:lvl2pPr marL="6096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2pPr>
            <a:lvl3pPr marL="12192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3pPr>
            <a:lvl4pPr marL="18288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4pPr>
            <a:lvl5pPr marL="24384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5pPr>
            <a:lvl6pPr marL="30480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6pPr>
            <a:lvl7pPr marL="36576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7pPr>
            <a:lvl8pPr marL="42672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8pPr>
            <a:lvl9pPr marL="48768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9pPr>
          </a:lstStyle>
          <a:p>
            <a:pPr algn="ctr">
              <a:defRPr/>
            </a:pPr>
            <a:endParaRPr lang="zh-CN" altLang="en-US" sz="2400"/>
          </a:p>
        </p:txBody>
      </p:sp>
      <p:sp>
        <p:nvSpPr>
          <p:cNvPr id="13" name="下箭头 18"/>
          <p:cNvSpPr/>
          <p:nvPr/>
        </p:nvSpPr>
        <p:spPr>
          <a:xfrm rot="16200000">
            <a:off x="3758142" y="3417360"/>
            <a:ext cx="351367" cy="666749"/>
          </a:xfrm>
          <a:prstGeom prst="downArrow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defPPr>
              <a:defRPr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1pPr>
            <a:lvl2pPr marL="6096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2pPr>
            <a:lvl3pPr marL="12192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3pPr>
            <a:lvl4pPr marL="18288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4pPr>
            <a:lvl5pPr marL="24384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5pPr>
            <a:lvl6pPr marL="30480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6pPr>
            <a:lvl7pPr marL="36576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7pPr>
            <a:lvl8pPr marL="42672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8pPr>
            <a:lvl9pPr marL="48768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9pPr>
          </a:lstStyle>
          <a:p>
            <a:pPr algn="ctr">
              <a:defRPr/>
            </a:pPr>
            <a:endParaRPr lang="zh-CN" altLang="en-US" sz="2400"/>
          </a:p>
        </p:txBody>
      </p:sp>
      <p:sp>
        <p:nvSpPr>
          <p:cNvPr id="14" name="下箭头 19"/>
          <p:cNvSpPr/>
          <p:nvPr/>
        </p:nvSpPr>
        <p:spPr>
          <a:xfrm rot="16200000">
            <a:off x="3829051" y="5581650"/>
            <a:ext cx="349251" cy="666751"/>
          </a:xfrm>
          <a:prstGeom prst="downArrow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defPPr>
              <a:defRPr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1pPr>
            <a:lvl2pPr marL="6096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2pPr>
            <a:lvl3pPr marL="12192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3pPr>
            <a:lvl4pPr marL="18288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4pPr>
            <a:lvl5pPr marL="24384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5pPr>
            <a:lvl6pPr marL="30480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6pPr>
            <a:lvl7pPr marL="36576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7pPr>
            <a:lvl8pPr marL="42672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8pPr>
            <a:lvl9pPr marL="48768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9pPr>
          </a:lstStyle>
          <a:p>
            <a:pPr algn="ctr">
              <a:defRPr/>
            </a:pPr>
            <a:endParaRPr lang="zh-CN" altLang="en-US" sz="2400"/>
          </a:p>
        </p:txBody>
      </p: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615951" y="2250018"/>
            <a:ext cx="3458633" cy="728133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110569" tIns="55285" rIns="110569" bIns="55285">
            <a:spAutoFit/>
          </a:bodyPr>
          <a:lstStyle>
            <a:defPPr>
              <a:defRPr lang="zh-CN"/>
            </a:defPPr>
            <a:lvl1pPr marL="0" indent="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990600" indent="-3810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15240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21336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27432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33528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39624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45720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5181600" indent="-304800" defTabSz="1217084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defRPr>
                <a:solidFill>
                  <a:schemeClr val="tx1"/>
                </a:solidFill>
                <a:latin typeface="Arial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4000" b="1" kern="0">
                <a:solidFill>
                  <a:srgbClr val="FF0000"/>
                </a:solidFill>
                <a:latin typeface="Times New Roman"/>
              </a:rPr>
              <a:t>Topic sentence</a:t>
            </a:r>
          </a:p>
        </p:txBody>
      </p:sp>
      <p:sp>
        <p:nvSpPr>
          <p:cNvPr id="16" name="Text Box 4"/>
          <p:cNvSpPr txBox="1">
            <a:spLocks noChangeArrowheads="1"/>
          </p:cNvSpPr>
          <p:nvPr/>
        </p:nvSpPr>
        <p:spPr bwMode="auto">
          <a:xfrm>
            <a:off x="584200" y="4243918"/>
            <a:ext cx="3632200" cy="72601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110569" tIns="55285" rIns="110569" bIns="55285">
            <a:spAutoFit/>
          </a:bodyPr>
          <a:lstStyle>
            <a:defPPr>
              <a:defRPr lang="zh-CN"/>
            </a:defPPr>
            <a:lvl1pPr marL="0" indent="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990600" indent="-3810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15240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21336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27432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33528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39624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4572000" indent="-304800" algn="l" defTabSz="12170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sz="2400" b="0" i="0" u="none" kern="1200" baseline="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5181600" indent="-304800" defTabSz="1217084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defRPr>
                <a:solidFill>
                  <a:schemeClr val="tx1"/>
                </a:solidFill>
                <a:latin typeface="Arial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4000" b="1" kern="0">
                <a:solidFill>
                  <a:srgbClr val="FF0000"/>
                </a:solidFill>
                <a:latin typeface="Times New Roman"/>
              </a:rPr>
              <a:t>detail sentences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1"/>
      <p:bldP spid="8" grpId="2"/>
      <p:bldP spid="9" grpId="3"/>
      <p:bldP spid="10" grpId="4"/>
      <p:bldP spid="11" grpId="5"/>
      <p:bldP spid="12" grpId="6"/>
      <p:bldP spid="13" grpId="7"/>
      <p:bldP spid="14" grpId="8"/>
      <p:bldP spid="15" grpId="9"/>
      <p:bldP spid="16" grpId="1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14" name="直接连接符 13"/>
          <p:cNvCxnSpPr/>
          <p:nvPr/>
        </p:nvCxnSpPr>
        <p:spPr>
          <a:xfrm flipH="1">
            <a:off x="2063751" y="1134533"/>
            <a:ext cx="0" cy="5435600"/>
          </a:xfrm>
          <a:prstGeom prst="line">
            <a:avLst/>
          </a:prstGeom>
          <a:ln w="1905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483" name="图片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31" t="49956" r="2281" b="8369"/>
          <a:stretch>
            <a:fillRect/>
          </a:stretch>
        </p:blipFill>
        <p:spPr bwMode="auto">
          <a:xfrm>
            <a:off x="-6351" y="0"/>
            <a:ext cx="4997451" cy="1509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文本框 4"/>
          <p:cNvSpPr txBox="1">
            <a:spLocks noChangeArrowheads="1"/>
          </p:cNvSpPr>
          <p:nvPr/>
        </p:nvSpPr>
        <p:spPr bwMode="auto">
          <a:xfrm>
            <a:off x="1589617" y="452967"/>
            <a:ext cx="2880783" cy="778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267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积句成篇</a:t>
            </a:r>
            <a:endParaRPr lang="zh-CN" altLang="en-US" sz="2400"/>
          </a:p>
        </p:txBody>
      </p:sp>
      <p:sp>
        <p:nvSpPr>
          <p:cNvPr id="8" name="文本框 7"/>
          <p:cNvSpPr txBox="1"/>
          <p:nvPr/>
        </p:nvSpPr>
        <p:spPr>
          <a:xfrm>
            <a:off x="3513667" y="1280584"/>
            <a:ext cx="5988051" cy="52705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ct val="130000"/>
              </a:lnSpc>
              <a:defRPr/>
            </a:pPr>
            <a:r>
              <a:rPr lang="en-US" altLang="zh-CN" sz="3733" b="1">
                <a:latin typeface="+mj-lt"/>
              </a:rPr>
              <a:t>stay up late   </a:t>
            </a:r>
            <a:r>
              <a:rPr lang="zh-CN" altLang="en-US" sz="3733" b="1">
                <a:latin typeface="+mj-lt"/>
              </a:rPr>
              <a:t>熬夜</a:t>
            </a:r>
            <a:br>
              <a:rPr lang="zh-CN" altLang="en-US" sz="3733" b="1">
                <a:latin typeface="+mj-lt"/>
              </a:rPr>
            </a:br>
            <a:r>
              <a:rPr lang="en-US" altLang="zh-CN" sz="3733" b="1">
                <a:latin typeface="+mj-lt"/>
              </a:rPr>
              <a:t>fly a kite   </a:t>
            </a:r>
            <a:r>
              <a:rPr lang="zh-CN" altLang="en-US" sz="3733" b="1">
                <a:latin typeface="宋体" panose="02010600030101010101" pitchFamily="2" charset="-122"/>
              </a:rPr>
              <a:t>放风筝</a:t>
            </a:r>
            <a:br>
              <a:rPr lang="zh-CN" altLang="en-US" sz="3733" b="1">
                <a:latin typeface="宋体" panose="02010600030101010101" pitchFamily="2" charset="-122"/>
              </a:rPr>
            </a:br>
            <a:r>
              <a:rPr lang="en-US" altLang="zh-CN" sz="3733" b="1">
                <a:latin typeface="+mj-lt"/>
              </a:rPr>
              <a:t>put up    </a:t>
            </a:r>
            <a:r>
              <a:rPr lang="zh-CN" altLang="en-US" sz="3733" b="1">
                <a:latin typeface="宋体" panose="02010600030101010101" pitchFamily="2" charset="-122"/>
              </a:rPr>
              <a:t>搭起</a:t>
            </a:r>
            <a:r>
              <a:rPr lang="en-US" altLang="zh-CN" sz="3733" b="1">
                <a:latin typeface="宋体" panose="02010600030101010101" pitchFamily="2" charset="-122"/>
              </a:rPr>
              <a:t>;</a:t>
            </a:r>
            <a:r>
              <a:rPr lang="zh-CN" altLang="en-US" sz="3733" b="1">
                <a:latin typeface="宋体" panose="02010600030101010101" pitchFamily="2" charset="-122"/>
              </a:rPr>
              <a:t>举起</a:t>
            </a:r>
            <a:br>
              <a:rPr lang="zh-CN" altLang="en-US" sz="3733" b="1">
                <a:latin typeface="宋体" panose="02010600030101010101" pitchFamily="2" charset="-122"/>
              </a:rPr>
            </a:br>
            <a:r>
              <a:rPr lang="en-US" altLang="zh-CN" sz="3733" b="1">
                <a:latin typeface="+mj-lt"/>
              </a:rPr>
              <a:t>get a surprise   </a:t>
            </a:r>
            <a:r>
              <a:rPr lang="zh-CN" altLang="en-US" sz="3733" b="1">
                <a:latin typeface="+mj-lt"/>
              </a:rPr>
              <a:t>吃惊</a:t>
            </a:r>
            <a:br>
              <a:rPr lang="zh-CN" altLang="en-US" sz="3733" b="1">
                <a:latin typeface="+mj-lt"/>
              </a:rPr>
            </a:br>
            <a:r>
              <a:rPr lang="en-US" altLang="zh-CN" sz="3733" b="1">
                <a:latin typeface="+mj-lt"/>
              </a:rPr>
              <a:t>wake... up   </a:t>
            </a:r>
            <a:r>
              <a:rPr lang="zh-CN" altLang="en-US" sz="3733" b="1">
                <a:latin typeface="宋体" panose="02010600030101010101" pitchFamily="2" charset="-122"/>
              </a:rPr>
              <a:t>把</a:t>
            </a:r>
            <a:r>
              <a:rPr lang="en-US" altLang="zh-CN" sz="3733" b="1">
                <a:latin typeface="宋体" panose="02010600030101010101" pitchFamily="2" charset="-122"/>
              </a:rPr>
              <a:t>……</a:t>
            </a:r>
            <a:r>
              <a:rPr lang="zh-CN" altLang="en-US" sz="3733" b="1">
                <a:latin typeface="宋体" panose="02010600030101010101" pitchFamily="2" charset="-122"/>
              </a:rPr>
              <a:t>弄醒</a:t>
            </a:r>
            <a:br>
              <a:rPr lang="zh-CN" altLang="en-US" sz="3733" b="1">
                <a:latin typeface="宋体" panose="02010600030101010101" pitchFamily="2" charset="-122"/>
              </a:rPr>
            </a:br>
            <a:r>
              <a:rPr lang="en-US" altLang="zh-CN" sz="3733" b="1">
                <a:latin typeface="+mj-lt"/>
              </a:rPr>
              <a:t>by the lake    </a:t>
            </a:r>
            <a:r>
              <a:rPr lang="zh-CN" altLang="en-US" sz="3733" b="1">
                <a:latin typeface="宋体" panose="02010600030101010101" pitchFamily="2" charset="-122"/>
              </a:rPr>
              <a:t>在湖边</a:t>
            </a:r>
            <a:br>
              <a:rPr lang="zh-CN" altLang="en-US" sz="3733" b="1">
                <a:latin typeface="宋体" panose="02010600030101010101" pitchFamily="2" charset="-122"/>
              </a:rPr>
            </a:br>
            <a:r>
              <a:rPr lang="en-US" altLang="zh-CN" sz="3733" b="1">
                <a:latin typeface="+mj-lt"/>
              </a:rPr>
              <a:t>go to the beach   </a:t>
            </a:r>
            <a:r>
              <a:rPr lang="zh-CN" altLang="en-US" sz="3733" b="1">
                <a:latin typeface="宋体" panose="02010600030101010101" pitchFamily="2" charset="-122"/>
              </a:rPr>
              <a:t>去海滩</a:t>
            </a:r>
            <a:endParaRPr lang="zh-CN" altLang="en-US" sz="3733" b="1">
              <a:latin typeface="+mj-lt"/>
            </a:endParaRPr>
          </a:p>
        </p:txBody>
      </p:sp>
      <p:pic>
        <p:nvPicPr>
          <p:cNvPr id="20486" name="Picture 2" descr="G:\文本框\易图网_云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5" t="18311" r="0" b="5115"/>
          <a:stretch>
            <a:fillRect/>
          </a:stretch>
        </p:blipFill>
        <p:spPr bwMode="auto">
          <a:xfrm>
            <a:off x="7567084" y="57151"/>
            <a:ext cx="2889249" cy="177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7" name="文本框 9"/>
          <p:cNvSpPr txBox="1">
            <a:spLocks noChangeArrowheads="1"/>
          </p:cNvSpPr>
          <p:nvPr/>
        </p:nvSpPr>
        <p:spPr bwMode="auto">
          <a:xfrm>
            <a:off x="7768166" y="747184"/>
            <a:ext cx="2880784" cy="778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267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短语储备</a:t>
            </a:r>
            <a:endParaRPr lang="zh-CN" altLang="en-US" sz="2400"/>
          </a:p>
        </p:txBody>
      </p:sp>
      <p:pic>
        <p:nvPicPr>
          <p:cNvPr id="20488" name="图片 1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39" t="25830" r="16476" b="26337"/>
          <a:stretch>
            <a:fillRect/>
          </a:stretch>
        </p:blipFill>
        <p:spPr bwMode="auto">
          <a:xfrm>
            <a:off x="1295400" y="1962151"/>
            <a:ext cx="2211918" cy="177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9" name="图片 1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39" t="25830" r="16476" b="26337"/>
          <a:stretch>
            <a:fillRect/>
          </a:stretch>
        </p:blipFill>
        <p:spPr bwMode="auto">
          <a:xfrm>
            <a:off x="1159934" y="3699933"/>
            <a:ext cx="2211918" cy="177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410" name="文本框 1"/>
          <p:cNvSpPr txBox="1">
            <a:spLocks noChangeArrowheads="1"/>
          </p:cNvSpPr>
          <p:nvPr/>
        </p:nvSpPr>
        <p:spPr bwMode="auto">
          <a:xfrm>
            <a:off x="3213100" y="929217"/>
            <a:ext cx="6608234" cy="5583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</a:rPr>
              <a:t>go boating   </a:t>
            </a:r>
            <a:r>
              <a:rPr lang="zh-CN" altLang="en-US" sz="3733" b="1">
                <a:solidFill>
                  <a:srgbClr val="000000"/>
                </a:solidFill>
                <a:latin typeface="宋体" panose="02010600030101010101" pitchFamily="2" charset="-122"/>
              </a:rPr>
              <a:t>去划船</a:t>
            </a:r>
            <a:br>
              <a:rPr lang="zh-CN" altLang="en-US" sz="3733" b="1">
                <a:solidFill>
                  <a:srgbClr val="000000"/>
                </a:solidFill>
                <a:latin typeface="宋体" panose="02010600030101010101" pitchFamily="2" charset="-122"/>
              </a:rPr>
            </a:b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</a:rPr>
              <a:t>play badminton   </a:t>
            </a:r>
            <a:r>
              <a:rPr lang="zh-CN" altLang="en-US" sz="3733" b="1">
                <a:solidFill>
                  <a:srgbClr val="000000"/>
                </a:solidFill>
                <a:latin typeface="宋体" panose="02010600030101010101" pitchFamily="2" charset="-122"/>
              </a:rPr>
              <a:t>打羽毛球</a:t>
            </a:r>
            <a:br>
              <a:rPr lang="zh-CN" altLang="en-US" sz="3733" b="1">
                <a:solidFill>
                  <a:srgbClr val="000000"/>
                </a:solidFill>
                <a:latin typeface="宋体" panose="02010600030101010101" pitchFamily="2" charset="-122"/>
              </a:rPr>
            </a:b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</a:rPr>
              <a:t>study for   </a:t>
            </a:r>
            <a:r>
              <a:rPr lang="zh-CN" altLang="en-US" sz="3733" b="1">
                <a:solidFill>
                  <a:srgbClr val="000000"/>
                </a:solidFill>
                <a:latin typeface="宋体" panose="02010600030101010101" pitchFamily="2" charset="-122"/>
              </a:rPr>
              <a:t>为</a:t>
            </a:r>
            <a:r>
              <a:rPr lang="en-US" altLang="zh-CN" sz="3733" b="1">
                <a:solidFill>
                  <a:srgbClr val="000000"/>
                </a:solidFill>
                <a:latin typeface="宋体" panose="02010600030101010101" pitchFamily="2" charset="-122"/>
              </a:rPr>
              <a:t>……</a:t>
            </a:r>
            <a:r>
              <a:rPr lang="zh-CN" altLang="en-US" sz="3733" b="1">
                <a:solidFill>
                  <a:srgbClr val="000000"/>
                </a:solidFill>
                <a:latin typeface="宋体" panose="02010600030101010101" pitchFamily="2" charset="-122"/>
              </a:rPr>
              <a:t>而学习</a:t>
            </a:r>
            <a:br>
              <a:rPr lang="zh-CN" altLang="en-US" sz="3733" b="1">
                <a:solidFill>
                  <a:srgbClr val="000000"/>
                </a:solidFill>
                <a:latin typeface="宋体" panose="02010600030101010101" pitchFamily="2" charset="-122"/>
              </a:rPr>
            </a:b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</a:rPr>
              <a:t>do one’s homework   </a:t>
            </a:r>
            <a:r>
              <a:rPr lang="zh-CN" altLang="en-US" sz="3733" b="1">
                <a:solidFill>
                  <a:srgbClr val="000000"/>
                </a:solidFill>
                <a:latin typeface="宋体" panose="02010600030101010101" pitchFamily="2" charset="-122"/>
              </a:rPr>
              <a:t>做作业</a:t>
            </a:r>
            <a:br>
              <a:rPr lang="zh-CN" altLang="en-US" sz="3733" b="1">
                <a:solidFill>
                  <a:srgbClr val="000000"/>
                </a:solidFill>
                <a:latin typeface="宋体" panose="02010600030101010101" pitchFamily="2" charset="-122"/>
              </a:rPr>
            </a:b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</a:rPr>
              <a:t>enjoy oneself   </a:t>
            </a:r>
            <a:r>
              <a:rPr lang="zh-CN" altLang="en-US" sz="3733" b="1">
                <a:solidFill>
                  <a:srgbClr val="000000"/>
                </a:solidFill>
                <a:latin typeface="宋体" panose="02010600030101010101" pitchFamily="2" charset="-122"/>
              </a:rPr>
              <a:t>过得愉快</a:t>
            </a:r>
            <a:br>
              <a:rPr lang="zh-CN" altLang="en-US" sz="3733" b="1">
                <a:solidFill>
                  <a:srgbClr val="000000"/>
                </a:solidFill>
                <a:latin typeface="宋体" panose="02010600030101010101" pitchFamily="2" charset="-122"/>
              </a:rPr>
            </a:b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</a:rPr>
              <a:t>make a fire     </a:t>
            </a:r>
            <a:r>
              <a:rPr lang="zh-CN" altLang="en-US" sz="3733" b="1">
                <a:solidFill>
                  <a:srgbClr val="000000"/>
                </a:solidFill>
                <a:latin typeface="宋体" panose="02010600030101010101" pitchFamily="2" charset="-122"/>
              </a:rPr>
              <a:t>生火</a:t>
            </a:r>
            <a:br>
              <a:rPr lang="zh-CN" altLang="en-US" sz="3733" b="1">
                <a:solidFill>
                  <a:srgbClr val="000000"/>
                </a:solidFill>
                <a:latin typeface="宋体" panose="02010600030101010101" pitchFamily="2" charset="-122"/>
              </a:rPr>
            </a:b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</a:rPr>
              <a:t>the next morning    </a:t>
            </a:r>
            <a:r>
              <a:rPr lang="zh-CN" altLang="en-US" sz="3733" b="1">
                <a:solidFill>
                  <a:srgbClr val="000000"/>
                </a:solidFill>
                <a:latin typeface="宋体" panose="02010600030101010101" pitchFamily="2" charset="-122"/>
              </a:rPr>
              <a:t>第二天早上</a:t>
            </a:r>
            <a:br>
              <a:rPr lang="zh-CN" altLang="en-US" sz="3733" b="1">
                <a:solidFill>
                  <a:srgbClr val="000000"/>
                </a:solidFill>
                <a:latin typeface="宋体" panose="02010600030101010101" pitchFamily="2" charset="-122"/>
              </a:rPr>
            </a:b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</a:rPr>
              <a:t>each other    </a:t>
            </a:r>
            <a:r>
              <a:rPr lang="zh-CN" altLang="en-US" sz="3733" b="1">
                <a:solidFill>
                  <a:srgbClr val="000000"/>
                </a:solidFill>
                <a:latin typeface="Times New Roman" pitchFamily="18" charset="0"/>
              </a:rPr>
              <a:t>互相；彼此</a:t>
            </a:r>
            <a:endParaRPr lang="zh-CN" altLang="en-US" sz="2400"/>
          </a:p>
        </p:txBody>
      </p:sp>
      <p:cxnSp>
        <p:nvCxnSpPr>
          <p:cNvPr id="3" name="直接连接符 2"/>
          <p:cNvCxnSpPr/>
          <p:nvPr/>
        </p:nvCxnSpPr>
        <p:spPr>
          <a:xfrm flipH="1">
            <a:off x="1871133" y="971551"/>
            <a:ext cx="0" cy="5435600"/>
          </a:xfrm>
          <a:prstGeom prst="line">
            <a:avLst/>
          </a:prstGeom>
          <a:ln w="1905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08" name="图片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39" t="25830" r="16476" b="26337"/>
          <a:stretch>
            <a:fillRect/>
          </a:stretch>
        </p:blipFill>
        <p:spPr bwMode="auto">
          <a:xfrm>
            <a:off x="1102784" y="1797051"/>
            <a:ext cx="2211916" cy="177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图片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39" t="25830" r="16476" b="26337"/>
          <a:stretch>
            <a:fillRect/>
          </a:stretch>
        </p:blipFill>
        <p:spPr bwMode="auto">
          <a:xfrm>
            <a:off x="969433" y="3534833"/>
            <a:ext cx="2209800" cy="177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530" name="文本框 2"/>
          <p:cNvSpPr txBox="1">
            <a:spLocks noChangeArrowheads="1"/>
          </p:cNvSpPr>
          <p:nvPr/>
        </p:nvSpPr>
        <p:spPr bwMode="auto">
          <a:xfrm>
            <a:off x="527051" y="357717"/>
            <a:ext cx="3016249" cy="696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609600" indent="-6096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zh-CN" altLang="en-US" sz="3733" b="1">
                <a:solidFill>
                  <a:srgbClr val="FF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开头句：</a:t>
            </a:r>
            <a:endParaRPr lang="zh-CN" altLang="en-US" sz="3733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527050" y="1054100"/>
            <a:ext cx="11521016" cy="4599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733" b="1">
                <a:solidFill>
                  <a:srgbClr val="3333FF"/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l had a busy weekend.</a:t>
            </a:r>
            <a:r>
              <a:rPr lang="zh-CN" altLang="en-US" sz="3733" b="1">
                <a:solidFill>
                  <a:srgbClr val="000000"/>
                </a:solidFill>
                <a:latin typeface="宋体" panose="02010600030101010101" pitchFamily="2" charset="-122"/>
                <a:ea typeface="黑体" pitchFamily="49" charset="-122"/>
                <a:cs typeface="Times New Roman" panose="02020603050405020304" pitchFamily="18" charset="0"/>
              </a:rPr>
              <a:t>我有一个忙碌的周末。</a:t>
            </a:r>
          </a:p>
          <a:p>
            <a:pPr>
              <a:lnSpc>
                <a:spcPct val="130000"/>
              </a:lnSpc>
            </a:pPr>
            <a:r>
              <a:rPr lang="en-US" altLang="zh-CN" sz="3733" b="1">
                <a:solidFill>
                  <a:srgbClr val="3333FF"/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You asked me about my life on weekends. Now let me tell you something about it.</a:t>
            </a:r>
            <a:r>
              <a:rPr lang="zh-CN" altLang="en-US" sz="3733" b="1">
                <a:solidFill>
                  <a:srgbClr val="000000"/>
                </a:solidFill>
                <a:latin typeface="宋体" panose="02010600030101010101" pitchFamily="2" charset="-122"/>
                <a:ea typeface="黑体" pitchFamily="49" charset="-122"/>
                <a:cs typeface="Times New Roman" panose="02020603050405020304" pitchFamily="18" charset="0"/>
              </a:rPr>
              <a:t>你问我关于我周末的生活。现在让我来告诉你一些关于它的事情。</a:t>
            </a:r>
          </a:p>
          <a:p>
            <a:pPr>
              <a:lnSpc>
                <a:spcPct val="140000"/>
              </a:lnSpc>
            </a:pPr>
            <a:r>
              <a:rPr lang="en-US" altLang="zh-CN" sz="3733" b="1">
                <a:solidFill>
                  <a:srgbClr val="3333FF"/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The weather was..., so I went to... with ...</a:t>
            </a:r>
          </a:p>
          <a:p>
            <a:pPr>
              <a:lnSpc>
                <a:spcPct val="130000"/>
              </a:lnSpc>
            </a:pPr>
            <a:r>
              <a:rPr lang="zh-CN" altLang="en-US" sz="3733" b="1">
                <a:solidFill>
                  <a:srgbClr val="000000"/>
                </a:solidFill>
                <a:latin typeface="宋体" panose="02010600030101010101" pitchFamily="2" charset="-122"/>
                <a:ea typeface="黑体" pitchFamily="49" charset="-122"/>
                <a:cs typeface="Times New Roman" panose="02020603050405020304" pitchFamily="18" charset="0"/>
              </a:rPr>
              <a:t>天气</a:t>
            </a:r>
            <a:r>
              <a:rPr lang="en-US" altLang="zh-CN" sz="3733" b="1">
                <a:solidFill>
                  <a:srgbClr val="000000"/>
                </a:solidFill>
                <a:latin typeface="宋体" panose="02010600030101010101" pitchFamily="2" charset="-122"/>
                <a:ea typeface="黑体" pitchFamily="49" charset="-122"/>
                <a:cs typeface="Times New Roman" panose="02020603050405020304" pitchFamily="18" charset="0"/>
              </a:rPr>
              <a:t>……</a:t>
            </a:r>
            <a:r>
              <a:rPr lang="zh-CN" altLang="en-US" sz="3733" b="1">
                <a:solidFill>
                  <a:srgbClr val="000000"/>
                </a:solidFill>
                <a:latin typeface="宋体" panose="02010600030101010101" pitchFamily="2" charset="-122"/>
                <a:ea typeface="黑体" pitchFamily="49" charset="-122"/>
                <a:cs typeface="Times New Roman" panose="02020603050405020304" pitchFamily="18" charset="0"/>
              </a:rPr>
              <a:t>所以我和</a:t>
            </a:r>
            <a:r>
              <a:rPr lang="en-US" altLang="zh-CN" sz="3733" b="1">
                <a:solidFill>
                  <a:srgbClr val="000000"/>
                </a:solidFill>
                <a:latin typeface="宋体" panose="02010600030101010101" pitchFamily="2" charset="-122"/>
                <a:ea typeface="黑体" pitchFamily="49" charset="-122"/>
                <a:cs typeface="Times New Roman" panose="02020603050405020304" pitchFamily="18" charset="0"/>
              </a:rPr>
              <a:t>……</a:t>
            </a:r>
            <a:r>
              <a:rPr lang="zh-CN" altLang="en-US" sz="3733" b="1">
                <a:solidFill>
                  <a:srgbClr val="000000"/>
                </a:solidFill>
                <a:latin typeface="宋体" panose="02010600030101010101" pitchFamily="2" charset="-122"/>
                <a:ea typeface="黑体" pitchFamily="49" charset="-122"/>
                <a:cs typeface="Times New Roman" panose="02020603050405020304" pitchFamily="18" charset="0"/>
              </a:rPr>
              <a:t>去了</a:t>
            </a:r>
            <a:r>
              <a:rPr lang="en-US" altLang="zh-CN" sz="3733" b="1">
                <a:solidFill>
                  <a:srgbClr val="000000"/>
                </a:solidFill>
                <a:latin typeface="宋体" panose="02010600030101010101" pitchFamily="2" charset="-122"/>
                <a:ea typeface="黑体" pitchFamily="49" charset="-122"/>
                <a:cs typeface="Times New Roman" panose="02020603050405020304" pitchFamily="18" charset="0"/>
              </a:rPr>
              <a:t>……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554" name="文本框 2"/>
          <p:cNvSpPr txBox="1">
            <a:spLocks noChangeArrowheads="1"/>
          </p:cNvSpPr>
          <p:nvPr/>
        </p:nvSpPr>
        <p:spPr bwMode="auto">
          <a:xfrm>
            <a:off x="624417" y="141817"/>
            <a:ext cx="3016249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609600" indent="-6096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zh-CN" altLang="en-US" sz="3733" b="1">
                <a:solidFill>
                  <a:srgbClr val="FF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中间句：</a:t>
            </a:r>
            <a:endParaRPr lang="zh-CN" altLang="en-US" sz="3733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1007533" y="723900"/>
            <a:ext cx="10850034" cy="5992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733" b="1">
                <a:solidFill>
                  <a:srgbClr val="3333FF"/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On Saturday morning/ afternoon/ evening, I...</a:t>
            </a:r>
          </a:p>
          <a:p>
            <a:pPr>
              <a:lnSpc>
                <a:spcPct val="130000"/>
              </a:lnSpc>
            </a:pPr>
            <a:r>
              <a:rPr lang="zh-CN" altLang="en-US" sz="3733" b="1">
                <a:solidFill>
                  <a:srgbClr val="000000"/>
                </a:solidFill>
                <a:latin typeface="宋体" panose="02010600030101010101" pitchFamily="2" charset="-122"/>
                <a:ea typeface="黑体" pitchFamily="49" charset="-122"/>
                <a:cs typeface="Times New Roman" panose="02020603050405020304" pitchFamily="18" charset="0"/>
              </a:rPr>
              <a:t>星期六上午</a:t>
            </a:r>
            <a:r>
              <a:rPr lang="en-US" altLang="zh-CN" sz="3733" b="1">
                <a:solidFill>
                  <a:srgbClr val="000000"/>
                </a:solidFill>
                <a:latin typeface="宋体" panose="02010600030101010101" pitchFamily="2" charset="-122"/>
                <a:ea typeface="黑体" pitchFamily="49" charset="-122"/>
                <a:cs typeface="Times New Roman" panose="02020603050405020304" pitchFamily="18" charset="0"/>
              </a:rPr>
              <a:t>/</a:t>
            </a:r>
            <a:r>
              <a:rPr lang="zh-CN" altLang="en-US" sz="3733" b="1">
                <a:solidFill>
                  <a:srgbClr val="000000"/>
                </a:solidFill>
                <a:latin typeface="宋体" panose="02010600030101010101" pitchFamily="2" charset="-122"/>
                <a:ea typeface="黑体" pitchFamily="49" charset="-122"/>
                <a:cs typeface="Times New Roman" panose="02020603050405020304" pitchFamily="18" charset="0"/>
              </a:rPr>
              <a:t>下午</a:t>
            </a:r>
            <a:r>
              <a:rPr lang="en-US" altLang="zh-CN" sz="3733" b="1">
                <a:solidFill>
                  <a:srgbClr val="000000"/>
                </a:solidFill>
                <a:latin typeface="宋体" panose="02010600030101010101" pitchFamily="2" charset="-122"/>
                <a:ea typeface="黑体" pitchFamily="49" charset="-122"/>
                <a:cs typeface="Times New Roman" panose="02020603050405020304" pitchFamily="18" charset="0"/>
              </a:rPr>
              <a:t>/</a:t>
            </a:r>
            <a:r>
              <a:rPr lang="zh-CN" altLang="en-US" sz="3733" b="1">
                <a:solidFill>
                  <a:srgbClr val="000000"/>
                </a:solidFill>
                <a:latin typeface="宋体" panose="02010600030101010101" pitchFamily="2" charset="-122"/>
                <a:ea typeface="黑体" pitchFamily="49" charset="-122"/>
                <a:cs typeface="Times New Roman" panose="02020603050405020304" pitchFamily="18" charset="0"/>
              </a:rPr>
              <a:t>晚上</a:t>
            </a:r>
            <a:r>
              <a:rPr lang="en-US" altLang="zh-CN" sz="3733" b="1">
                <a:solidFill>
                  <a:srgbClr val="000000"/>
                </a:solidFill>
                <a:latin typeface="宋体" panose="02010600030101010101" pitchFamily="2" charset="-122"/>
                <a:ea typeface="黑体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3733" b="1">
                <a:solidFill>
                  <a:srgbClr val="000000"/>
                </a:solidFill>
                <a:latin typeface="宋体" panose="02010600030101010101" pitchFamily="2" charset="-122"/>
                <a:ea typeface="黑体" pitchFamily="49" charset="-122"/>
                <a:cs typeface="Times New Roman" panose="02020603050405020304" pitchFamily="18" charset="0"/>
              </a:rPr>
              <a:t>我</a:t>
            </a:r>
            <a:r>
              <a:rPr lang="en-US" altLang="zh-CN" sz="3733" b="1">
                <a:solidFill>
                  <a:srgbClr val="000000"/>
                </a:solidFill>
                <a:latin typeface="宋体" panose="02010600030101010101" pitchFamily="2" charset="-122"/>
                <a:ea typeface="黑体" pitchFamily="49" charset="-122"/>
                <a:cs typeface="Times New Roman" panose="02020603050405020304" pitchFamily="18" charset="0"/>
              </a:rPr>
              <a:t>……</a:t>
            </a:r>
          </a:p>
          <a:p>
            <a:pPr>
              <a:lnSpc>
                <a:spcPct val="130000"/>
              </a:lnSpc>
            </a:pPr>
            <a:r>
              <a:rPr lang="en-US" altLang="zh-CN" sz="3733" b="1">
                <a:solidFill>
                  <a:srgbClr val="3333FF"/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The next day, I...  </a:t>
            </a:r>
            <a:r>
              <a:rPr lang="zh-CN" altLang="en-US" sz="3733" b="1">
                <a:solidFill>
                  <a:srgbClr val="000000"/>
                </a:solidFill>
                <a:latin typeface="宋体" panose="02010600030101010101" pitchFamily="2" charset="-122"/>
                <a:ea typeface="黑体" pitchFamily="49" charset="-122"/>
                <a:cs typeface="Times New Roman" panose="02020603050405020304" pitchFamily="18" charset="0"/>
              </a:rPr>
              <a:t>第二天</a:t>
            </a:r>
            <a:r>
              <a:rPr lang="en-US" altLang="zh-CN" sz="3733" b="1">
                <a:solidFill>
                  <a:srgbClr val="000000"/>
                </a:solidFill>
                <a:latin typeface="宋体" panose="02010600030101010101" pitchFamily="2" charset="-122"/>
                <a:ea typeface="黑体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3733" b="1">
                <a:solidFill>
                  <a:srgbClr val="000000"/>
                </a:solidFill>
                <a:latin typeface="宋体" panose="02010600030101010101" pitchFamily="2" charset="-122"/>
                <a:ea typeface="黑体" pitchFamily="49" charset="-122"/>
                <a:cs typeface="Times New Roman" panose="02020603050405020304" pitchFamily="18" charset="0"/>
              </a:rPr>
              <a:t>我</a:t>
            </a:r>
            <a:r>
              <a:rPr lang="en-US" altLang="zh-CN" sz="3733" b="1">
                <a:solidFill>
                  <a:srgbClr val="000000"/>
                </a:solidFill>
                <a:latin typeface="宋体" panose="02010600030101010101" pitchFamily="2" charset="-122"/>
                <a:ea typeface="黑体" pitchFamily="49" charset="-122"/>
                <a:cs typeface="Times New Roman" panose="02020603050405020304" pitchFamily="18" charset="0"/>
              </a:rPr>
              <a:t>……</a:t>
            </a:r>
          </a:p>
          <a:p>
            <a:pPr>
              <a:lnSpc>
                <a:spcPct val="130000"/>
              </a:lnSpc>
            </a:pPr>
            <a:r>
              <a:rPr lang="en-US" altLang="zh-CN" sz="3733" b="1">
                <a:solidFill>
                  <a:srgbClr val="3333FF"/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I had a great time playing... with...</a:t>
            </a:r>
          </a:p>
          <a:p>
            <a:pPr>
              <a:lnSpc>
                <a:spcPct val="130000"/>
              </a:lnSpc>
            </a:pPr>
            <a:r>
              <a:rPr lang="zh-CN" altLang="en-US" sz="3733" b="1">
                <a:solidFill>
                  <a:srgbClr val="000000"/>
                </a:solidFill>
                <a:latin typeface="宋体" panose="02010600030101010101" pitchFamily="2" charset="-122"/>
                <a:ea typeface="黑体" pitchFamily="49" charset="-122"/>
                <a:cs typeface="Times New Roman" panose="02020603050405020304" pitchFamily="18" charset="0"/>
              </a:rPr>
              <a:t>我和</a:t>
            </a:r>
            <a:r>
              <a:rPr lang="en-US" altLang="zh-CN" sz="3733" b="1">
                <a:solidFill>
                  <a:srgbClr val="000000"/>
                </a:solidFill>
                <a:latin typeface="宋体" panose="02010600030101010101" pitchFamily="2" charset="-122"/>
                <a:ea typeface="黑体" pitchFamily="49" charset="-122"/>
                <a:cs typeface="Times New Roman" panose="02020603050405020304" pitchFamily="18" charset="0"/>
              </a:rPr>
              <a:t>……</a:t>
            </a:r>
            <a:r>
              <a:rPr lang="zh-CN" altLang="en-US" sz="3733" b="1">
                <a:solidFill>
                  <a:srgbClr val="000000"/>
                </a:solidFill>
                <a:latin typeface="宋体" panose="02010600030101010101" pitchFamily="2" charset="-122"/>
                <a:ea typeface="黑体" pitchFamily="49" charset="-122"/>
                <a:cs typeface="Times New Roman" panose="02020603050405020304" pitchFamily="18" charset="0"/>
              </a:rPr>
              <a:t>玩得很开心。</a:t>
            </a:r>
            <a:endParaRPr lang="en-US" altLang="zh-CN" sz="3733" b="1">
              <a:solidFill>
                <a:srgbClr val="000000"/>
              </a:solidFill>
              <a:latin typeface="宋体" panose="02010600030101010101" pitchFamily="2" charset="-122"/>
              <a:ea typeface="黑体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3733" b="1">
                <a:solidFill>
                  <a:srgbClr val="3333FF"/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It was great fun! </a:t>
            </a:r>
            <a:r>
              <a:rPr lang="zh-CN" altLang="en-US" sz="3733" b="1">
                <a:solidFill>
                  <a:srgbClr val="000000"/>
                </a:solidFill>
                <a:latin typeface="宋体" panose="02010600030101010101" pitchFamily="2" charset="-122"/>
                <a:ea typeface="黑体" pitchFamily="49" charset="-122"/>
                <a:cs typeface="Times New Roman" panose="02020603050405020304" pitchFamily="18" charset="0"/>
              </a:rPr>
              <a:t>那非常有趣</a:t>
            </a:r>
            <a:r>
              <a:rPr lang="en-US" altLang="zh-CN" sz="3733" b="1">
                <a:solidFill>
                  <a:srgbClr val="000000"/>
                </a:solidFill>
                <a:latin typeface="宋体" panose="02010600030101010101" pitchFamily="2" charset="-122"/>
                <a:ea typeface="黑体" pitchFamily="49" charset="-122"/>
                <a:cs typeface="Times New Roman" panose="02020603050405020304" pitchFamily="18" charset="0"/>
              </a:rPr>
              <a:t>!</a:t>
            </a:r>
          </a:p>
          <a:p>
            <a:pPr>
              <a:lnSpc>
                <a:spcPct val="130000"/>
              </a:lnSpc>
            </a:pPr>
            <a:r>
              <a:rPr lang="en-US" altLang="zh-CN" sz="3733" b="1">
                <a:solidFill>
                  <a:srgbClr val="3333FF"/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I was so tired that I went to sleep early.</a:t>
            </a:r>
          </a:p>
          <a:p>
            <a:pPr>
              <a:lnSpc>
                <a:spcPct val="130000"/>
              </a:lnSpc>
            </a:pPr>
            <a:r>
              <a:rPr lang="zh-CN" altLang="en-US" sz="3733" b="1">
                <a:solidFill>
                  <a:srgbClr val="000000"/>
                </a:solidFill>
                <a:latin typeface="宋体" panose="02010600030101010101" pitchFamily="2" charset="-122"/>
                <a:ea typeface="黑体" pitchFamily="49" charset="-122"/>
                <a:cs typeface="Times New Roman" panose="02020603050405020304" pitchFamily="18" charset="0"/>
              </a:rPr>
              <a:t>我太累了</a:t>
            </a:r>
            <a:r>
              <a:rPr lang="en-US" altLang="zh-CN" sz="3733" b="1">
                <a:solidFill>
                  <a:srgbClr val="000000"/>
                </a:solidFill>
                <a:latin typeface="宋体" panose="02010600030101010101" pitchFamily="2" charset="-122"/>
                <a:ea typeface="黑体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3733" b="1">
                <a:solidFill>
                  <a:srgbClr val="000000"/>
                </a:solidFill>
                <a:latin typeface="宋体" panose="02010600030101010101" pitchFamily="2" charset="-122"/>
                <a:ea typeface="黑体" pitchFamily="49" charset="-122"/>
                <a:cs typeface="Times New Roman" panose="02020603050405020304" pitchFamily="18" charset="0"/>
              </a:rPr>
              <a:t>所以早早地去睡觉了。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578" name="文本框 2"/>
          <p:cNvSpPr txBox="1">
            <a:spLocks noChangeArrowheads="1"/>
          </p:cNvSpPr>
          <p:nvPr/>
        </p:nvSpPr>
        <p:spPr bwMode="auto">
          <a:xfrm>
            <a:off x="912284" y="165100"/>
            <a:ext cx="3016249" cy="69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609600" indent="-6096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zh-CN" altLang="en-US" sz="3733" b="1">
                <a:solidFill>
                  <a:srgbClr val="FF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结尾句：</a:t>
            </a:r>
            <a:endParaRPr lang="zh-CN" altLang="en-US" sz="3733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1295400" y="861484"/>
            <a:ext cx="9218085" cy="565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40000"/>
              </a:lnSpc>
            </a:pPr>
            <a:r>
              <a:rPr lang="en-US" altLang="zh-CN" sz="3733" b="1">
                <a:solidFill>
                  <a:srgbClr val="3333FF"/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All in all, we had a good day.</a:t>
            </a:r>
          </a:p>
          <a:p>
            <a:pPr>
              <a:lnSpc>
                <a:spcPct val="140000"/>
              </a:lnSpc>
            </a:pPr>
            <a:r>
              <a:rPr lang="zh-CN" altLang="en-US" sz="3733" b="1">
                <a:solidFill>
                  <a:srgbClr val="000000"/>
                </a:solidFill>
                <a:latin typeface="宋体" panose="02010600030101010101" pitchFamily="2" charset="-122"/>
                <a:ea typeface="黑体" pitchFamily="49" charset="-122"/>
                <a:cs typeface="Times New Roman" panose="02020603050405020304" pitchFamily="18" charset="0"/>
              </a:rPr>
              <a:t>总之</a:t>
            </a:r>
            <a:r>
              <a:rPr lang="en-US" altLang="zh-CN" sz="3733" b="1">
                <a:solidFill>
                  <a:srgbClr val="000000"/>
                </a:solidFill>
                <a:latin typeface="宋体" panose="02010600030101010101" pitchFamily="2" charset="-122"/>
                <a:ea typeface="黑体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3733" b="1">
                <a:solidFill>
                  <a:srgbClr val="000000"/>
                </a:solidFill>
                <a:latin typeface="宋体" panose="02010600030101010101" pitchFamily="2" charset="-122"/>
                <a:ea typeface="黑体" pitchFamily="49" charset="-122"/>
                <a:cs typeface="Times New Roman" panose="02020603050405020304" pitchFamily="18" charset="0"/>
              </a:rPr>
              <a:t>我们度过了美好的一天。</a:t>
            </a:r>
          </a:p>
          <a:p>
            <a:pPr>
              <a:lnSpc>
                <a:spcPct val="140000"/>
              </a:lnSpc>
            </a:pPr>
            <a:r>
              <a:rPr lang="en-US" altLang="zh-CN" sz="3733" b="1">
                <a:solidFill>
                  <a:srgbClr val="3333FF"/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We were a little tired, but we were very...</a:t>
            </a:r>
          </a:p>
          <a:p>
            <a:pPr>
              <a:lnSpc>
                <a:spcPct val="140000"/>
              </a:lnSpc>
            </a:pPr>
            <a:r>
              <a:rPr lang="zh-CN" altLang="en-US" sz="3733" b="1">
                <a:solidFill>
                  <a:srgbClr val="000000"/>
                </a:solidFill>
                <a:latin typeface="宋体" panose="02010600030101010101" pitchFamily="2" charset="-122"/>
                <a:ea typeface="黑体" pitchFamily="49" charset="-122"/>
                <a:cs typeface="Times New Roman" panose="02020603050405020304" pitchFamily="18" charset="0"/>
              </a:rPr>
              <a:t>我们有点累</a:t>
            </a:r>
            <a:r>
              <a:rPr lang="en-US" altLang="zh-CN" sz="3733" b="1">
                <a:solidFill>
                  <a:srgbClr val="000000"/>
                </a:solidFill>
                <a:latin typeface="宋体" panose="02010600030101010101" pitchFamily="2" charset="-122"/>
                <a:ea typeface="黑体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3733" b="1">
                <a:solidFill>
                  <a:srgbClr val="000000"/>
                </a:solidFill>
                <a:latin typeface="宋体" panose="02010600030101010101" pitchFamily="2" charset="-122"/>
                <a:ea typeface="黑体" pitchFamily="49" charset="-122"/>
                <a:cs typeface="Times New Roman" panose="02020603050405020304" pitchFamily="18" charset="0"/>
              </a:rPr>
              <a:t>但是我们非常</a:t>
            </a:r>
            <a:r>
              <a:rPr lang="en-US" altLang="zh-CN" sz="3733" b="1">
                <a:solidFill>
                  <a:srgbClr val="000000"/>
                </a:solidFill>
                <a:latin typeface="宋体" panose="02010600030101010101" pitchFamily="2" charset="-122"/>
                <a:ea typeface="黑体" pitchFamily="49" charset="-122"/>
                <a:cs typeface="Times New Roman" panose="02020603050405020304" pitchFamily="18" charset="0"/>
              </a:rPr>
              <a:t>……</a:t>
            </a:r>
          </a:p>
          <a:p>
            <a:pPr>
              <a:lnSpc>
                <a:spcPct val="140000"/>
              </a:lnSpc>
            </a:pPr>
            <a:r>
              <a:rPr lang="en-US" altLang="zh-CN" sz="3733" b="1">
                <a:solidFill>
                  <a:srgbClr val="3333FF"/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What a busy weekend l had!</a:t>
            </a:r>
          </a:p>
          <a:p>
            <a:pPr>
              <a:lnSpc>
                <a:spcPct val="140000"/>
              </a:lnSpc>
            </a:pPr>
            <a:r>
              <a:rPr lang="zh-CN" altLang="en-US" sz="3733" b="1">
                <a:solidFill>
                  <a:srgbClr val="000000"/>
                </a:solidFill>
                <a:latin typeface="宋体" panose="02010600030101010101" pitchFamily="2" charset="-122"/>
                <a:ea typeface="黑体" pitchFamily="49" charset="-122"/>
                <a:cs typeface="Times New Roman" panose="02020603050405020304" pitchFamily="18" charset="0"/>
              </a:rPr>
              <a:t>我度过了一个多么忙碌的周末啊</a:t>
            </a:r>
            <a:r>
              <a:rPr lang="en-US" altLang="zh-CN" sz="3733" b="1">
                <a:solidFill>
                  <a:srgbClr val="000000"/>
                </a:solidFill>
                <a:latin typeface="宋体" panose="02010600030101010101" pitchFamily="2" charset="-122"/>
                <a:ea typeface="黑体" pitchFamily="49" charset="-122"/>
                <a:cs typeface="Times New Roman" panose="02020603050405020304" pitchFamily="18" charset="0"/>
              </a:rPr>
              <a:t>!</a:t>
            </a:r>
          </a:p>
          <a:p>
            <a:pPr>
              <a:lnSpc>
                <a:spcPct val="140000"/>
              </a:lnSpc>
            </a:pPr>
            <a:r>
              <a:rPr lang="en-US" altLang="zh-CN" sz="3733" b="1">
                <a:solidFill>
                  <a:srgbClr val="3333FF"/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How interesting !  </a:t>
            </a:r>
            <a:r>
              <a:rPr lang="zh-CN" altLang="en-US" sz="3733" b="1">
                <a:solidFill>
                  <a:srgbClr val="000000"/>
                </a:solidFill>
                <a:latin typeface="宋体" panose="02010600030101010101" pitchFamily="2" charset="-122"/>
                <a:ea typeface="黑体" pitchFamily="49" charset="-122"/>
                <a:cs typeface="Times New Roman" panose="02020603050405020304" pitchFamily="18" charset="0"/>
              </a:rPr>
              <a:t>多么有趣啊</a:t>
            </a:r>
            <a:r>
              <a:rPr lang="en-US" altLang="zh-CN" sz="3733" b="1">
                <a:solidFill>
                  <a:srgbClr val="000000"/>
                </a:solidFill>
                <a:latin typeface="宋体" panose="02010600030101010101" pitchFamily="2" charset="-122"/>
                <a:ea typeface="黑体" pitchFamily="49" charset="-122"/>
                <a:cs typeface="Times New Roman" panose="02020603050405020304" pitchFamily="18" charset="0"/>
              </a:rPr>
              <a:t>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311150" y="67733"/>
            <a:ext cx="11569700" cy="605366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>
              <a:lnSpc>
                <a:spcPct val="150000"/>
              </a:lnSpc>
              <a:defRPr/>
            </a:pPr>
            <a:r>
              <a:rPr lang="en-US" altLang="zh-CN" sz="3733" b="1" kern="0">
                <a:solidFill>
                  <a:sysClr val="windowText" lastClr="000000"/>
                </a:solidFill>
                <a:latin typeface="Times New Roman"/>
              </a:rPr>
              <a:t>The</a:t>
            </a:r>
            <a:r>
              <a:rPr lang="zh-CN" altLang="en-US" sz="3733" b="1" kern="0">
                <a:solidFill>
                  <a:sysClr val="windowText" lastClr="000000"/>
                </a:solidFill>
                <a:latin typeface="Times New Roman"/>
              </a:rPr>
              <a:t> </a:t>
            </a:r>
            <a:r>
              <a:rPr lang="en-US" altLang="zh-CN" sz="3733" b="1" kern="0">
                <a:solidFill>
                  <a:sysClr val="windowText" lastClr="000000"/>
                </a:solidFill>
                <a:latin typeface="Times New Roman"/>
              </a:rPr>
              <a:t>last</a:t>
            </a:r>
            <a:r>
              <a:rPr lang="zh-CN" altLang="en-US" sz="3733" b="1" kern="0">
                <a:solidFill>
                  <a:sysClr val="windowText" lastClr="000000"/>
                </a:solidFill>
                <a:latin typeface="Times New Roman"/>
              </a:rPr>
              <a:t> </a:t>
            </a:r>
            <a:r>
              <a:rPr lang="en-US" altLang="zh-CN" sz="3733" b="1" kern="0">
                <a:solidFill>
                  <a:sysClr val="windowText" lastClr="000000"/>
                </a:solidFill>
                <a:latin typeface="Times New Roman"/>
              </a:rPr>
              <a:t>weekend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3733" b="1" kern="0">
                <a:solidFill>
                  <a:sysClr val="windowText" lastClr="000000"/>
                </a:solidFill>
                <a:latin typeface="Times New Roman"/>
              </a:rPr>
              <a:t>	It was sunny and a little windy last weekend. On Saturday morning, I </a:t>
            </a:r>
            <a:r>
              <a:rPr lang="en-US" altLang="zh-CN" sz="3733" b="1" kern="0">
                <a:solidFill>
                  <a:srgbClr val="3333FF"/>
                </a:solidFill>
                <a:latin typeface="Times New Roman"/>
              </a:rPr>
              <a:t>went camping </a:t>
            </a:r>
            <a:r>
              <a:rPr lang="en-US" altLang="zh-CN" sz="3733" b="1" kern="0">
                <a:solidFill>
                  <a:sysClr val="windowText" lastClr="000000"/>
                </a:solidFill>
                <a:latin typeface="Times New Roman"/>
              </a:rPr>
              <a:t>with my parents </a:t>
            </a:r>
            <a:r>
              <a:rPr lang="en-US" altLang="zh-CN" sz="3733" b="1" kern="0">
                <a:solidFill>
                  <a:srgbClr val="3333FF"/>
                </a:solidFill>
                <a:latin typeface="Times New Roman"/>
              </a:rPr>
              <a:t>by the lake</a:t>
            </a:r>
            <a:r>
              <a:rPr lang="en-US" altLang="zh-CN" sz="3733" b="1" kern="0">
                <a:solidFill>
                  <a:sysClr val="windowText" lastClr="000000"/>
                </a:solidFill>
                <a:latin typeface="Times New Roman"/>
              </a:rPr>
              <a:t>. We </a:t>
            </a:r>
            <a:r>
              <a:rPr lang="en-US" altLang="zh-CN" sz="3733" b="1" kern="0">
                <a:solidFill>
                  <a:srgbClr val="3333FF"/>
                </a:solidFill>
                <a:latin typeface="Times New Roman"/>
              </a:rPr>
              <a:t>put up </a:t>
            </a:r>
            <a:r>
              <a:rPr lang="en-US" altLang="zh-CN" sz="3733" b="1" kern="0">
                <a:solidFill>
                  <a:sysClr val="windowText" lastClr="000000"/>
                </a:solidFill>
                <a:latin typeface="Times New Roman"/>
              </a:rPr>
              <a:t>a tent there. In the afternoon, we </a:t>
            </a:r>
            <a:r>
              <a:rPr lang="en-US" altLang="zh-CN" sz="3733" b="1" kern="0">
                <a:solidFill>
                  <a:srgbClr val="3333FF"/>
                </a:solidFill>
                <a:latin typeface="Times New Roman"/>
              </a:rPr>
              <a:t>went boating </a:t>
            </a:r>
            <a:r>
              <a:rPr lang="en-US" altLang="zh-CN" sz="3733" b="1" kern="0">
                <a:solidFill>
                  <a:sysClr val="windowText" lastClr="000000"/>
                </a:solidFill>
                <a:latin typeface="Times New Roman"/>
              </a:rPr>
              <a:t>and </a:t>
            </a:r>
            <a:r>
              <a:rPr lang="en-US" altLang="zh-CN" sz="3733" b="1" kern="0">
                <a:solidFill>
                  <a:srgbClr val="3333FF"/>
                </a:solidFill>
                <a:latin typeface="Times New Roman"/>
              </a:rPr>
              <a:t>flew a kite</a:t>
            </a:r>
            <a:r>
              <a:rPr lang="en-US" altLang="zh-CN" sz="3733" b="1" kern="0">
                <a:solidFill>
                  <a:sysClr val="windowText" lastClr="000000"/>
                </a:solidFill>
                <a:latin typeface="Times New Roman"/>
              </a:rPr>
              <a:t>. In the evening, we </a:t>
            </a:r>
            <a:r>
              <a:rPr lang="en-US" altLang="zh-CN" sz="3733" b="1" kern="0">
                <a:solidFill>
                  <a:srgbClr val="3333FF"/>
                </a:solidFill>
                <a:latin typeface="Times New Roman"/>
              </a:rPr>
              <a:t>made a fire</a:t>
            </a:r>
            <a:r>
              <a:rPr lang="en-US" altLang="zh-CN" sz="3733" b="1" kern="0">
                <a:solidFill>
                  <a:sysClr val="windowText" lastClr="000000"/>
                </a:solidFill>
                <a:latin typeface="Times New Roman"/>
              </a:rPr>
              <a:t> and talked with </a:t>
            </a:r>
            <a:r>
              <a:rPr lang="en-US" altLang="zh-CN" sz="3733" b="1" kern="0">
                <a:solidFill>
                  <a:srgbClr val="3333FF"/>
                </a:solidFill>
                <a:latin typeface="Times New Roman"/>
              </a:rPr>
              <a:t>each other </a:t>
            </a:r>
            <a:r>
              <a:rPr lang="en-US" altLang="zh-CN" sz="3733" b="1" kern="0">
                <a:solidFill>
                  <a:sysClr val="windowText" lastClr="000000"/>
                </a:solidFill>
                <a:latin typeface="Times New Roman"/>
              </a:rPr>
              <a:t>happily. Then we slept in the tent. </a:t>
            </a:r>
            <a:r>
              <a:rPr lang="en-US" altLang="zh-CN" sz="3733" b="1" kern="0">
                <a:solidFill>
                  <a:srgbClr val="3333FF"/>
                </a:solidFill>
                <a:latin typeface="Times New Roman"/>
              </a:rPr>
              <a:t>It was great fun</a:t>
            </a:r>
            <a:r>
              <a:rPr lang="en-US" altLang="zh-CN" sz="3733" b="1" kern="0">
                <a:solidFill>
                  <a:sysClr val="windowText" lastClr="000000"/>
                </a:solidFill>
                <a:latin typeface="Times New Roman"/>
              </a:rPr>
              <a:t>! On Sunday morning, we</a:t>
            </a:r>
          </a:p>
        </p:txBody>
      </p:sp>
      <p:grpSp>
        <p:nvGrpSpPr>
          <p:cNvPr id="25603" name="组合 3"/>
          <p:cNvGrpSpPr/>
          <p:nvPr/>
        </p:nvGrpSpPr>
        <p:grpSpPr>
          <a:xfrm>
            <a:off x="311151" y="162984"/>
            <a:ext cx="2808816" cy="770467"/>
            <a:chOff x="1528690" y="3506602"/>
            <a:chExt cx="3456154" cy="770535"/>
          </a:xfrm>
        </p:grpSpPr>
        <p:grpSp>
          <p:nvGrpSpPr>
            <p:cNvPr id="25604" name="组合 7"/>
            <p:cNvGrpSpPr/>
            <p:nvPr/>
          </p:nvGrpSpPr>
          <p:grpSpPr>
            <a:xfrm>
              <a:off x="1528690" y="3508718"/>
              <a:ext cx="3456154" cy="768419"/>
              <a:chOff x="5054564" y="4196955"/>
              <a:chExt cx="1824082" cy="768419"/>
            </a:xfrm>
          </p:grpSpPr>
          <p:sp>
            <p:nvSpPr>
              <p:cNvPr id="7" name="矩形: 圆角 6"/>
              <p:cNvSpPr/>
              <p:nvPr/>
            </p:nvSpPr>
            <p:spPr>
              <a:xfrm>
                <a:off x="5054564" y="4196955"/>
                <a:ext cx="1824083" cy="768419"/>
              </a:xfrm>
              <a:prstGeom prst="roundRect">
                <a:avLst/>
              </a:prstGeom>
              <a:solidFill>
                <a:srgbClr val="4BACC6">
                  <a:lumMod val="60000"/>
                  <a:lumOff val="40000"/>
                </a:srgbClr>
              </a:solidFill>
              <a:ln>
                <a:noFill/>
              </a:ln>
            </p:spPr>
            <p:txBody>
              <a:bodyPr lIns="0" tIns="0" rIns="0" bIns="0" anchor="ctr"/>
              <a:lstStyle>
                <a:defPPr>
                  <a:defRPr lang="zh-CN"/>
                </a:defPPr>
              </a:lstStyle>
              <a:p>
                <a:pPr algn="ctr" eaLnBrk="1" fontAlgn="auto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533" kern="0">
                  <a:solidFill>
                    <a:srgbClr val="FFFFFF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  <p:sp>
            <p:nvSpPr>
              <p:cNvPr id="8" name="矩形: 圆角 7"/>
              <p:cNvSpPr/>
              <p:nvPr/>
            </p:nvSpPr>
            <p:spPr>
              <a:xfrm>
                <a:off x="5095801" y="4235059"/>
                <a:ext cx="1729236" cy="673160"/>
              </a:xfrm>
              <a:prstGeom prst="roundRect">
                <a:avLst/>
              </a:prstGeom>
              <a:solidFill>
                <a:srgbClr val="4BACC6">
                  <a:lumMod val="40000"/>
                  <a:lumOff val="60000"/>
                </a:srgbClr>
              </a:solidFill>
              <a:ln w="3175" cmpd="sng">
                <a:solidFill>
                  <a:sysClr val="window" lastClr="FFFFFF"/>
                </a:solidFill>
                <a:round/>
              </a:ln>
            </p:spPr>
            <p:txBody>
              <a:bodyPr lIns="0" tIns="0" rIns="0" bIns="0" anchor="ctr"/>
              <a:lstStyle>
                <a:defPPr>
                  <a:defRPr lang="zh-CN"/>
                </a:defPPr>
              </a:lstStyle>
              <a:p>
                <a:pPr algn="ctr" eaLnBrk="1" fontAlgn="auto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533" kern="0">
                  <a:solidFill>
                    <a:srgbClr val="FFFFFF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</p:grpSp>
        <p:sp>
          <p:nvSpPr>
            <p:cNvPr id="6" name="文本框 5"/>
            <p:cNvSpPr txBox="1"/>
            <p:nvPr/>
          </p:nvSpPr>
          <p:spPr>
            <a:xfrm>
              <a:off x="1890713" y="3506602"/>
              <a:ext cx="2708668" cy="696444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</a:lstStyle>
            <a:p>
              <a:pPr eaLnBrk="1" fontAlgn="auto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3733" b="1" kern="0">
                  <a:solidFill>
                    <a:prstClr val="black"/>
                  </a:solidFill>
                  <a:latin typeface="宋体" panose="02010600030101010101" pitchFamily="2" charset="-122"/>
                </a:rPr>
                <a:t>范文欣赏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527050" y="1509184"/>
            <a:ext cx="11233149" cy="34671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  <a:defRPr/>
            </a:pPr>
            <a:r>
              <a:rPr lang="en-US" altLang="zh-CN" sz="3733" b="1" kern="0">
                <a:solidFill>
                  <a:sysClr val="windowText" lastClr="000000"/>
                </a:solidFill>
                <a:latin typeface="Times New Roman"/>
              </a:rPr>
              <a:t>went home and I </a:t>
            </a:r>
            <a:r>
              <a:rPr lang="en-US" altLang="zh-CN" sz="3733" b="1" kern="0">
                <a:solidFill>
                  <a:srgbClr val="3333FF"/>
                </a:solidFill>
                <a:latin typeface="Times New Roman"/>
              </a:rPr>
              <a:t>did my homework</a:t>
            </a:r>
            <a:r>
              <a:rPr lang="en-US" altLang="zh-CN" sz="3733" b="1" kern="0">
                <a:solidFill>
                  <a:sysClr val="windowText" lastClr="000000"/>
                </a:solidFill>
                <a:latin typeface="Times New Roman"/>
              </a:rPr>
              <a:t>. In the afternoon, 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3733" b="1" kern="0">
                <a:solidFill>
                  <a:sysClr val="windowText" lastClr="000000"/>
                </a:solidFill>
                <a:latin typeface="Times New Roman"/>
              </a:rPr>
              <a:t>I cleaned my room. In the evening, I was </a:t>
            </a:r>
            <a:r>
              <a:rPr lang="en-US" altLang="zh-CN" sz="3733" b="1" kern="0">
                <a:solidFill>
                  <a:srgbClr val="3333FF"/>
                </a:solidFill>
                <a:latin typeface="Times New Roman"/>
              </a:rPr>
              <a:t>so</a:t>
            </a:r>
            <a:r>
              <a:rPr lang="en-US" altLang="zh-CN" sz="3733" b="1" kern="0">
                <a:solidFill>
                  <a:sysClr val="windowText" lastClr="000000"/>
                </a:solidFill>
                <a:latin typeface="Times New Roman"/>
              </a:rPr>
              <a:t> tired </a:t>
            </a:r>
            <a:r>
              <a:rPr lang="en-US" altLang="zh-CN" sz="3733" b="1" kern="0">
                <a:solidFill>
                  <a:srgbClr val="3333FF"/>
                </a:solidFill>
                <a:latin typeface="Times New Roman"/>
              </a:rPr>
              <a:t>that</a:t>
            </a:r>
            <a:r>
              <a:rPr lang="en-US" altLang="zh-CN" sz="3733" b="1" kern="0">
                <a:solidFill>
                  <a:sysClr val="windowText" lastClr="000000"/>
                </a:solidFill>
                <a:latin typeface="Times New Roman"/>
              </a:rPr>
              <a:t> 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3733" b="1" kern="0">
                <a:solidFill>
                  <a:sysClr val="windowText" lastClr="000000"/>
                </a:solidFill>
                <a:latin typeface="Times New Roman"/>
              </a:rPr>
              <a:t>I went to sleep early.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3733" b="1" kern="0">
                <a:solidFill>
                  <a:sysClr val="windowText" lastClr="000000"/>
                </a:solidFill>
                <a:latin typeface="Times New Roman"/>
              </a:rPr>
              <a:t>	</a:t>
            </a:r>
            <a:r>
              <a:rPr lang="en-US" altLang="zh-CN" sz="3733" b="1" kern="0">
                <a:solidFill>
                  <a:srgbClr val="3333FF"/>
                </a:solidFill>
                <a:latin typeface="Times New Roman"/>
              </a:rPr>
              <a:t>What a busy weekend I had!</a:t>
            </a:r>
          </a:p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7650" name="组合 3"/>
          <p:cNvGrpSpPr/>
          <p:nvPr/>
        </p:nvGrpSpPr>
        <p:grpSpPr>
          <a:xfrm>
            <a:off x="300567" y="296335"/>
            <a:ext cx="2808818" cy="770466"/>
            <a:chOff x="1525434" y="3539942"/>
            <a:chExt cx="3456155" cy="770534"/>
          </a:xfrm>
        </p:grpSpPr>
        <p:grpSp>
          <p:nvGrpSpPr>
            <p:cNvPr id="27678" name="组合 7"/>
            <p:cNvGrpSpPr/>
            <p:nvPr/>
          </p:nvGrpSpPr>
          <p:grpSpPr>
            <a:xfrm>
              <a:off x="1525434" y="3542059"/>
              <a:ext cx="3456155" cy="768417"/>
              <a:chOff x="5052845" y="4230296"/>
              <a:chExt cx="1824083" cy="768417"/>
            </a:xfrm>
          </p:grpSpPr>
          <p:sp>
            <p:nvSpPr>
              <p:cNvPr id="5" name="矩形: 圆角 4"/>
              <p:cNvSpPr/>
              <p:nvPr/>
            </p:nvSpPr>
            <p:spPr>
              <a:xfrm>
                <a:off x="5052845" y="4230296"/>
                <a:ext cx="1824083" cy="768417"/>
              </a:xfrm>
              <a:prstGeom prst="roundRect">
                <a:avLst/>
              </a:prstGeom>
              <a:solidFill>
                <a:srgbClr val="4BACC6">
                  <a:lumMod val="60000"/>
                  <a:lumOff val="40000"/>
                </a:srgbClr>
              </a:solidFill>
              <a:ln>
                <a:noFill/>
              </a:ln>
            </p:spPr>
            <p:txBody>
              <a:bodyPr lIns="0" tIns="0" rIns="0" bIns="0" anchor="ctr"/>
              <a:lstStyle>
                <a:defPPr>
                  <a:defRPr lang="zh-CN"/>
                </a:defPPr>
              </a:lstStyle>
              <a:p>
                <a:pPr algn="ctr" eaLnBrk="1" fontAlgn="auto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533" kern="0">
                  <a:solidFill>
                    <a:srgbClr val="FFFFFF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  <p:sp>
            <p:nvSpPr>
              <p:cNvPr id="6" name="矩形: 圆角 5"/>
              <p:cNvSpPr/>
              <p:nvPr/>
            </p:nvSpPr>
            <p:spPr>
              <a:xfrm>
                <a:off x="5094082" y="4268401"/>
                <a:ext cx="1729236" cy="673160"/>
              </a:xfrm>
              <a:prstGeom prst="roundRect">
                <a:avLst/>
              </a:prstGeom>
              <a:solidFill>
                <a:srgbClr val="4BACC6">
                  <a:lumMod val="40000"/>
                  <a:lumOff val="60000"/>
                </a:srgbClr>
              </a:solidFill>
              <a:ln w="3175" cmpd="sng">
                <a:solidFill>
                  <a:sysClr val="window" lastClr="FFFFFF"/>
                </a:solidFill>
                <a:round/>
              </a:ln>
            </p:spPr>
            <p:txBody>
              <a:bodyPr lIns="0" tIns="0" rIns="0" bIns="0" anchor="ctr"/>
              <a:lstStyle>
                <a:defPPr>
                  <a:defRPr lang="zh-CN"/>
                </a:defPPr>
              </a:lstStyle>
              <a:p>
                <a:pPr algn="ctr" eaLnBrk="1" fontAlgn="auto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533" kern="0">
                  <a:solidFill>
                    <a:srgbClr val="FFFFFF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1887458" y="3539942"/>
              <a:ext cx="2708667" cy="698561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</a:lstStyle>
            <a:p>
              <a:pPr eaLnBrk="1" fontAlgn="auto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3733" b="1" kern="0">
                  <a:solidFill>
                    <a:prstClr val="black"/>
                  </a:solidFill>
                  <a:latin typeface="宋体" panose="02010600030101010101" pitchFamily="2" charset="-122"/>
                </a:rPr>
                <a:t>限时演练</a:t>
              </a: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431800" y="1028700"/>
            <a:ext cx="10274300" cy="174413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  <a:defRPr/>
            </a:pPr>
            <a:r>
              <a:rPr lang="en-US" altLang="zh-CN" sz="3733" b="1" kern="0">
                <a:solidFill>
                  <a:sysClr val="windowText" lastClr="000000"/>
                </a:solidFill>
                <a:latin typeface="Times New Roman"/>
              </a:rPr>
              <a:t>Make a form about your last activity weekend. Then write an article within 15 minutes. </a:t>
            </a:r>
          </a:p>
        </p:txBody>
      </p:sp>
      <p:graphicFrame>
        <p:nvGraphicFramePr>
          <p:cNvPr id="11" name="表格 10"/>
          <p:cNvGraphicFramePr>
            <a:graphicFrameLocks noGrp="1"/>
          </p:cNvGraphicFramePr>
          <p:nvPr/>
        </p:nvGraphicFramePr>
        <p:xfrm>
          <a:off x="442384" y="2887133"/>
          <a:ext cx="11087106" cy="3797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78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78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478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478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478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4785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5857">
                <a:tc rowSpan="2">
                  <a:txBody>
                    <a:bodyPr/>
                    <a:lstStyle/>
                    <a:p>
                      <a:pPr algn="ctr"/>
                      <a:r>
                        <a:rPr lang="zh-CN" altLang="en-US" sz="32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时间</a:t>
                      </a:r>
                    </a:p>
                  </a:txBody>
                  <a:tcPr marL="121911" marR="121911" marT="60992" marB="609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zh-CN" altLang="en-US" sz="32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星期六</a:t>
                      </a:r>
                    </a:p>
                  </a:txBody>
                  <a:tcPr marL="121911" marR="121911" marT="60992" marB="609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CN" altLang="en-US" sz="32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星期日</a:t>
                      </a:r>
                    </a:p>
                  </a:txBody>
                  <a:tcPr marL="121911" marR="121911" marT="60992" marB="609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7703">
                <a:tc vMerge="1">
                  <a:txBody>
                    <a:bodyPr/>
                    <a:lstStyle/>
                    <a:p>
                      <a:pPr algn="ctr"/>
                      <a:endParaRPr lang="zh-CN" altLang="en-US" sz="3733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上午</a:t>
                      </a:r>
                    </a:p>
                  </a:txBody>
                  <a:tcPr marL="121911" marR="121911" marT="60992" marB="609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下午</a:t>
                      </a:r>
                    </a:p>
                  </a:txBody>
                  <a:tcPr marL="121911" marR="121911" marT="60992" marB="609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晚上</a:t>
                      </a:r>
                    </a:p>
                  </a:txBody>
                  <a:tcPr marL="121911" marR="121911" marT="60992" marB="609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上午</a:t>
                      </a:r>
                    </a:p>
                  </a:txBody>
                  <a:tcPr marL="121911" marR="121911" marT="60992" marB="609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下午</a:t>
                      </a:r>
                      <a:endParaRPr lang="en-US" altLang="zh-CN" sz="3200" b="1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algn="ctr"/>
                      <a:r>
                        <a:rPr lang="en-US" altLang="zh-CN" sz="32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(</a:t>
                      </a:r>
                      <a:r>
                        <a:rPr lang="zh-CN" altLang="en-US" sz="32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晚上</a:t>
                      </a:r>
                      <a:r>
                        <a:rPr lang="en-US" altLang="zh-CN" sz="32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)</a:t>
                      </a:r>
                      <a:endParaRPr lang="zh-CN" altLang="en-US" sz="3200" b="1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21911" marR="121911" marT="60992" marB="609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737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活动</a:t>
                      </a:r>
                    </a:p>
                  </a:txBody>
                  <a:tcPr marL="121911" marR="121911" marT="60992" marB="609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21911" marR="121911" marT="60992" marB="609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21911" marR="121911" marT="60992" marB="609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21911" marR="121911" marT="60992" marB="609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21911" marR="121911" marT="60992" marB="609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21911" marR="121911" marT="60992" marB="609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674" name="文本框 2"/>
          <p:cNvSpPr txBox="1">
            <a:spLocks noChangeArrowheads="1"/>
          </p:cNvSpPr>
          <p:nvPr/>
        </p:nvSpPr>
        <p:spPr bwMode="auto">
          <a:xfrm>
            <a:off x="632884" y="165100"/>
            <a:ext cx="11521016" cy="647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3733" b="1">
                <a:solidFill>
                  <a:srgbClr val="FF0000"/>
                </a:solidFill>
                <a:latin typeface="Times New Roman" pitchFamily="18" charset="0"/>
              </a:rPr>
              <a:t>写短文，和同桌交换互评，参照如下：</a:t>
            </a:r>
            <a:endParaRPr lang="en-US" altLang="zh-CN" sz="3733" b="1">
              <a:solidFill>
                <a:srgbClr val="FF0000"/>
              </a:solidFill>
              <a:latin typeface="Times New Roman" pitchFamily="18" charset="0"/>
            </a:endParaRPr>
          </a:p>
          <a:p>
            <a:pPr>
              <a:lnSpc>
                <a:spcPct val="140000"/>
              </a:lnSpc>
            </a:pP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</a:rPr>
              <a:t>1) Did he/she write in a timeline?</a:t>
            </a:r>
          </a:p>
          <a:p>
            <a:pPr>
              <a:lnSpc>
                <a:spcPct val="140000"/>
              </a:lnSpc>
            </a:pP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</a:rPr>
              <a:t>2) Did he/she use the past tense?</a:t>
            </a:r>
          </a:p>
          <a:p>
            <a:pPr>
              <a:lnSpc>
                <a:spcPct val="140000"/>
              </a:lnSpc>
            </a:pP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</a:rPr>
              <a:t>3) Did he/she use the past forms of the verbs correctly?</a:t>
            </a:r>
          </a:p>
          <a:p>
            <a:pPr>
              <a:lnSpc>
                <a:spcPct val="140000"/>
              </a:lnSpc>
            </a:pP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</a:rPr>
              <a:t>4) Did he/she write about his/her feelings?</a:t>
            </a:r>
          </a:p>
          <a:p>
            <a:pPr>
              <a:lnSpc>
                <a:spcPct val="140000"/>
              </a:lnSpc>
            </a:pP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</a:rPr>
              <a:t>5) Is there a topic sentence?</a:t>
            </a:r>
          </a:p>
          <a:p>
            <a:pPr>
              <a:lnSpc>
                <a:spcPct val="140000"/>
              </a:lnSpc>
            </a:pP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</a:rPr>
              <a:t>6) Are there any spelling mistakes?</a:t>
            </a:r>
          </a:p>
          <a:p>
            <a:pPr>
              <a:lnSpc>
                <a:spcPct val="140000"/>
              </a:lnSpc>
            </a:pP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</a:rPr>
              <a:t>7) Is his/her handwriting good?</a:t>
            </a:r>
          </a:p>
        </p:txBody>
      </p:sp>
    </p:spTree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9698" name="矩形 5"/>
          <p:cNvSpPr>
            <a:spLocks noChangeArrowheads="1"/>
          </p:cNvSpPr>
          <p:nvPr/>
        </p:nvSpPr>
        <p:spPr bwMode="auto">
          <a:xfrm>
            <a:off x="431800" y="527051"/>
            <a:ext cx="4442884" cy="781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267" b="1">
                <a:solidFill>
                  <a:srgbClr val="3333FF"/>
                </a:solidFill>
                <a:latin typeface="Times New Roman" pitchFamily="18" charset="0"/>
                <a:ea typeface="黑体" pitchFamily="49" charset="-122"/>
              </a:rPr>
              <a:t>A possible version</a:t>
            </a:r>
            <a:endParaRPr lang="zh-CN" altLang="en-US" sz="4267">
              <a:solidFill>
                <a:srgbClr val="3333FF"/>
              </a:solidFill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431800" y="1545166"/>
            <a:ext cx="11650134" cy="3996266"/>
            <a:chOff x="588203" y="1625065"/>
            <a:chExt cx="10753196" cy="3994739"/>
          </a:xfrm>
        </p:grpSpPr>
        <p:sp>
          <p:nvSpPr>
            <p:cNvPr id="29702" name="矩形 3"/>
            <p:cNvSpPr>
              <a:spLocks noChangeArrowheads="1"/>
            </p:cNvSpPr>
            <p:nvPr/>
          </p:nvSpPr>
          <p:spPr bwMode="auto">
            <a:xfrm>
              <a:off x="588203" y="1625065"/>
              <a:ext cx="10753196" cy="38185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990600" indent="-3810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1524000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2133600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2743200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3352800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3962400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4572000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5181600" indent="-304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</a:pPr>
              <a:r>
                <a:rPr lang="en-US" altLang="zh-CN" sz="3733" b="1">
                  <a:solidFill>
                    <a:srgbClr val="000000"/>
                  </a:solidFill>
                  <a:latin typeface="Times New Roman" pitchFamily="18" charset="0"/>
                  <a:ea typeface="黑体" pitchFamily="49" charset="-122"/>
                </a:rPr>
                <a:t>My last weekend was </a:t>
              </a:r>
              <a:r>
                <a:rPr lang="en-US" altLang="zh-CN" sz="3733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kind of busy</a:t>
              </a:r>
              <a:r>
                <a:rPr lang="en-US" altLang="zh-CN" sz="3733" b="1">
                  <a:solidFill>
                    <a:srgbClr val="000000"/>
                  </a:solidFill>
                  <a:latin typeface="Times New Roman" pitchFamily="18" charset="0"/>
                  <a:ea typeface="黑体" pitchFamily="49" charset="-122"/>
                </a:rPr>
                <a:t>. I ________________</a:t>
              </a:r>
            </a:p>
            <a:p>
              <a:pPr eaLnBrk="1" hangingPunct="1">
                <a:lnSpc>
                  <a:spcPct val="150000"/>
                </a:lnSpc>
                <a:spcBef>
                  <a:spcPts val="2667"/>
                </a:spcBef>
              </a:pPr>
              <a:r>
                <a:rPr lang="en-US" altLang="zh-CN" sz="3733" b="1">
                  <a:solidFill>
                    <a:srgbClr val="000000"/>
                  </a:solidFill>
                  <a:latin typeface="Times New Roman" pitchFamily="18" charset="0"/>
                  <a:ea typeface="黑体" pitchFamily="49" charset="-122"/>
                </a:rPr>
                <a:t>                 on Saturday morning. On Saturday afternoon, </a:t>
              </a:r>
            </a:p>
            <a:p>
              <a:pPr eaLnBrk="1" hangingPunct="1">
                <a:lnSpc>
                  <a:spcPct val="150000"/>
                </a:lnSpc>
              </a:pPr>
              <a:r>
                <a:rPr lang="en-US" altLang="zh-CN" sz="3733" b="1">
                  <a:solidFill>
                    <a:srgbClr val="000000"/>
                  </a:solidFill>
                  <a:latin typeface="Times New Roman" pitchFamily="18" charset="0"/>
                  <a:ea typeface="黑体" pitchFamily="49" charset="-122"/>
                </a:rPr>
                <a:t>                 </a:t>
              </a:r>
            </a:p>
            <a:p>
              <a:pPr eaLnBrk="1" hangingPunct="1">
                <a:lnSpc>
                  <a:spcPct val="150000"/>
                </a:lnSpc>
              </a:pPr>
              <a:r>
                <a:rPr lang="en-US" altLang="zh-CN" sz="3733" b="1">
                  <a:solidFill>
                    <a:srgbClr val="000000"/>
                  </a:solidFill>
                  <a:latin typeface="Times New Roman" pitchFamily="18" charset="0"/>
                  <a:ea typeface="黑体" pitchFamily="49" charset="-122"/>
                </a:rPr>
                <a:t>I _________________                 . I read a book there. </a:t>
              </a:r>
              <a:endParaRPr lang="zh-CN" altLang="en-US" sz="3733"/>
            </a:p>
          </p:txBody>
        </p:sp>
        <p:pic>
          <p:nvPicPr>
            <p:cNvPr id="29703" name="Picture 2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13636" y="2501965"/>
              <a:ext cx="1499176" cy="1709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4348" name="Picture 3"/>
            <p:cNvPicPr>
              <a:picLocks noChangeAspect="1" noChangeArrowheads="1"/>
            </p:cNvPicPr>
            <p:nvPr/>
          </p:nvPicPr>
          <p:blipFill>
            <a:blip r:embed="rId3"/>
            <a:stretch>
              <a:fillRect/>
            </a:stretch>
          </p:blipFill>
          <p:spPr bwMode="auto">
            <a:xfrm>
              <a:off x="4793505" y="3885762"/>
              <a:ext cx="1511125" cy="1734043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7857066" y="1657351"/>
            <a:ext cx="4171951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733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washed my clothes </a:t>
            </a:r>
            <a:endParaRPr lang="zh-CN" altLang="en-US" sz="3733">
              <a:solidFill>
                <a:srgbClr val="FF0000"/>
              </a:solidFill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817033" y="4555067"/>
            <a:ext cx="5088467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733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went to the library </a:t>
            </a:r>
            <a:endParaRPr lang="zh-CN" altLang="en-US" sz="3733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30722" name="组合 1"/>
          <p:cNvGrpSpPr/>
          <p:nvPr/>
        </p:nvGrpSpPr>
        <p:grpSpPr>
          <a:xfrm>
            <a:off x="1221317" y="357717"/>
            <a:ext cx="10826749" cy="6405033"/>
            <a:chOff x="1221317" y="537138"/>
            <a:chExt cx="10826749" cy="6407441"/>
          </a:xfrm>
        </p:grpSpPr>
        <p:sp>
          <p:nvSpPr>
            <p:cNvPr id="30727" name="矩形 4"/>
            <p:cNvSpPr>
              <a:spLocks noChangeArrowheads="1"/>
            </p:cNvSpPr>
            <p:nvPr/>
          </p:nvSpPr>
          <p:spPr bwMode="auto">
            <a:xfrm>
              <a:off x="1221317" y="1127149"/>
              <a:ext cx="10826749" cy="58174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990600" indent="-3810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1524000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2133600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2743200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3352800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3962400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4572000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5181600" indent="-304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ts val="7467"/>
                </a:spcBef>
              </a:pPr>
              <a:r>
                <a:rPr lang="en-US" altLang="zh-CN" sz="3733" b="1">
                  <a:solidFill>
                    <a:srgbClr val="000000"/>
                  </a:solidFill>
                  <a:latin typeface="Times New Roman" pitchFamily="18" charset="0"/>
                  <a:ea typeface="黑体" pitchFamily="49" charset="-122"/>
                </a:rPr>
                <a:t>I _____________                     in the evening. On </a:t>
              </a:r>
            </a:p>
            <a:p>
              <a:pPr eaLnBrk="1" hangingPunct="1">
                <a:lnSpc>
                  <a:spcPct val="150000"/>
                </a:lnSpc>
                <a:spcBef>
                  <a:spcPts val="3067"/>
                </a:spcBef>
              </a:pPr>
              <a:r>
                <a:rPr lang="en-US" altLang="zh-CN" sz="3733" b="1">
                  <a:solidFill>
                    <a:srgbClr val="000000"/>
                  </a:solidFill>
                  <a:latin typeface="Times New Roman" pitchFamily="18" charset="0"/>
                  <a:ea typeface="黑体" pitchFamily="49" charset="-122"/>
                </a:rPr>
                <a:t>Sunday morning, I _________________               . </a:t>
              </a:r>
            </a:p>
            <a:p>
              <a:pPr eaLnBrk="1" hangingPunct="1">
                <a:lnSpc>
                  <a:spcPct val="150000"/>
                </a:lnSpc>
                <a:spcBef>
                  <a:spcPts val="2667"/>
                </a:spcBef>
              </a:pPr>
              <a:r>
                <a:rPr lang="en-US" altLang="zh-CN" sz="3733" b="1">
                  <a:solidFill>
                    <a:srgbClr val="000000"/>
                  </a:solidFill>
                  <a:latin typeface="Times New Roman" pitchFamily="18" charset="0"/>
                  <a:ea typeface="黑体" pitchFamily="49" charset="-122"/>
                </a:rPr>
                <a:t>On Sunday afternoon, I ________________           . </a:t>
              </a:r>
            </a:p>
            <a:p>
              <a:pPr eaLnBrk="1" hangingPunct="1">
                <a:lnSpc>
                  <a:spcPct val="150000"/>
                </a:lnSpc>
                <a:spcBef>
                  <a:spcPts val="2933"/>
                </a:spcBef>
              </a:pPr>
              <a:r>
                <a:rPr lang="en-US" altLang="zh-CN" sz="3733" b="1">
                  <a:solidFill>
                    <a:srgbClr val="000000"/>
                  </a:solidFill>
                  <a:latin typeface="Times New Roman" pitchFamily="18" charset="0"/>
                  <a:ea typeface="黑体" pitchFamily="49" charset="-122"/>
                </a:rPr>
                <a:t>On Sunday evening, I ________________              .</a:t>
              </a:r>
            </a:p>
            <a:p>
              <a:pPr eaLnBrk="1" hangingPunct="1">
                <a:lnSpc>
                  <a:spcPct val="150000"/>
                </a:lnSpc>
                <a:spcBef>
                  <a:spcPts val="2933"/>
                </a:spcBef>
              </a:pPr>
              <a:r>
                <a:rPr lang="en-US" altLang="zh-CN" sz="3733" b="1">
                  <a:solidFill>
                    <a:srgbClr val="000000"/>
                  </a:solidFill>
                  <a:latin typeface="Times New Roman" pitchFamily="18" charset="0"/>
                  <a:ea typeface="黑体" pitchFamily="49" charset="-122"/>
                </a:rPr>
                <a:t>What a busy day I had!</a:t>
              </a:r>
            </a:p>
          </p:txBody>
        </p:sp>
        <p:pic>
          <p:nvPicPr>
            <p:cNvPr id="30728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874604" y="537138"/>
              <a:ext cx="2114256" cy="1725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29" name="Picture 5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442641" y="1956557"/>
              <a:ext cx="1469888" cy="14273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730" name="Picture 6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782075" y="3355424"/>
              <a:ext cx="1676313" cy="12223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731" name="Picture 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748403" y="4576031"/>
              <a:ext cx="1340608" cy="13406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1576917" y="1145117"/>
            <a:ext cx="3297767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733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cooked dinner</a:t>
            </a:r>
            <a:endParaRPr lang="zh-CN" altLang="en-US" sz="3733">
              <a:solidFill>
                <a:srgbClr val="FF0000"/>
              </a:solidFill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5240867" y="2341033"/>
            <a:ext cx="4201584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733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used the computer</a:t>
            </a:r>
            <a:endParaRPr lang="zh-CN" altLang="en-US" sz="3733">
              <a:solidFill>
                <a:srgbClr val="FF0000"/>
              </a:solidFill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6208184" y="3494618"/>
            <a:ext cx="3970867" cy="696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733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played ping-pong</a:t>
            </a:r>
            <a:endParaRPr lang="zh-CN" altLang="en-US" sz="3733">
              <a:solidFill>
                <a:srgbClr val="FF0000"/>
              </a:solidFill>
            </a:endParaRP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5712884" y="4756151"/>
            <a:ext cx="4148667" cy="696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733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did my homework</a:t>
            </a:r>
            <a:endParaRPr lang="zh-CN" altLang="en-US" sz="3733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1"/>
      <p:bldP spid="11" grpId="2"/>
      <p:bldP spid="13" grpId="3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31746" name="组合 4"/>
          <p:cNvGrpSpPr/>
          <p:nvPr/>
        </p:nvGrpSpPr>
        <p:grpSpPr>
          <a:xfrm>
            <a:off x="510118" y="283633"/>
            <a:ext cx="2654300" cy="984251"/>
            <a:chOff x="560987" y="486550"/>
            <a:chExt cx="2654071" cy="985135"/>
          </a:xfrm>
        </p:grpSpPr>
        <p:sp>
          <p:nvSpPr>
            <p:cNvPr id="16" name="椭圆 15"/>
            <p:cNvSpPr/>
            <p:nvPr/>
          </p:nvSpPr>
          <p:spPr>
            <a:xfrm>
              <a:off x="560987" y="486550"/>
              <a:ext cx="2654071" cy="985135"/>
            </a:xfrm>
            <a:prstGeom prst="ellipse">
              <a:avLst/>
            </a:prstGeom>
            <a:solidFill>
              <a:srgbClr val="F79646"/>
            </a:solidFill>
            <a:ln w="57150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 anchor="ctr"/>
            <a:lstStyle>
              <a:defPPr>
                <a:defRPr lang="zh-CN"/>
              </a:defPPr>
            </a:lstStyle>
            <a:p>
              <a:pPr eaLnBrk="1" fontAlgn="auto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3467" b="1" kern="0">
                <a:solidFill>
                  <a:srgbClr val="0000FF"/>
                </a:solidFill>
                <a:latin typeface="Times New Roman"/>
                <a:ea typeface="宋体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681626" y="632731"/>
              <a:ext cx="2522849" cy="656756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</a:lstStyle>
            <a:p>
              <a:pPr eaLnBrk="1" fontAlgn="auto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3467" b="1" kern="0">
                  <a:solidFill>
                    <a:srgbClr val="0000FF"/>
                  </a:solidFill>
                  <a:latin typeface="Arial"/>
                  <a:ea typeface="宋体"/>
                </a:rPr>
                <a:t>Self Check</a:t>
              </a:r>
              <a:endParaRPr lang="zh-CN" altLang="en-US" sz="3467" b="1" kern="0">
                <a:solidFill>
                  <a:srgbClr val="0000FF"/>
                </a:solidFill>
                <a:latin typeface="Arial"/>
                <a:ea typeface="宋体"/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527050" y="1204384"/>
            <a:ext cx="10945282" cy="1354667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685800" indent="-685800" eaLnBrk="1" fontAlgn="auto" hangingPunct="1">
              <a:spcBef>
                <a:spcPct val="0"/>
              </a:spcBef>
              <a:spcAft>
                <a:spcPct val="0"/>
              </a:spcAft>
              <a:buFontTx/>
              <a:buAutoNum type="arabicPlain"/>
              <a:defRPr/>
            </a:pPr>
            <a:r>
              <a:rPr lang="en-US" altLang="zh-CN" sz="4000" b="1" kern="0">
                <a:solidFill>
                  <a:sysClr val="windowText" lastClr="000000"/>
                </a:solidFill>
                <a:latin typeface="Times New Roman"/>
              </a:rPr>
              <a:t>Complete the phrases. Then use some of them in the past forms to write a story.</a:t>
            </a:r>
            <a:endParaRPr lang="zh-CN" altLang="zh-CN" sz="4000" b="1" kern="0">
              <a:solidFill>
                <a:sysClr val="windowText" lastClr="000000"/>
              </a:solidFill>
              <a:latin typeface="Times New Roman"/>
            </a:endParaRPr>
          </a:p>
        </p:txBody>
      </p:sp>
      <p:graphicFrame>
        <p:nvGraphicFramePr>
          <p:cNvPr id="19" name="表格 18"/>
          <p:cNvGraphicFramePr>
            <a:graphicFrameLocks noGrp="1"/>
          </p:cNvGraphicFramePr>
          <p:nvPr/>
        </p:nvGraphicFramePr>
        <p:xfrm>
          <a:off x="1295400" y="2836333"/>
          <a:ext cx="10399184" cy="3613151"/>
        </p:xfrm>
        <a:graphic>
          <a:graphicData uri="http://schemas.openxmlformats.org/drawingml/2006/table">
            <a:tbl>
              <a:tblPr/>
              <a:tblGrid>
                <a:gridCol w="53733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258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99148">
                <a:tc rowSpan="2"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  <a:ea typeface="宋体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  <a:ea typeface="宋体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  <a:ea typeface="宋体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  <a:ea typeface="宋体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  <a:ea typeface="宋体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  <a:ea typeface="宋体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  <a:ea typeface="宋体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  <a:ea typeface="宋体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  <a:ea typeface="宋体"/>
                        </a:defRPr>
                      </a:lvl9pPr>
                    </a:lstStyle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altLang="zh-CN" sz="3333" b="1">
                          <a:latin typeface="+mj-lt"/>
                        </a:rPr>
                        <a:t>_______ out with friends</a:t>
                      </a:r>
                      <a:endParaRPr lang="zh-CN" altLang="zh-CN" sz="3333" b="1">
                        <a:latin typeface="+mj-lt"/>
                      </a:endParaRPr>
                    </a:p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altLang="zh-CN" sz="3333" b="1">
                          <a:latin typeface="+mj-lt"/>
                        </a:rPr>
                        <a:t>_______ for a walk</a:t>
                      </a:r>
                      <a:endParaRPr lang="zh-CN" altLang="zh-CN" sz="3333" b="1">
                        <a:latin typeface="+mj-lt"/>
                      </a:endParaRPr>
                    </a:p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altLang="zh-CN" sz="3333" b="1">
                          <a:latin typeface="+mj-lt"/>
                        </a:rPr>
                        <a:t>_______ apples</a:t>
                      </a:r>
                      <a:endParaRPr lang="zh-CN" altLang="zh-CN" sz="3333" b="1">
                        <a:latin typeface="+mj-lt"/>
                      </a:endParaRPr>
                    </a:p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altLang="zh-CN" sz="3333" b="1">
                          <a:latin typeface="+mj-lt"/>
                        </a:rPr>
                        <a:t>_______ photos</a:t>
                      </a:r>
                      <a:endParaRPr lang="zh-CN" altLang="zh-CN" sz="3333" b="1">
                        <a:latin typeface="+mj-lt"/>
                      </a:endParaRPr>
                    </a:p>
                    <a:p>
                      <a:pPr>
                        <a:lnSpc>
                          <a:spcPct val="135000"/>
                        </a:lnSpc>
                      </a:pPr>
                      <a:endParaRPr lang="zh-CN" altLang="en-US" sz="3333" b="1">
                        <a:latin typeface="+mj-lt"/>
                      </a:endParaRPr>
                    </a:p>
                  </a:txBody>
                  <a:tcPr marL="121897" marR="121897" marT="59585" marB="59585">
                    <a:lnL w="19050" cmpd="sng">
                      <a:solidFill>
                        <a:srgbClr val="7030A0"/>
                      </a:solidFill>
                      <a:prstDash val="soli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mpd="sng">
                      <a:solidFill>
                        <a:srgbClr val="7030A0"/>
                      </a:solidFill>
                      <a:prstDash val="soli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  <a:ea typeface="宋体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  <a:ea typeface="宋体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  <a:ea typeface="宋体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  <a:ea typeface="宋体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  <a:ea typeface="宋体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  <a:ea typeface="宋体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  <a:ea typeface="宋体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  <a:ea typeface="宋体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  <a:ea typeface="宋体"/>
                        </a:defRPr>
                      </a:lvl9pPr>
                    </a:lstStyle>
                    <a:p>
                      <a:pPr>
                        <a:lnSpc>
                          <a:spcPct val="135000"/>
                        </a:lnSpc>
                      </a:pPr>
                      <a:r>
                        <a:rPr lang="en-US" altLang="zh-CN" sz="3333" b="1">
                          <a:latin typeface="+mj-lt"/>
                        </a:rPr>
                        <a:t> fly a _______</a:t>
                      </a:r>
                      <a:endParaRPr lang="zh-CN" altLang="zh-CN" sz="3333" b="1">
                        <a:latin typeface="+mj-lt"/>
                      </a:endParaRPr>
                    </a:p>
                    <a:p>
                      <a:pPr>
                        <a:lnSpc>
                          <a:spcPct val="135000"/>
                        </a:lnSpc>
                      </a:pPr>
                      <a:r>
                        <a:rPr lang="en-US" altLang="zh-CN" sz="3333" b="1">
                          <a:latin typeface="+mj-lt"/>
                        </a:rPr>
                        <a:t> milk a _______</a:t>
                      </a:r>
                      <a:endParaRPr lang="zh-CN" altLang="zh-CN" sz="3333" b="1">
                        <a:latin typeface="+mj-lt"/>
                      </a:endParaRPr>
                    </a:p>
                  </a:txBody>
                  <a:tcPr marL="121897" marR="121897" marT="59585" marB="59585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mpd="sng">
                      <a:solidFill>
                        <a:srgbClr val="7030A0"/>
                      </a:solidFill>
                      <a:prstDash val="soli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14003">
                <a:tc vMerge="1"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121920" marR="121920" marT="60960" marB="60960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mpd="sng">
                      <a:solidFill>
                        <a:srgbClr val="7030A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  <a:ea typeface="宋体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  <a:ea typeface="宋体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  <a:ea typeface="宋体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  <a:ea typeface="宋体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  <a:ea typeface="宋体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  <a:ea typeface="宋体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  <a:ea typeface="宋体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  <a:ea typeface="宋体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  <a:ea typeface="宋体"/>
                        </a:defRPr>
                      </a:lvl9pPr>
                    </a:lstStyle>
                    <a:p>
                      <a:pPr>
                        <a:lnSpc>
                          <a:spcPct val="135000"/>
                        </a:lnSpc>
                      </a:pPr>
                      <a:r>
                        <a:rPr lang="en-US" altLang="zh-CN" sz="3333" b="1">
                          <a:latin typeface="+mj-lt"/>
                        </a:rPr>
                        <a:t> camp _______ the lake</a:t>
                      </a:r>
                      <a:endParaRPr lang="zh-CN" altLang="zh-CN" sz="3333" b="1">
                        <a:latin typeface="+mj-lt"/>
                      </a:endParaRPr>
                    </a:p>
                    <a:p>
                      <a:pPr>
                        <a:lnSpc>
                          <a:spcPct val="135000"/>
                        </a:lnSpc>
                      </a:pPr>
                      <a:r>
                        <a:rPr lang="en-US" altLang="zh-CN" sz="3333" b="1">
                          <a:latin typeface="+mj-lt"/>
                        </a:rPr>
                        <a:t> study _______ a test</a:t>
                      </a:r>
                      <a:endParaRPr lang="zh-CN" altLang="zh-CN" sz="3333" b="1">
                        <a:latin typeface="+mj-lt"/>
                      </a:endParaRPr>
                    </a:p>
                  </a:txBody>
                  <a:tcPr marL="121897" marR="121897" marT="59585" marB="59585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8485717" y="5304367"/>
            <a:ext cx="956733" cy="6985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733" b="1" kern="0">
                <a:solidFill>
                  <a:srgbClr val="FF0000"/>
                </a:solidFill>
                <a:latin typeface="Times New Roman"/>
              </a:rPr>
              <a:t>for</a:t>
            </a:r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1837267" y="2836333"/>
            <a:ext cx="844551" cy="6985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733" b="1" kern="0">
                <a:solidFill>
                  <a:srgbClr val="FF0000"/>
                </a:solidFill>
                <a:latin typeface="Times New Roman" pitchFamily="18" charset="0"/>
              </a:rPr>
              <a:t>go </a:t>
            </a:r>
            <a:endParaRPr lang="zh-CN" altLang="en-US" sz="3733" kern="0">
              <a:solidFill>
                <a:sysClr val="windowText" lastClr="000000"/>
              </a:solidFill>
            </a:endParaRP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1837267" y="3520018"/>
            <a:ext cx="726017" cy="6985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733" b="1" kern="0">
                <a:solidFill>
                  <a:srgbClr val="FF0000"/>
                </a:solidFill>
                <a:latin typeface="Times New Roman" pitchFamily="18" charset="0"/>
              </a:rPr>
              <a:t>go</a:t>
            </a:r>
            <a:endParaRPr lang="zh-CN" altLang="en-US" sz="3733" kern="0">
              <a:solidFill>
                <a:sysClr val="windowText" lastClr="000000"/>
              </a:solidFill>
            </a:endParaRP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1712384" y="4233333"/>
            <a:ext cx="1123949" cy="6985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733" b="1" kern="0">
                <a:solidFill>
                  <a:srgbClr val="FF0000"/>
                </a:solidFill>
                <a:latin typeface="Times New Roman" pitchFamily="18" charset="0"/>
              </a:rPr>
              <a:t>pick</a:t>
            </a:r>
            <a:endParaRPr lang="zh-CN" altLang="en-US" sz="3733" kern="0">
              <a:solidFill>
                <a:sysClr val="windowText" lastClr="000000"/>
              </a:solidFill>
            </a:endParaRPr>
          </a:p>
        </p:txBody>
      </p:sp>
      <p:sp>
        <p:nvSpPr>
          <p:cNvPr id="24" name="矩形 23"/>
          <p:cNvSpPr>
            <a:spLocks noChangeArrowheads="1"/>
          </p:cNvSpPr>
          <p:nvPr/>
        </p:nvSpPr>
        <p:spPr bwMode="auto">
          <a:xfrm>
            <a:off x="1714500" y="4988984"/>
            <a:ext cx="1123951" cy="6985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733" b="1" kern="0">
                <a:solidFill>
                  <a:srgbClr val="FF0000"/>
                </a:solidFill>
                <a:latin typeface="Times New Roman" pitchFamily="18" charset="0"/>
              </a:rPr>
              <a:t>take</a:t>
            </a:r>
            <a:endParaRPr lang="zh-CN" altLang="en-US" sz="3733" kern="0">
              <a:solidFill>
                <a:sysClr val="windowText" lastClr="000000"/>
              </a:solidFill>
            </a:endParaRPr>
          </a:p>
        </p:txBody>
      </p: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7909984" y="2859618"/>
            <a:ext cx="1054100" cy="69638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733" b="1" kern="0">
                <a:solidFill>
                  <a:srgbClr val="FF0000"/>
                </a:solidFill>
                <a:latin typeface="Times New Roman" pitchFamily="18" charset="0"/>
              </a:rPr>
              <a:t>kite </a:t>
            </a:r>
            <a:endParaRPr lang="zh-CN" altLang="en-US" sz="3733" kern="0">
              <a:solidFill>
                <a:sysClr val="windowText" lastClr="000000"/>
              </a:solidFill>
            </a:endParaRPr>
          </a:p>
        </p:txBody>
      </p:sp>
      <p:sp>
        <p:nvSpPr>
          <p:cNvPr id="26" name="矩形 25"/>
          <p:cNvSpPr>
            <a:spLocks noChangeArrowheads="1"/>
          </p:cNvSpPr>
          <p:nvPr/>
        </p:nvSpPr>
        <p:spPr bwMode="auto">
          <a:xfrm>
            <a:off x="8219018" y="3598333"/>
            <a:ext cx="1043516" cy="69638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733" b="1" kern="0">
                <a:solidFill>
                  <a:srgbClr val="FF0000"/>
                </a:solidFill>
                <a:latin typeface="Times New Roman" pitchFamily="18" charset="0"/>
              </a:rPr>
              <a:t>cow</a:t>
            </a:r>
            <a:endParaRPr lang="zh-CN" altLang="en-US" sz="3733" kern="0">
              <a:solidFill>
                <a:sysClr val="windowText" lastClr="000000"/>
              </a:solidFill>
            </a:endParaRPr>
          </a:p>
        </p:txBody>
      </p:sp>
      <p:sp>
        <p:nvSpPr>
          <p:cNvPr id="27" name="矩形 26"/>
          <p:cNvSpPr>
            <a:spLocks noChangeArrowheads="1"/>
          </p:cNvSpPr>
          <p:nvPr/>
        </p:nvSpPr>
        <p:spPr bwMode="auto">
          <a:xfrm>
            <a:off x="8485717" y="4512733"/>
            <a:ext cx="753533" cy="6985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733" b="1" kern="0">
                <a:solidFill>
                  <a:srgbClr val="FF0000"/>
                </a:solidFill>
                <a:latin typeface="Times New Roman" pitchFamily="18" charset="0"/>
              </a:rPr>
              <a:t>by</a:t>
            </a:r>
            <a:endParaRPr lang="zh-CN" altLang="en-US" sz="3733" kern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1"/>
      <p:bldP spid="22" grpId="2"/>
      <p:bldP spid="23" grpId="3"/>
      <p:bldP spid="24" grpId="4"/>
      <p:bldP spid="25" grpId="5"/>
      <p:bldP spid="26" grpId="6"/>
      <p:bldP spid="27" grpId="7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770" name="Rectangle 387"/>
          <p:cNvSpPr>
            <a:spLocks noChangeArrowheads="1"/>
          </p:cNvSpPr>
          <p:nvPr/>
        </p:nvSpPr>
        <p:spPr bwMode="auto">
          <a:xfrm>
            <a:off x="787400" y="182033"/>
            <a:ext cx="2404533" cy="78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kumimoji="1" lang="en-US" altLang="zh-CN" sz="4800" b="1">
                <a:solidFill>
                  <a:srgbClr val="0000FF"/>
                </a:solidFill>
                <a:latin typeface="Times New Roman" pitchFamily="18" charset="0"/>
              </a:rPr>
              <a:t>Activity</a:t>
            </a:r>
          </a:p>
        </p:txBody>
      </p:sp>
      <p:sp>
        <p:nvSpPr>
          <p:cNvPr id="8" name="矩形 7"/>
          <p:cNvSpPr/>
          <p:nvPr/>
        </p:nvSpPr>
        <p:spPr>
          <a:xfrm>
            <a:off x="793750" y="1123951"/>
            <a:ext cx="10193867" cy="73871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eaLnBrk="1" hangingPunct="1">
              <a:defRPr/>
            </a:pPr>
            <a:r>
              <a:rPr lang="en-US" altLang="zh-CN" sz="4000" b="1" kern="0">
                <a:solidFill>
                  <a:sysClr val="windowText" lastClr="000000"/>
                </a:solidFill>
                <a:latin typeface="Times New Roman"/>
              </a:rPr>
              <a:t>Make up sentences according to the pictures. </a:t>
            </a:r>
            <a:endParaRPr lang="zh-CN" altLang="en-US" sz="4000"/>
          </a:p>
        </p:txBody>
      </p:sp>
      <p:sp>
        <p:nvSpPr>
          <p:cNvPr id="9" name="矩形 8"/>
          <p:cNvSpPr/>
          <p:nvPr/>
        </p:nvSpPr>
        <p:spPr>
          <a:xfrm>
            <a:off x="831851" y="2017184"/>
            <a:ext cx="7067550" cy="69850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eaLnBrk="1" hangingPunct="1">
              <a:defRPr/>
            </a:pPr>
            <a:r>
              <a:rPr lang="en-US" altLang="zh-CN" sz="3733" b="1" kern="0">
                <a:latin typeface="Times New Roman"/>
              </a:rPr>
              <a:t>Last weekend, I ______________.</a:t>
            </a:r>
            <a:endParaRPr lang="zh-CN" altLang="en-US" sz="3733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76484" y="3092451"/>
            <a:ext cx="3913716" cy="2942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1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45733" y="2802467"/>
            <a:ext cx="3517900" cy="3520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1" r="5612"/>
          <a:stretch>
            <a:fillRect/>
          </a:stretch>
        </p:blipFill>
        <p:spPr bwMode="auto">
          <a:xfrm rot="6341637">
            <a:off x="8284635" y="819149"/>
            <a:ext cx="2074333" cy="1824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94184" y="4002618"/>
            <a:ext cx="2692400" cy="1699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5" t="12013" r="2386" b="4765"/>
          <a:stretch>
            <a:fillRect/>
          </a:stretch>
        </p:blipFill>
        <p:spPr bwMode="auto">
          <a:xfrm>
            <a:off x="4559300" y="4121151"/>
            <a:ext cx="3168651" cy="1509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15367" y="836084"/>
            <a:ext cx="2523067" cy="2165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4" name="图片 19487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83267" y="615951"/>
            <a:ext cx="2531533" cy="260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5" name="图片 19489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8" t="5508" r="2141" b="0"/>
          <a:stretch>
            <a:fillRect/>
          </a:stretch>
        </p:blipFill>
        <p:spPr bwMode="auto">
          <a:xfrm>
            <a:off x="1276350" y="3253318"/>
            <a:ext cx="2992967" cy="2749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1295400" y="692151"/>
            <a:ext cx="7579784" cy="738716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685800" indent="-685800" eaLnBrk="1" fontAlgn="auto" hangingPunct="1">
              <a:spcBef>
                <a:spcPct val="0"/>
              </a:spcBef>
              <a:spcAft>
                <a:spcPct val="0"/>
              </a:spcAft>
              <a:buFontTx/>
              <a:buAutoNum type="arabicPlain" startAt="2"/>
              <a:defRPr/>
            </a:pPr>
            <a:r>
              <a:rPr lang="en-US" altLang="zh-CN" sz="4000" b="1" kern="0">
                <a:solidFill>
                  <a:sysClr val="windowText" lastClr="000000"/>
                </a:solidFill>
                <a:latin typeface="Times New Roman"/>
              </a:rPr>
              <a:t>Complete the conversation.</a:t>
            </a:r>
            <a:endParaRPr lang="zh-CN" altLang="en-US" sz="4000" b="1" kern="0">
              <a:solidFill>
                <a:sysClr val="windowText" lastClr="000000"/>
              </a:solidFill>
              <a:latin typeface="Times New Roman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021417" y="1758951"/>
            <a:ext cx="8779934" cy="4322233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fontAlgn="auto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733" b="1" kern="0">
                <a:solidFill>
                  <a:sysClr val="windowText" lastClr="000000"/>
                </a:solidFill>
                <a:latin typeface="Times New Roman"/>
              </a:rPr>
              <a:t>A: I had a school trip last week.</a:t>
            </a:r>
            <a:endParaRPr lang="zh-CN" altLang="zh-CN" sz="3733" b="1" kern="0">
              <a:solidFill>
                <a:sysClr val="windowText" lastClr="000000"/>
              </a:solidFill>
              <a:latin typeface="Times New Roman"/>
            </a:endParaRPr>
          </a:p>
          <a:p>
            <a:pPr eaLnBrk="1" fontAlgn="auto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733" b="1" kern="0">
                <a:solidFill>
                  <a:sysClr val="windowText" lastClr="000000"/>
                </a:solidFill>
                <a:latin typeface="Times New Roman"/>
              </a:rPr>
              <a:t>B: Really. ________________ (go)? </a:t>
            </a:r>
            <a:endParaRPr lang="zh-CN" altLang="zh-CN" sz="3733" b="1" kern="0">
              <a:solidFill>
                <a:sysClr val="windowText" lastClr="000000"/>
              </a:solidFill>
              <a:latin typeface="Times New Roman"/>
            </a:endParaRPr>
          </a:p>
          <a:p>
            <a:pPr eaLnBrk="1" fontAlgn="auto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733" b="1" kern="0">
                <a:solidFill>
                  <a:sysClr val="windowText" lastClr="000000"/>
                </a:solidFill>
                <a:latin typeface="Times New Roman"/>
              </a:rPr>
              <a:t>A: I visited the fire station.</a:t>
            </a:r>
            <a:endParaRPr lang="zh-CN" altLang="zh-CN" sz="3733" b="1" kern="0">
              <a:solidFill>
                <a:sysClr val="windowText" lastClr="000000"/>
              </a:solidFill>
              <a:latin typeface="Times New Roman"/>
            </a:endParaRPr>
          </a:p>
          <a:p>
            <a:pPr eaLnBrk="1" fontAlgn="auto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733" b="1" kern="0">
                <a:solidFill>
                  <a:sysClr val="windowText" lastClr="000000"/>
                </a:solidFill>
                <a:latin typeface="Times New Roman"/>
              </a:rPr>
              <a:t>B: </a:t>
            </a:r>
            <a:r>
              <a:rPr lang="en-US" altLang="zh-CN" sz="3733" b="1" kern="0">
                <a:solidFill>
                  <a:prstClr val="black"/>
                </a:solidFill>
                <a:latin typeface="Times New Roman"/>
              </a:rPr>
              <a:t>___________________ </a:t>
            </a:r>
            <a:r>
              <a:rPr lang="en-US" altLang="zh-CN" sz="3733" b="1" kern="0">
                <a:solidFill>
                  <a:sysClr val="windowText" lastClr="000000"/>
                </a:solidFill>
                <a:latin typeface="Times New Roman"/>
              </a:rPr>
              <a:t>(go with)? </a:t>
            </a:r>
            <a:endParaRPr lang="zh-CN" altLang="zh-CN" sz="3733" b="1" kern="0">
              <a:solidFill>
                <a:sysClr val="windowText" lastClr="000000"/>
              </a:solidFill>
              <a:latin typeface="Times New Roman"/>
            </a:endParaRPr>
          </a:p>
          <a:p>
            <a:pPr eaLnBrk="1" fontAlgn="auto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733" b="1" kern="0">
                <a:solidFill>
                  <a:sysClr val="windowText" lastClr="000000"/>
                </a:solidFill>
                <a:latin typeface="Times New Roman"/>
              </a:rPr>
              <a:t>A: I went with my classmates.</a:t>
            </a:r>
            <a:endParaRPr lang="zh-CN" altLang="zh-CN" sz="3733" b="1" kern="0">
              <a:solidFill>
                <a:sysClr val="windowText" lastClr="000000"/>
              </a:solidFill>
              <a:latin typeface="Times New Roman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4178300" y="2732618"/>
            <a:ext cx="4466167" cy="696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733" b="1">
                <a:solidFill>
                  <a:srgbClr val="FF0000"/>
                </a:solidFill>
                <a:latin typeface="Times New Roman" pitchFamily="18" charset="0"/>
              </a:rPr>
              <a:t>Where did you go</a:t>
            </a: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2639484" y="4438651"/>
            <a:ext cx="5204883" cy="696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733" b="1">
                <a:solidFill>
                  <a:srgbClr val="FF0000"/>
                </a:solidFill>
                <a:latin typeface="Times New Roman" pitchFamily="18" charset="0"/>
              </a:rPr>
              <a:t>Who did you go with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842" name="矩形 4"/>
          <p:cNvSpPr>
            <a:spLocks noChangeArrowheads="1"/>
          </p:cNvSpPr>
          <p:nvPr/>
        </p:nvSpPr>
        <p:spPr bwMode="auto">
          <a:xfrm>
            <a:off x="1295400" y="654051"/>
            <a:ext cx="9836152" cy="5190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</a:rPr>
              <a:t>B: _______________ (do)?</a:t>
            </a:r>
            <a:endParaRPr lang="zh-CN" altLang="zh-CN" sz="3733" b="1">
              <a:solidFill>
                <a:srgbClr val="0000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</a:rPr>
              <a:t>A: We watched the firefighters work. What an 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</a:rPr>
              <a:t>     interesting job they have!</a:t>
            </a:r>
            <a:endParaRPr lang="zh-CN" altLang="zh-CN" sz="3733" b="1">
              <a:solidFill>
                <a:srgbClr val="0000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</a:rPr>
              <a:t>B: _____________________ (learn anything)?</a:t>
            </a:r>
            <a:endParaRPr lang="zh-CN" altLang="zh-CN" sz="3733" b="1">
              <a:solidFill>
                <a:srgbClr val="0000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</a:rPr>
              <a:t>A: Sure. We learned how to call the fire station 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</a:rPr>
              <a:t>     and what to do when there is a fire.</a:t>
            </a:r>
            <a:endParaRPr lang="zh-CN" altLang="zh-CN" sz="3733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1970617" y="3344333"/>
            <a:ext cx="5101167" cy="69638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733" b="1" kern="0">
                <a:solidFill>
                  <a:srgbClr val="FF0000"/>
                </a:solidFill>
                <a:latin typeface="Times New Roman" pitchFamily="18" charset="0"/>
              </a:rPr>
              <a:t>Did you learn anything</a:t>
            </a:r>
            <a:endParaRPr lang="zh-CN" altLang="en-US" sz="3733" kern="0">
              <a:solidFill>
                <a:srgbClr val="FF0000"/>
              </a:solidFill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1970617" y="783167"/>
            <a:ext cx="3765549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733" b="1">
                <a:solidFill>
                  <a:srgbClr val="FF0000"/>
                </a:solidFill>
                <a:latin typeface="Times New Roman" pitchFamily="18" charset="0"/>
              </a:rPr>
              <a:t>What did you do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613833" y="1566333"/>
            <a:ext cx="2396067" cy="7662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1pPr>
            <a:lvl2pPr marL="6096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2pPr>
            <a:lvl3pPr marL="12192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3pPr>
            <a:lvl4pPr marL="18288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4pPr>
            <a:lvl5pPr marL="24384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5pPr>
            <a:lvl6pPr marL="30480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6pPr>
            <a:lvl7pPr marL="36576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7pPr>
            <a:lvl8pPr marL="42672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8pPr>
            <a:lvl9pPr marL="48768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9pPr>
          </a:lstStyle>
          <a:p>
            <a:pPr algn="ctr">
              <a:defRPr/>
            </a:pPr>
            <a:r>
              <a:rPr lang="zh-CN" altLang="en-US" sz="3733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写作话题</a:t>
            </a:r>
          </a:p>
        </p:txBody>
      </p:sp>
      <p:sp>
        <p:nvSpPr>
          <p:cNvPr id="3" name="右箭头 7"/>
          <p:cNvSpPr/>
          <p:nvPr/>
        </p:nvSpPr>
        <p:spPr>
          <a:xfrm>
            <a:off x="3124200" y="1697567"/>
            <a:ext cx="666751" cy="501651"/>
          </a:xfrm>
          <a:prstGeom prst="rightArrow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1pPr>
            <a:lvl2pPr marL="6096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2pPr>
            <a:lvl3pPr marL="12192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3pPr>
            <a:lvl4pPr marL="18288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4pPr>
            <a:lvl5pPr marL="24384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5pPr>
            <a:lvl6pPr marL="30480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6pPr>
            <a:lvl7pPr marL="36576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7pPr>
            <a:lvl8pPr marL="42672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8pPr>
            <a:lvl9pPr marL="48768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9pPr>
          </a:lstStyle>
          <a:p>
            <a:pPr algn="ctr">
              <a:defRPr/>
            </a:pPr>
            <a:endParaRPr lang="zh-CN" altLang="en-US" sz="2400"/>
          </a:p>
        </p:txBody>
      </p:sp>
      <p:sp>
        <p:nvSpPr>
          <p:cNvPr id="4" name="矩形 3"/>
          <p:cNvSpPr/>
          <p:nvPr/>
        </p:nvSpPr>
        <p:spPr>
          <a:xfrm>
            <a:off x="3970867" y="1619251"/>
            <a:ext cx="7401984" cy="728133"/>
          </a:xfrm>
          <a:prstGeom prst="rect">
            <a:avLst/>
          </a:prstGeom>
          <a:noFill/>
          <a:ln w="1905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1pPr>
            <a:lvl2pPr marL="6096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2pPr>
            <a:lvl3pPr marL="12192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3pPr>
            <a:lvl4pPr marL="18288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4pPr>
            <a:lvl5pPr marL="24384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5pPr>
            <a:lvl6pPr marL="30480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6pPr>
            <a:lvl7pPr marL="36576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7pPr>
            <a:lvl8pPr marL="42672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8pPr>
            <a:lvl9pPr marL="48768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9pPr>
          </a:lstStyle>
          <a:p>
            <a:pPr>
              <a:defRPr/>
            </a:pPr>
            <a:r>
              <a:rPr lang="zh-CN" altLang="en-US" sz="3733" b="1" kern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周末活动，描述过去发生的事情</a:t>
            </a:r>
            <a:endParaRPr lang="zh-CN" altLang="en-US" sz="32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流程图: 可选过程 4"/>
          <p:cNvSpPr/>
          <p:nvPr/>
        </p:nvSpPr>
        <p:spPr>
          <a:xfrm>
            <a:off x="3905251" y="1255184"/>
            <a:ext cx="7393516" cy="1553633"/>
          </a:xfrm>
          <a:prstGeom prst="flowChartAlternateProcess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1pPr>
            <a:lvl2pPr marL="6096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2pPr>
            <a:lvl3pPr marL="12192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3pPr>
            <a:lvl4pPr marL="18288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4pPr>
            <a:lvl5pPr marL="24384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5pPr>
            <a:lvl6pPr marL="30480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6pPr>
            <a:lvl7pPr marL="36576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7pPr>
            <a:lvl8pPr marL="42672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8pPr>
            <a:lvl9pPr marL="48768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9pPr>
          </a:lstStyle>
          <a:p>
            <a:pPr algn="ctr">
              <a:defRPr/>
            </a:pPr>
            <a:endParaRPr lang="zh-CN" altLang="en-US" sz="2400"/>
          </a:p>
        </p:txBody>
      </p:sp>
      <p:sp>
        <p:nvSpPr>
          <p:cNvPr id="6" name="矩形 5"/>
          <p:cNvSpPr/>
          <p:nvPr/>
        </p:nvSpPr>
        <p:spPr>
          <a:xfrm>
            <a:off x="577851" y="3062818"/>
            <a:ext cx="2396067" cy="7662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1pPr>
            <a:lvl2pPr marL="6096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2pPr>
            <a:lvl3pPr marL="12192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3pPr>
            <a:lvl4pPr marL="18288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4pPr>
            <a:lvl5pPr marL="24384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5pPr>
            <a:lvl6pPr marL="30480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6pPr>
            <a:lvl7pPr marL="36576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7pPr>
            <a:lvl8pPr marL="42672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8pPr>
            <a:lvl9pPr marL="48768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9pPr>
          </a:lstStyle>
          <a:p>
            <a:pPr algn="ctr">
              <a:defRPr/>
            </a:pPr>
            <a:r>
              <a:rPr lang="zh-CN" altLang="en-US" sz="3733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体裁</a:t>
            </a:r>
            <a:r>
              <a:rPr lang="en-US" altLang="zh-CN" sz="3733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/</a:t>
            </a:r>
            <a:r>
              <a:rPr lang="zh-CN" altLang="en-US" sz="3733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时态</a:t>
            </a:r>
          </a:p>
        </p:txBody>
      </p:sp>
      <p:sp>
        <p:nvSpPr>
          <p:cNvPr id="7" name="右箭头 7"/>
          <p:cNvSpPr/>
          <p:nvPr/>
        </p:nvSpPr>
        <p:spPr>
          <a:xfrm>
            <a:off x="3124200" y="3160184"/>
            <a:ext cx="666751" cy="501649"/>
          </a:xfrm>
          <a:prstGeom prst="rightArrow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1pPr>
            <a:lvl2pPr marL="6096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2pPr>
            <a:lvl3pPr marL="12192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3pPr>
            <a:lvl4pPr marL="18288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4pPr>
            <a:lvl5pPr marL="24384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5pPr>
            <a:lvl6pPr marL="30480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6pPr>
            <a:lvl7pPr marL="36576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7pPr>
            <a:lvl8pPr marL="42672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8pPr>
            <a:lvl9pPr marL="48768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9pPr>
          </a:lstStyle>
          <a:p>
            <a:pPr algn="ctr">
              <a:defRPr/>
            </a:pPr>
            <a:endParaRPr lang="zh-CN" altLang="en-US" sz="2400"/>
          </a:p>
        </p:txBody>
      </p:sp>
      <p:sp>
        <p:nvSpPr>
          <p:cNvPr id="8" name="流程图: 可选过程 7"/>
          <p:cNvSpPr/>
          <p:nvPr/>
        </p:nvSpPr>
        <p:spPr>
          <a:xfrm>
            <a:off x="3958167" y="3033184"/>
            <a:ext cx="7391400" cy="963083"/>
          </a:xfrm>
          <a:prstGeom prst="flowChartAlternateProcess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1pPr>
            <a:lvl2pPr marL="6096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2pPr>
            <a:lvl3pPr marL="12192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3pPr>
            <a:lvl4pPr marL="18288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4pPr>
            <a:lvl5pPr marL="24384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5pPr>
            <a:lvl6pPr marL="30480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6pPr>
            <a:lvl7pPr marL="36576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7pPr>
            <a:lvl8pPr marL="42672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8pPr>
            <a:lvl9pPr marL="48768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9pPr>
          </a:lstStyle>
          <a:p>
            <a:pPr algn="ctr">
              <a:defRPr/>
            </a:pPr>
            <a:endParaRPr lang="zh-CN" altLang="en-US" sz="2400"/>
          </a:p>
        </p:txBody>
      </p:sp>
      <p:sp>
        <p:nvSpPr>
          <p:cNvPr id="9" name="矩形 8"/>
          <p:cNvSpPr/>
          <p:nvPr/>
        </p:nvSpPr>
        <p:spPr>
          <a:xfrm>
            <a:off x="4195234" y="3196167"/>
            <a:ext cx="6350000" cy="539751"/>
          </a:xfrm>
          <a:prstGeom prst="rect">
            <a:avLst/>
          </a:prstGeom>
          <a:noFill/>
          <a:ln w="1905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1pPr>
            <a:lvl2pPr marL="6096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2pPr>
            <a:lvl3pPr marL="12192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3pPr>
            <a:lvl4pPr marL="18288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4pPr>
            <a:lvl5pPr marL="24384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5pPr>
            <a:lvl6pPr marL="30480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6pPr>
            <a:lvl7pPr marL="36576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7pPr>
            <a:lvl8pPr marL="42672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8pPr>
            <a:lvl9pPr marL="48768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9pPr>
          </a:lstStyle>
          <a:p>
            <a:pPr>
              <a:defRPr/>
            </a:pPr>
            <a:r>
              <a:rPr lang="zh-CN" altLang="en-US" sz="3733" b="1" kern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记叙文</a:t>
            </a:r>
            <a:r>
              <a:rPr lang="en-US" altLang="zh-CN" sz="3733" b="1" kern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/ </a:t>
            </a:r>
            <a:r>
              <a:rPr lang="zh-CN" altLang="en-US" sz="3733" b="1" kern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一般过去时</a:t>
            </a:r>
          </a:p>
        </p:txBody>
      </p:sp>
      <p:sp>
        <p:nvSpPr>
          <p:cNvPr id="10" name="矩形 9"/>
          <p:cNvSpPr/>
          <p:nvPr/>
        </p:nvSpPr>
        <p:spPr>
          <a:xfrm>
            <a:off x="666751" y="4699000"/>
            <a:ext cx="2396067" cy="7662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1pPr>
            <a:lvl2pPr marL="6096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2pPr>
            <a:lvl3pPr marL="12192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3pPr>
            <a:lvl4pPr marL="18288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4pPr>
            <a:lvl5pPr marL="24384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5pPr>
            <a:lvl6pPr marL="30480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6pPr>
            <a:lvl7pPr marL="36576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7pPr>
            <a:lvl8pPr marL="42672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8pPr>
            <a:lvl9pPr marL="48768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9pPr>
          </a:lstStyle>
          <a:p>
            <a:pPr algn="ctr">
              <a:defRPr/>
            </a:pPr>
            <a:r>
              <a:rPr lang="zh-CN" altLang="en-US" sz="3733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写作思路</a:t>
            </a:r>
          </a:p>
        </p:txBody>
      </p:sp>
      <p:sp>
        <p:nvSpPr>
          <p:cNvPr id="11" name="右箭头 7"/>
          <p:cNvSpPr/>
          <p:nvPr/>
        </p:nvSpPr>
        <p:spPr>
          <a:xfrm>
            <a:off x="3263900" y="4832351"/>
            <a:ext cx="666751" cy="501649"/>
          </a:xfrm>
          <a:prstGeom prst="rightArrow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1pPr>
            <a:lvl2pPr marL="6096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2pPr>
            <a:lvl3pPr marL="12192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3pPr>
            <a:lvl4pPr marL="18288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4pPr>
            <a:lvl5pPr marL="24384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5pPr>
            <a:lvl6pPr marL="30480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6pPr>
            <a:lvl7pPr marL="36576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7pPr>
            <a:lvl8pPr marL="42672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8pPr>
            <a:lvl9pPr marL="48768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9pPr>
          </a:lstStyle>
          <a:p>
            <a:pPr algn="ctr">
              <a:defRPr/>
            </a:pPr>
            <a:endParaRPr lang="zh-CN" altLang="en-US" sz="2400"/>
          </a:p>
        </p:txBody>
      </p:sp>
      <p:sp>
        <p:nvSpPr>
          <p:cNvPr id="12" name="流程图: 可选过程 11"/>
          <p:cNvSpPr/>
          <p:nvPr/>
        </p:nvSpPr>
        <p:spPr>
          <a:xfrm>
            <a:off x="3958167" y="4464051"/>
            <a:ext cx="7401984" cy="1739900"/>
          </a:xfrm>
          <a:prstGeom prst="flowChartAlternateProcess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1pPr>
            <a:lvl2pPr marL="6096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2pPr>
            <a:lvl3pPr marL="12192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3pPr>
            <a:lvl4pPr marL="18288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4pPr>
            <a:lvl5pPr marL="24384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5pPr>
            <a:lvl6pPr marL="30480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6pPr>
            <a:lvl7pPr marL="36576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7pPr>
            <a:lvl8pPr marL="42672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8pPr>
            <a:lvl9pPr marL="48768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9pPr>
          </a:lstStyle>
          <a:p>
            <a:pPr algn="ctr">
              <a:defRPr/>
            </a:pPr>
            <a:endParaRPr lang="zh-CN" altLang="en-US" sz="2400"/>
          </a:p>
        </p:txBody>
      </p:sp>
      <p:sp>
        <p:nvSpPr>
          <p:cNvPr id="13" name="矩形 12"/>
          <p:cNvSpPr/>
          <p:nvPr/>
        </p:nvSpPr>
        <p:spPr>
          <a:xfrm>
            <a:off x="4076700" y="4425951"/>
            <a:ext cx="7509934" cy="1816100"/>
          </a:xfrm>
          <a:prstGeom prst="rect">
            <a:avLst/>
          </a:prstGeom>
          <a:noFill/>
          <a:ln w="1905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1pPr>
            <a:lvl2pPr marL="6096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2pPr>
            <a:lvl3pPr marL="12192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3pPr>
            <a:lvl4pPr marL="18288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4pPr>
            <a:lvl5pPr marL="24384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5pPr>
            <a:lvl6pPr marL="30480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6pPr>
            <a:lvl7pPr marL="36576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7pPr>
            <a:lvl8pPr marL="42672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8pPr>
            <a:lvl9pPr marL="48768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3733" b="1" kern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引入话题→具体介绍</a:t>
            </a:r>
            <a:r>
              <a:rPr lang="en-US" altLang="zh-CN" sz="3733" b="1" kern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lang="zh-CN" altLang="en-US" sz="3733" b="1" kern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按照时间先后顺</a:t>
            </a:r>
            <a:r>
              <a:rPr lang="en-US" altLang="zh-CN" sz="3733" b="1" kern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r>
              <a:rPr lang="zh-CN" altLang="en-US" sz="3733" b="1" kern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→总结（表达感受）</a:t>
            </a:r>
          </a:p>
        </p:txBody>
      </p:sp>
      <p:grpSp>
        <p:nvGrpSpPr>
          <p:cNvPr id="36878" name="组合 4"/>
          <p:cNvGrpSpPr/>
          <p:nvPr/>
        </p:nvGrpSpPr>
        <p:grpSpPr>
          <a:xfrm>
            <a:off x="-143935" y="-226484"/>
            <a:ext cx="4430184" cy="1699684"/>
            <a:chOff x="1565454" y="-108466"/>
            <a:chExt cx="3791744" cy="1700808"/>
          </a:xfrm>
        </p:grpSpPr>
        <p:grpSp>
          <p:nvGrpSpPr>
            <p:cNvPr id="36879" name="组合 15"/>
            <p:cNvGrpSpPr/>
            <p:nvPr/>
          </p:nvGrpSpPr>
          <p:grpSpPr>
            <a:xfrm>
              <a:off x="2086444" y="476685"/>
              <a:ext cx="3270754" cy="938845"/>
              <a:chOff x="714542" y="456050"/>
              <a:chExt cx="3594357" cy="836084"/>
            </a:xfrm>
          </p:grpSpPr>
          <p:grpSp>
            <p:nvGrpSpPr>
              <p:cNvPr id="18" name="组合 17"/>
              <p:cNvGrpSpPr/>
              <p:nvPr/>
            </p:nvGrpSpPr>
            <p:grpSpPr>
              <a:xfrm>
                <a:off x="714542" y="456050"/>
                <a:ext cx="3594357" cy="836084"/>
                <a:chOff x="7205096" y="1469537"/>
                <a:chExt cx="10560739" cy="1733179"/>
              </a:xfrm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20" name="矩形: 圆角 19"/>
                <p:cNvSpPr/>
                <p:nvPr/>
              </p:nvSpPr>
              <p:spPr>
                <a:xfrm>
                  <a:off x="7654379" y="1596784"/>
                  <a:ext cx="10111456" cy="160593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6278B9"/>
                </a:solidFill>
                <a:ln w="381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>
                  <a:defPPr>
                    <a:defRPr lang="zh-CN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 kern="0">
                    <a:solidFill>
                      <a:prstClr val="white"/>
                    </a:solidFill>
                    <a:latin typeface="Times New Roman"/>
                    <a:ea typeface="黑体"/>
                  </a:endParaRPr>
                </a:p>
              </p:txBody>
            </p:sp>
            <p:sp>
              <p:nvSpPr>
                <p:cNvPr id="21" name="矩形: 圆角 20"/>
                <p:cNvSpPr/>
                <p:nvPr/>
              </p:nvSpPr>
              <p:spPr>
                <a:xfrm>
                  <a:off x="7205096" y="1469537"/>
                  <a:ext cx="10111451" cy="160593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CDD4E9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/>
                <a:lstStyle>
                  <a:defPPr>
                    <a:defRPr lang="zh-CN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ko-KR" altLang="en-US" sz="5333" kern="0" spc="800">
                    <a:solidFill>
                      <a:srgbClr val="000000"/>
                    </a:solidFill>
                    <a:latin typeface="三极义黑简体" panose="00000500000000000000" pitchFamily="2" charset="-122"/>
                  </a:endParaRPr>
                </a:p>
              </p:txBody>
            </p:sp>
          </p:grpSp>
          <p:sp>
            <p:nvSpPr>
              <p:cNvPr id="19" name="文本框 14"/>
              <p:cNvSpPr txBox="1">
                <a:spLocks noChangeArrowheads="1"/>
              </p:cNvSpPr>
              <p:nvPr/>
            </p:nvSpPr>
            <p:spPr bwMode="auto">
              <a:xfrm>
                <a:off x="1513715" y="481954"/>
                <a:ext cx="2795183" cy="69601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0" indent="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990600" indent="-3810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1524000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2133600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2743200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3352800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3962400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4572000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5181600" indent="-304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fontAlgn="auto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4267" b="1" kern="0">
                    <a:solidFill>
                      <a:srgbClr val="000000"/>
                    </a:solidFill>
                    <a:latin typeface="Times New Roman" pitchFamily="18" charset="0"/>
                  </a:rPr>
                  <a:t>Summary</a:t>
                </a:r>
                <a:endParaRPr lang="zh-CN" altLang="en-US" sz="4267" b="1" ker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</p:grpSp>
        <p:pic>
          <p:nvPicPr>
            <p:cNvPr id="36880" name="图片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565454" y="-108466"/>
              <a:ext cx="1700808" cy="17008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1"/>
      <p:bldP spid="13" grpId="2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890" name="矩形 2"/>
          <p:cNvSpPr>
            <a:spLocks noChangeArrowheads="1"/>
          </p:cNvSpPr>
          <p:nvPr/>
        </p:nvSpPr>
        <p:spPr bwMode="auto">
          <a:xfrm>
            <a:off x="670984" y="1576917"/>
            <a:ext cx="11042649" cy="3704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4000" b="1">
                <a:solidFill>
                  <a:srgbClr val="000000"/>
                </a:solidFill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 Recite the key expressions in this unit.</a:t>
            </a:r>
          </a:p>
          <a:p>
            <a:pPr>
              <a:lnSpc>
                <a:spcPct val="150000"/>
              </a:lnSpc>
            </a:pPr>
            <a:r>
              <a:rPr lang="en-US" altLang="zh-CN" sz="4000" b="1">
                <a:solidFill>
                  <a:srgbClr val="000000"/>
                </a:solidFill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 Write a passage about your last weekend.</a:t>
            </a:r>
            <a:endParaRPr lang="zh-CN" altLang="zh-CN" sz="4000" b="1">
              <a:solidFill>
                <a:srgbClr val="000000"/>
              </a:solidFill>
              <a:latin typeface="Times New Roman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4000" b="1">
                <a:solidFill>
                  <a:srgbClr val="000000"/>
                </a:solidFill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 Do the exercises.</a:t>
            </a:r>
            <a:r>
              <a:rPr lang="zh-CN" altLang="en-US" sz="4000" b="1">
                <a:solidFill>
                  <a:srgbClr val="000000"/>
                </a:solidFill>
                <a:latin typeface="宋体" panose="02010600030101010101" pitchFamily="2" charset="-122"/>
                <a:ea typeface="楷体" panose="02010609060101010101" pitchFamily="49" charset="-122"/>
                <a:cs typeface="Times New Roman" panose="02020603050405020304" pitchFamily="18" charset="0"/>
              </a:rPr>
              <a:t>（见“状元成才路”系列丛书</a:t>
            </a:r>
            <a:endParaRPr lang="en-US" altLang="zh-CN" sz="4000" b="1">
              <a:solidFill>
                <a:srgbClr val="000000"/>
              </a:solidFill>
              <a:latin typeface="宋体" panose="02010600030101010101" pitchFamily="2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4000" b="1">
                <a:solidFill>
                  <a:srgbClr val="000000"/>
                </a:solidFill>
                <a:latin typeface="宋体" panose="02010600030101010101" pitchFamily="2" charset="-122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zh-CN" sz="4000" b="1">
                <a:solidFill>
                  <a:srgbClr val="000000"/>
                </a:solidFill>
                <a:latin typeface="宋体" panose="02010600030101010101" pitchFamily="2" charset="-122"/>
                <a:ea typeface="楷体" panose="020106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4000" b="1">
                <a:solidFill>
                  <a:srgbClr val="000000"/>
                </a:solidFill>
                <a:latin typeface="宋体" panose="02010600030101010101" pitchFamily="2" charset="-122"/>
                <a:ea typeface="楷体" panose="02010609060101010101" pitchFamily="49" charset="-122"/>
                <a:cs typeface="Times New Roman" panose="02020603050405020304" pitchFamily="18" charset="0"/>
              </a:rPr>
              <a:t>创优作业</a:t>
            </a:r>
            <a:r>
              <a:rPr lang="zh-CN" altLang="zh-CN" sz="4000" b="1">
                <a:solidFill>
                  <a:srgbClr val="000000"/>
                </a:solidFill>
                <a:latin typeface="宋体" panose="02010600030101010101" pitchFamily="2" charset="-122"/>
                <a:ea typeface="楷体" panose="02010609060101010101" pitchFamily="49" charset="-122"/>
                <a:cs typeface="Times New Roman" panose="02020603050405020304" pitchFamily="18" charset="0"/>
              </a:rPr>
              <a:t>》</a:t>
            </a:r>
            <a:r>
              <a:rPr lang="zh-CN" altLang="en-US" sz="4000" b="1">
                <a:solidFill>
                  <a:srgbClr val="000000"/>
                </a:solidFill>
                <a:latin typeface="宋体" panose="02010600030101010101" pitchFamily="2" charset="-122"/>
                <a:ea typeface="楷体" panose="02010609060101010101" pitchFamily="49" charset="-122"/>
                <a:cs typeface="Times New Roman" panose="02020603050405020304" pitchFamily="18" charset="0"/>
              </a:rPr>
              <a:t>对应单元作业）</a:t>
            </a:r>
            <a:endParaRPr lang="zh-CN" altLang="zh-CN" sz="4000" b="1">
              <a:solidFill>
                <a:srgbClr val="000000"/>
              </a:solidFill>
              <a:latin typeface="宋体" panose="02010600030101010101" pitchFamily="2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7891" name="组合 4"/>
          <p:cNvGrpSpPr/>
          <p:nvPr/>
        </p:nvGrpSpPr>
        <p:grpSpPr>
          <a:xfrm>
            <a:off x="-143935" y="-226484"/>
            <a:ext cx="4430184" cy="1699684"/>
            <a:chOff x="1565454" y="-108466"/>
            <a:chExt cx="3791744" cy="1700808"/>
          </a:xfrm>
        </p:grpSpPr>
        <p:grpSp>
          <p:nvGrpSpPr>
            <p:cNvPr id="37892" name="组合 4"/>
            <p:cNvGrpSpPr/>
            <p:nvPr/>
          </p:nvGrpSpPr>
          <p:grpSpPr>
            <a:xfrm>
              <a:off x="2086444" y="476685"/>
              <a:ext cx="3270754" cy="938845"/>
              <a:chOff x="714542" y="456050"/>
              <a:chExt cx="3594357" cy="836084"/>
            </a:xfrm>
          </p:grpSpPr>
          <p:grpSp>
            <p:nvGrpSpPr>
              <p:cNvPr id="7" name="组合 6"/>
              <p:cNvGrpSpPr/>
              <p:nvPr/>
            </p:nvGrpSpPr>
            <p:grpSpPr>
              <a:xfrm>
                <a:off x="714542" y="456050"/>
                <a:ext cx="3594357" cy="836084"/>
                <a:chOff x="7205096" y="1469537"/>
                <a:chExt cx="10560739" cy="1733179"/>
              </a:xfrm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9" name="矩形: 圆角 8"/>
                <p:cNvSpPr/>
                <p:nvPr/>
              </p:nvSpPr>
              <p:spPr>
                <a:xfrm>
                  <a:off x="7654379" y="1596784"/>
                  <a:ext cx="10111456" cy="160593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6278B9"/>
                </a:solidFill>
                <a:ln w="381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>
                  <a:defPPr>
                    <a:defRPr lang="zh-CN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 kern="0">
                    <a:solidFill>
                      <a:prstClr val="white"/>
                    </a:solidFill>
                    <a:latin typeface="Times New Roman"/>
                    <a:ea typeface="黑体"/>
                  </a:endParaRPr>
                </a:p>
              </p:txBody>
            </p:sp>
            <p:sp>
              <p:nvSpPr>
                <p:cNvPr id="10" name="矩形: 圆角 9"/>
                <p:cNvSpPr/>
                <p:nvPr/>
              </p:nvSpPr>
              <p:spPr>
                <a:xfrm>
                  <a:off x="7205096" y="1469537"/>
                  <a:ext cx="10111451" cy="160593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CDD4E9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/>
                <a:lstStyle>
                  <a:defPPr>
                    <a:defRPr lang="zh-CN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ko-KR" altLang="en-US" sz="5333" kern="0" spc="800">
                    <a:solidFill>
                      <a:srgbClr val="000000"/>
                    </a:solidFill>
                    <a:latin typeface="三极义黑简体" panose="00000500000000000000" pitchFamily="2" charset="-122"/>
                  </a:endParaRPr>
                </a:p>
              </p:txBody>
            </p:sp>
          </p:grpSp>
          <p:sp>
            <p:nvSpPr>
              <p:cNvPr id="8" name="文本框 14"/>
              <p:cNvSpPr txBox="1">
                <a:spLocks noChangeArrowheads="1"/>
              </p:cNvSpPr>
              <p:nvPr/>
            </p:nvSpPr>
            <p:spPr bwMode="auto">
              <a:xfrm>
                <a:off x="1513715" y="481954"/>
                <a:ext cx="2795183" cy="69601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0" indent="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990600" indent="-3810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1524000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2133600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2743200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3352800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3962400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4572000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5181600" indent="-304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fontAlgn="auto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4267" b="1" kern="0">
                    <a:solidFill>
                      <a:srgbClr val="000000"/>
                    </a:solidFill>
                    <a:latin typeface="Times New Roman" pitchFamily="18" charset="0"/>
                  </a:rPr>
                  <a:t>Homework</a:t>
                </a:r>
                <a:endParaRPr lang="zh-CN" altLang="en-US" sz="4267" b="1" ker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</p:grpSp>
        <p:pic>
          <p:nvPicPr>
            <p:cNvPr id="37893" name="图片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565454" y="-108466"/>
              <a:ext cx="1700808" cy="17008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Template>Office Theme</Template>
  <Company/>
  <PresentationFormat>宽屏</PresentationFormat>
  <Paragraphs>181</Paragraphs>
  <Slides>32</Slides>
  <Notes>1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baseType="lpstr" size="33">
      <vt:lpstr>Office 主题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PowerPoint 演示文稿</dc:title>
  <dc:creator>Windows 用户</dc:creator>
  <cp:lastModifiedBy>天天向上</cp:lastModifiedBy>
  <cp:revision>390</cp:revision>
  <dcterms:created xsi:type="dcterms:W3CDTF">2017-11-13T08:28:00Z</dcterms:created>
  <dcterms:modified xsi:type="dcterms:W3CDTF">2023-01-30T06:36:36Z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613C3FEF98ED4CBA949B9665269A9B4A</vt:lpwstr>
  </property>
  <property fmtid="{D5CDD505-2E9C-101B-9397-08002B2CF9AE}" pid="3" name="KSOProductBuildVer">
    <vt:lpwstr>2052-11.1.0.11365</vt:lpwstr>
  </property>
</Properties>
</file>