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39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4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95000"/>
          </a:blip>
          <a:stretch>
            <a:fillRect/>
          </a:stretch>
        </p:blipFill>
        <p:spPr>
          <a:xfrm>
            <a:off x="0" y="-14605"/>
            <a:ext cx="12869545" cy="6872605"/>
          </a:xfrm>
          <a:custGeom>
            <a:gdLst>
              <a:gd name="connsiteX0" fmla="*/ 0 w 20504717"/>
              <a:gd name="connsiteY0" fmla="*/ 0 h 7198520"/>
              <a:gd name="connsiteX1" fmla="*/ 20504717 w 20504717"/>
              <a:gd name="connsiteY1" fmla="*/ 0 h 7198520"/>
              <a:gd name="connsiteX2" fmla="*/ 20504717 w 20504717"/>
              <a:gd name="connsiteY2" fmla="*/ 7198520 h 7198520"/>
              <a:gd name="connsiteX3" fmla="*/ 0 w 20504717"/>
              <a:gd name="connsiteY3" fmla="*/ 7198520 h 7198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04717" h="7198520">
                <a:moveTo>
                  <a:pt x="0" y="0"/>
                </a:moveTo>
                <a:lnTo>
                  <a:pt x="20504717" y="0"/>
                </a:lnTo>
                <a:lnTo>
                  <a:pt x="20504717" y="7198520"/>
                </a:lnTo>
                <a:lnTo>
                  <a:pt x="0" y="7198520"/>
                </a:lnTo>
                <a:close/>
              </a:path>
            </a:pathLst>
          </a:custGeom>
        </p:spPr>
      </p:pic>
      <p:cxnSp>
        <p:nvCxnSpPr>
          <p:cNvPr id="21" name="直接连接符 20"/>
          <p:cNvCxnSpPr/>
          <p:nvPr>
            <p:custDataLst>
              <p:tags r:id="rId3"/>
            </p:custDataLst>
          </p:nvPr>
        </p:nvCxnSpPr>
        <p:spPr>
          <a:xfrm flipH="1"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4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5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6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>
            <p:custDataLst>
              <p:tags r:id="rId7"/>
            </p:custDataLst>
          </p:nvPr>
        </p:nvSpPr>
        <p:spPr>
          <a:xfrm>
            <a:off x="1203960" y="413067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8"/>
            </p:custDataLst>
          </p:nvPr>
        </p:nvSpPr>
        <p:spPr>
          <a:xfrm>
            <a:off x="1497965" y="4140835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1744980" y="413067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1019810" y="2825115"/>
            <a:ext cx="7562215" cy="448945"/>
          </a:xfrm>
          <a:prstGeom prst="rect">
            <a:avLst/>
          </a:prstGeom>
          <a:noFill/>
        </p:spPr>
        <p:txBody>
          <a:bodyPr wrap="square" lIns="90170" tIns="46990" rIns="90170" bIns="4699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11"/>
            </p:custDataLst>
          </p:nvPr>
        </p:nvSpPr>
        <p:spPr>
          <a:xfrm>
            <a:off x="1019810" y="1529715"/>
            <a:ext cx="7561580" cy="129476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defTabSz="96012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2"/>
            </p:custDataLst>
          </p:nvPr>
        </p:nvSpPr>
        <p:spPr>
          <a:xfrm>
            <a:off x="1019810" y="3365817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charset="0"/>
              <a:buChar char="l"/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05"/>
            <a:ext cx="12199620" cy="6856095"/>
          </a:xfrm>
          <a:prstGeom prst="rect">
            <a:avLst/>
          </a:prstGeom>
        </p:spPr>
      </p:pic>
      <p:sp>
        <p:nvSpPr>
          <p:cNvPr id="16" name="圆角矩形 15"/>
          <p:cNvSpPr/>
          <p:nvPr>
            <p:custDataLst>
              <p:tags r:id="rId3"/>
            </p:custDataLst>
          </p:nvPr>
        </p:nvSpPr>
        <p:spPr>
          <a:xfrm>
            <a:off x="9903460" y="4117340"/>
            <a:ext cx="572770" cy="3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2789555" y="2760345"/>
            <a:ext cx="7773670" cy="1348740"/>
          </a:xfrm>
          <a:prstGeom prst="rect">
            <a:avLst/>
          </a:prstGeom>
          <a:noFill/>
        </p:spPr>
        <p:txBody>
          <a:bodyPr wrap="square" lIns="13970" tIns="0" rIns="9017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序号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2724150" y="943610"/>
            <a:ext cx="7844790" cy="1805305"/>
          </a:xfrm>
          <a:prstGeom prst="rect">
            <a:avLst/>
          </a:prstGeom>
          <a:noFill/>
        </p:spPr>
        <p:txBody>
          <a:bodyPr wrap="square" lIns="90170" tIns="14400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alpha val="20000"/>
                      </a:schemeClr>
                    </a:gs>
                    <a:gs pos="100000">
                      <a:schemeClr val="accent1">
                        <a:alpha val="20000"/>
                      </a:schemeClr>
                    </a:gs>
                  </a:gsLst>
                  <a:lin ang="1092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59055"/>
            <a:ext cx="12173585" cy="6798945"/>
          </a:xfrm>
          <a:custGeom>
            <a:gdLst>
              <a:gd name="connsiteX0" fmla="*/ 0 w 21599524"/>
              <a:gd name="connsiteY0" fmla="*/ 0 h 6799262"/>
              <a:gd name="connsiteX1" fmla="*/ 21599524 w 21599524"/>
              <a:gd name="connsiteY1" fmla="*/ 0 h 6799262"/>
              <a:gd name="connsiteX2" fmla="*/ 21599524 w 21599524"/>
              <a:gd name="connsiteY2" fmla="*/ 6799262 h 6799262"/>
              <a:gd name="connsiteX3" fmla="*/ 0 w 21599524"/>
              <a:gd name="connsiteY3" fmla="*/ 6799262 h 67992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9524" h="6799262">
                <a:moveTo>
                  <a:pt x="0" y="0"/>
                </a:moveTo>
                <a:lnTo>
                  <a:pt x="21599524" y="0"/>
                </a:lnTo>
                <a:lnTo>
                  <a:pt x="21599524" y="6799262"/>
                </a:lnTo>
                <a:lnTo>
                  <a:pt x="0" y="6799262"/>
                </a:lnTo>
                <a:close/>
              </a:path>
            </a:pathLst>
          </a:custGeom>
        </p:spPr>
      </p:pic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>
            <a:off x="245110" y="612140"/>
            <a:ext cx="11700510" cy="1907540"/>
            <a:chOff x="386" y="964"/>
            <a:chExt cx="18426" cy="3004"/>
          </a:xfrm>
        </p:grpSpPr>
        <p:sp>
          <p:nvSpPr>
            <p:cNvPr id="6" name="副标题"/>
            <p:cNvSpPr txBox="1"/>
            <p:nvPr>
              <p:custDataLst>
                <p:tags r:id="rId4"/>
              </p:custDataLst>
            </p:nvPr>
          </p:nvSpPr>
          <p:spPr>
            <a:xfrm>
              <a:off x="386" y="964"/>
              <a:ext cx="18427" cy="3005"/>
            </a:xfrm>
            <a:prstGeom prst="rect">
              <a:avLst/>
            </a:prstGeom>
            <a:noFill/>
          </p:spPr>
          <p:txBody>
            <a:bodyPr wrap="square" lIns="90170" tIns="46990" rIns="90170" bIns="0" rtlCol="0" anchor="ctr" anchorCtr="0">
              <a:normAutofit fontScale="97500"/>
            </a:bodyPr>
            <a:lstStyle/>
            <a:p>
              <a:pPr algn="ctr"/>
              <a:r>
                <a:rPr lang="en-US" altLang="zh-CN" sz="12000">
                  <a:solidFill>
                    <a:schemeClr val="bg1">
                      <a:alpha val="5000"/>
                    </a:schemeClr>
                  </a:solidFill>
                  <a:latin typeface="+mj-ea"/>
                  <a:ea typeface="+mj-ea"/>
                  <a:cs typeface="微软雅黑" panose="020b0503020204020204" charset="-122"/>
                  <a:sym typeface="+mn-ea"/>
                </a:rPr>
                <a:t>CONTENTS</a:t>
              </a:r>
              <a:endParaRPr lang="en-US" altLang="zh-CN" sz="12000" spc="300">
                <a:solidFill>
                  <a:schemeClr val="bg1">
                    <a:alpha val="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8" name="标题"/>
            <p:cNvSpPr txBox="1"/>
            <p:nvPr>
              <p:custDataLst>
                <p:tags r:id="rId5"/>
              </p:custDataLst>
            </p:nvPr>
          </p:nvSpPr>
          <p:spPr>
            <a:xfrm>
              <a:off x="1235" y="1711"/>
              <a:ext cx="16730" cy="1501"/>
            </a:xfrm>
            <a:prstGeom prst="rect">
              <a:avLst/>
            </a:prstGeom>
            <a:noFill/>
          </p:spPr>
          <p:txBody>
            <a:bodyPr wrap="square" lIns="90170" tIns="46990" rIns="90170" bIns="0" rtlCol="0" anchor="ctr" anchorCtr="0">
              <a:normAutofit lnSpcReduction="10000"/>
            </a:bodyPr>
            <a:lstStyle/>
            <a:p>
              <a:pPr algn="ctr"/>
              <a:r>
                <a:rPr lang="en-US" altLang="zh-CN" sz="5600" b="1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charset="-122"/>
                  <a:sym typeface="+mn-ea"/>
                </a:rPr>
                <a:t>-  </a:t>
              </a:r>
              <a:r>
                <a:rPr lang="zh-CN" altLang="en-US" sz="5600" b="1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charset="-122"/>
                  <a:sym typeface="+mn-ea"/>
                </a:rPr>
                <a:t>目录</a:t>
              </a:r>
              <a:r>
                <a:rPr lang="en-US" altLang="zh-CN" sz="5600" b="1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charset="-122"/>
                  <a:sym typeface="+mn-ea"/>
                </a:rPr>
                <a:t>  -</a:t>
              </a:r>
              <a:endParaRPr lang="zh-CN" altLang="en-US" sz="5600" b="1" spc="300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95000"/>
          </a:blip>
          <a:stretch>
            <a:fillRect/>
          </a:stretch>
        </p:blipFill>
        <p:spPr>
          <a:xfrm>
            <a:off x="-8255" y="0"/>
            <a:ext cx="12869545" cy="6872605"/>
          </a:xfrm>
          <a:custGeom>
            <a:gdLst>
              <a:gd name="connsiteX0" fmla="*/ 0 w 20504717"/>
              <a:gd name="connsiteY0" fmla="*/ 0 h 7198520"/>
              <a:gd name="connsiteX1" fmla="*/ 20504717 w 20504717"/>
              <a:gd name="connsiteY1" fmla="*/ 0 h 7198520"/>
              <a:gd name="connsiteX2" fmla="*/ 20504717 w 20504717"/>
              <a:gd name="connsiteY2" fmla="*/ 7198520 h 7198520"/>
              <a:gd name="connsiteX3" fmla="*/ 0 w 20504717"/>
              <a:gd name="connsiteY3" fmla="*/ 7198520 h 7198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04717" h="7198520">
                <a:moveTo>
                  <a:pt x="0" y="0"/>
                </a:moveTo>
                <a:lnTo>
                  <a:pt x="20504717" y="0"/>
                </a:lnTo>
                <a:lnTo>
                  <a:pt x="20504717" y="7198520"/>
                </a:lnTo>
                <a:lnTo>
                  <a:pt x="0" y="7198520"/>
                </a:lnTo>
                <a:close/>
              </a:path>
            </a:pathLst>
          </a:custGeom>
        </p:spPr>
      </p:pic>
      <p:sp>
        <p:nvSpPr>
          <p:cNvPr id="10" name="标题 9"/>
          <p:cNvSpPr txBox="1"/>
          <p:nvPr>
            <p:ph type="title" idx="9"/>
            <p:custDataLst>
              <p:tags r:id="rId3"/>
            </p:custDataLst>
          </p:nvPr>
        </p:nvSpPr>
        <p:spPr>
          <a:xfrm>
            <a:off x="1019810" y="1369060"/>
            <a:ext cx="7562215" cy="153797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defTabSz="960120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21" name="直接连接符 20"/>
          <p:cNvCxnSpPr/>
          <p:nvPr>
            <p:custDataLst>
              <p:tags r:id="rId4"/>
            </p:custDataLst>
          </p:nvPr>
        </p:nvCxnSpPr>
        <p:spPr>
          <a:xfrm flipH="1"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>
            <p:custDataLst>
              <p:tags r:id="rId8"/>
            </p:custDataLst>
          </p:nvPr>
        </p:nvSpPr>
        <p:spPr>
          <a:xfrm>
            <a:off x="1203960" y="3544570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9"/>
            </p:custDataLst>
          </p:nvPr>
        </p:nvSpPr>
        <p:spPr>
          <a:xfrm>
            <a:off x="1497965" y="3554730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1744980" y="3544570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1"/>
            </p:custDataLst>
          </p:nvPr>
        </p:nvSpPr>
        <p:spPr>
          <a:xfrm>
            <a:off x="1019810" y="3014981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22" Type="http://schemas.openxmlformats.org/officeDocument/2006/relationships/tags" Target="../tags/tag190.xml" /><Relationship Id="rId23" Type="http://schemas.openxmlformats.org/officeDocument/2006/relationships/tags" Target="../tags/tag191.xml" /><Relationship Id="rId24" Type="http://schemas.openxmlformats.org/officeDocument/2006/relationships/tags" Target="../tags/tag192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5.png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image" Target="../media/image6.png" /><Relationship Id="rId15" Type="http://schemas.openxmlformats.org/officeDocument/2006/relationships/tags" Target="../tags/tag226.xml" /><Relationship Id="rId16" Type="http://schemas.openxmlformats.org/officeDocument/2006/relationships/tags" Target="../tags/tag227.xml" /><Relationship Id="rId17" Type="http://schemas.openxmlformats.org/officeDocument/2006/relationships/tags" Target="../tags/tag228.xml" /><Relationship Id="rId18" Type="http://schemas.openxmlformats.org/officeDocument/2006/relationships/image" Target="../media/image7.png" /><Relationship Id="rId19" Type="http://schemas.openxmlformats.org/officeDocument/2006/relationships/tags" Target="../tags/tag229.xml" /><Relationship Id="rId2" Type="http://schemas.openxmlformats.org/officeDocument/2006/relationships/tags" Target="../tags/tag216.xml" /><Relationship Id="rId20" Type="http://schemas.openxmlformats.org/officeDocument/2006/relationships/tags" Target="../tags/tag230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image" Target="../media/image4.png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tags" Target="../tags/tag231.xml" /><Relationship Id="rId20" Type="http://schemas.openxmlformats.org/officeDocument/2006/relationships/tags" Target="../tags/tag249.xml" /><Relationship Id="rId21" Type="http://schemas.openxmlformats.org/officeDocument/2006/relationships/tags" Target="../tags/tag250.xml" /><Relationship Id="rId22" Type="http://schemas.openxmlformats.org/officeDocument/2006/relationships/tags" Target="../tags/tag251.xml" /><Relationship Id="rId23" Type="http://schemas.openxmlformats.org/officeDocument/2006/relationships/tags" Target="../tags/tag252.xml" /><Relationship Id="rId24" Type="http://schemas.openxmlformats.org/officeDocument/2006/relationships/tags" Target="../tags/tag253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tags" Target="../tags/tag257.xml" /><Relationship Id="rId20" Type="http://schemas.openxmlformats.org/officeDocument/2006/relationships/tags" Target="../tags/tag275.xml" /><Relationship Id="rId21" Type="http://schemas.openxmlformats.org/officeDocument/2006/relationships/tags" Target="../tags/tag276.xml" /><Relationship Id="rId22" Type="http://schemas.openxmlformats.org/officeDocument/2006/relationships/tags" Target="../tags/tag277.xml" /><Relationship Id="rId23" Type="http://schemas.openxmlformats.org/officeDocument/2006/relationships/tags" Target="../tags/tag278.xml" /><Relationship Id="rId24" Type="http://schemas.openxmlformats.org/officeDocument/2006/relationships/tags" Target="../tags/tag279.xml" /><Relationship Id="rId25" Type="http://schemas.openxmlformats.org/officeDocument/2006/relationships/tags" Target="../tags/tag280.xml" /><Relationship Id="rId26" Type="http://schemas.openxmlformats.org/officeDocument/2006/relationships/tags" Target="../tags/tag281.xml" /><Relationship Id="rId27" Type="http://schemas.openxmlformats.org/officeDocument/2006/relationships/tags" Target="../tags/tag282.xml" /><Relationship Id="rId28" Type="http://schemas.openxmlformats.org/officeDocument/2006/relationships/tags" Target="../tags/tag283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tags" Target="../tags/tag284.xml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22" Type="http://schemas.openxmlformats.org/officeDocument/2006/relationships/tags" Target="../tags/tag304.xml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25" Type="http://schemas.openxmlformats.org/officeDocument/2006/relationships/tags" Target="../tags/tag307.xml" /><Relationship Id="rId26" Type="http://schemas.openxmlformats.org/officeDocument/2006/relationships/tags" Target="../tags/tag308.xml" /><Relationship Id="rId27" Type="http://schemas.openxmlformats.org/officeDocument/2006/relationships/tags" Target="../tags/tag309.xml" /><Relationship Id="rId28" Type="http://schemas.openxmlformats.org/officeDocument/2006/relationships/tags" Target="../tags/tag310.xml" /><Relationship Id="rId29" Type="http://schemas.openxmlformats.org/officeDocument/2006/relationships/tags" Target="../tags/tag311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9.xml" /><Relationship Id="rId11" Type="http://schemas.openxmlformats.org/officeDocument/2006/relationships/tags" Target="../tags/tag320.xml" /><Relationship Id="rId12" Type="http://schemas.openxmlformats.org/officeDocument/2006/relationships/image" Target="../media/image9.png" /><Relationship Id="rId13" Type="http://schemas.openxmlformats.org/officeDocument/2006/relationships/tags" Target="../tags/tag321.xml" /><Relationship Id="rId14" Type="http://schemas.openxmlformats.org/officeDocument/2006/relationships/tags" Target="../tags/tag322.xml" /><Relationship Id="rId15" Type="http://schemas.openxmlformats.org/officeDocument/2006/relationships/tags" Target="../tags/tag323.xml" /><Relationship Id="rId16" Type="http://schemas.openxmlformats.org/officeDocument/2006/relationships/tags" Target="../tags/tag324.xml" /><Relationship Id="rId17" Type="http://schemas.openxmlformats.org/officeDocument/2006/relationships/image" Target="../media/image10.png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tags" Target="../tags/tag312.xml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image" Target="../media/image11.png" /><Relationship Id="rId23" Type="http://schemas.openxmlformats.org/officeDocument/2006/relationships/tags" Target="../tags/tag329.xml" /><Relationship Id="rId24" Type="http://schemas.openxmlformats.org/officeDocument/2006/relationships/tags" Target="../tags/tag330.xml" /><Relationship Id="rId3" Type="http://schemas.openxmlformats.org/officeDocument/2006/relationships/tags" Target="../tags/tag313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image" Target="../media/image8.png" /><Relationship Id="rId8" Type="http://schemas.openxmlformats.org/officeDocument/2006/relationships/tags" Target="../tags/tag317.xml" /><Relationship Id="rId9" Type="http://schemas.openxmlformats.org/officeDocument/2006/relationships/tags" Target="../tags/tag3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1.xml" /><Relationship Id="rId3" Type="http://schemas.openxmlformats.org/officeDocument/2006/relationships/tags" Target="../tags/tag332.xml" /><Relationship Id="rId4" Type="http://schemas.openxmlformats.org/officeDocument/2006/relationships/tags" Target="../tags/tag3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334.xml" /><Relationship Id="rId3" Type="http://schemas.openxmlformats.org/officeDocument/2006/relationships/tags" Target="../tags/tag335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tags" Target="../tags/tag340.xml" /><Relationship Id="rId9" Type="http://schemas.openxmlformats.org/officeDocument/2006/relationships/tags" Target="../tags/tag34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tags" Target="../tags/tag342.xml" /><Relationship Id="rId20" Type="http://schemas.openxmlformats.org/officeDocument/2006/relationships/tags" Target="../tags/tag360.xml" /><Relationship Id="rId21" Type="http://schemas.openxmlformats.org/officeDocument/2006/relationships/tags" Target="../tags/tag361.xml" /><Relationship Id="rId22" Type="http://schemas.openxmlformats.org/officeDocument/2006/relationships/tags" Target="../tags/tag362.xml" /><Relationship Id="rId23" Type="http://schemas.openxmlformats.org/officeDocument/2006/relationships/tags" Target="../tags/tag363.xml" /><Relationship Id="rId24" Type="http://schemas.openxmlformats.org/officeDocument/2006/relationships/tags" Target="../tags/tag364.xml" /><Relationship Id="rId25" Type="http://schemas.openxmlformats.org/officeDocument/2006/relationships/image" Target="../media/image12.png" /><Relationship Id="rId26" Type="http://schemas.openxmlformats.org/officeDocument/2006/relationships/tags" Target="../tags/tag365.xml" /><Relationship Id="rId27" Type="http://schemas.openxmlformats.org/officeDocument/2006/relationships/image" Target="../media/image13.png" /><Relationship Id="rId28" Type="http://schemas.openxmlformats.org/officeDocument/2006/relationships/tags" Target="../tags/tag366.xml" /><Relationship Id="rId29" Type="http://schemas.openxmlformats.org/officeDocument/2006/relationships/image" Target="../media/image14.png" /><Relationship Id="rId3" Type="http://schemas.openxmlformats.org/officeDocument/2006/relationships/tags" Target="../tags/tag343.xml" /><Relationship Id="rId30" Type="http://schemas.openxmlformats.org/officeDocument/2006/relationships/tags" Target="../tags/tag367.xml" /><Relationship Id="rId31" Type="http://schemas.openxmlformats.org/officeDocument/2006/relationships/image" Target="../media/image15.png" /><Relationship Id="rId32" Type="http://schemas.openxmlformats.org/officeDocument/2006/relationships/tags" Target="../tags/tag368.xml" /><Relationship Id="rId33" Type="http://schemas.openxmlformats.org/officeDocument/2006/relationships/image" Target="../media/image16.png" /><Relationship Id="rId34" Type="http://schemas.openxmlformats.org/officeDocument/2006/relationships/tags" Target="../tags/tag369.xml" /><Relationship Id="rId35" Type="http://schemas.openxmlformats.org/officeDocument/2006/relationships/tags" Target="../tags/tag370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9.xml" /><Relationship Id="rId11" Type="http://schemas.openxmlformats.org/officeDocument/2006/relationships/tags" Target="../tags/tag380.xml" /><Relationship Id="rId12" Type="http://schemas.openxmlformats.org/officeDocument/2006/relationships/tags" Target="../tags/tag381.xml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tags" Target="../tags/tag385.xml" /><Relationship Id="rId17" Type="http://schemas.openxmlformats.org/officeDocument/2006/relationships/tags" Target="../tags/tag386.xml" /><Relationship Id="rId18" Type="http://schemas.openxmlformats.org/officeDocument/2006/relationships/tags" Target="../tags/tag387.xml" /><Relationship Id="rId19" Type="http://schemas.openxmlformats.org/officeDocument/2006/relationships/tags" Target="../tags/tag388.xml" /><Relationship Id="rId2" Type="http://schemas.openxmlformats.org/officeDocument/2006/relationships/tags" Target="../tags/tag371.xml" /><Relationship Id="rId20" Type="http://schemas.openxmlformats.org/officeDocument/2006/relationships/tags" Target="../tags/tag389.xml" /><Relationship Id="rId21" Type="http://schemas.openxmlformats.org/officeDocument/2006/relationships/tags" Target="../tags/tag390.xml" /><Relationship Id="rId22" Type="http://schemas.openxmlformats.org/officeDocument/2006/relationships/tags" Target="../tags/tag39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Relationship Id="rId7" Type="http://schemas.openxmlformats.org/officeDocument/2006/relationships/tags" Target="../tags/tag376.xml" /><Relationship Id="rId8" Type="http://schemas.openxmlformats.org/officeDocument/2006/relationships/tags" Target="../tags/tag377.xml" /><Relationship Id="rId9" Type="http://schemas.openxmlformats.org/officeDocument/2006/relationships/tags" Target="../tags/tag37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392.xml" /><Relationship Id="rId3" Type="http://schemas.openxmlformats.org/officeDocument/2006/relationships/tags" Target="../tags/tag39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脑脊液通畅腰麻失败分析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腰麻失败的原因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腰麻失败的处理方法</a:t>
            </a: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腰麻失败的预防措施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腰麻失败的原因</a:t>
            </a:r>
          </a:p>
        </p:txBody>
      </p:sp>
      <p:sp>
        <p:nvSpPr>
          <p:cNvPr id="7" name="文本占位符 6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11555">
                <a:gradFill>
                  <a:gsLst>
                    <a:gs pos="0">
                      <a:schemeClr val="accent2">
                        <a:alpha val="20000"/>
                      </a:schemeClr>
                    </a:gs>
                    <a:gs pos="100000">
                      <a:schemeClr val="accent1">
                        <a:alpha val="20000"/>
                      </a:schemeClr>
                    </a:gs>
                  </a:gsLst>
                  <a:lin ang="1092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麻醉技术问题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 flipH="1">
            <a:off x="1306483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麻醉剂量不足：导致麻醉效果不佳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38225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麻醉部位不准确：导致麻醉效果不均匀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63386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麻醉药物选择不当：导致麻醉效果不理想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8854785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麻醉操作不当：导致麻醉效果不理想或出现并发症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4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5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患者疾病：某些疾病可能导致腰麻失败，如脊柱畸形、椎间盘突出等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8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9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患者年龄：高龄患者腰麻失败风险较高</a:t>
            </a:r>
          </a:p>
        </p:txBody>
      </p:sp>
      <p:pic>
        <p:nvPicPr>
          <p:cNvPr id="17" name="图形 16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2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3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患者体重：肥胖患者腰麻失败风险较高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6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7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患者心理因素：患者紧张、焦虑等心理因素可能导致腰麻失败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药物剂量不足：导致麻醉效果不佳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药物浓度过高：可能导致神经损伤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药物过敏：患者对药物产生过敏反应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药物相互作用：与其他药物产生相互作用，影响麻醉效果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腰麻失败的处理方法</a:t>
            </a:r>
          </a:p>
        </p:txBody>
      </p:sp>
      <p:sp>
        <p:nvSpPr>
          <p:cNvPr id="7" name="文本占位符 6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11555">
                <a:gradFill>
                  <a:gsLst>
                    <a:gs pos="0">
                      <a:schemeClr val="accent2">
                        <a:alpha val="20000"/>
                      </a:schemeClr>
                    </a:gs>
                    <a:gs pos="100000">
                      <a:schemeClr val="accent1">
                        <a:alpha val="20000"/>
                      </a:schemeClr>
                    </a:gs>
                  </a:gsLst>
                  <a:lin ang="1092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调整麻醉方案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重新评估患者情况：了解患者病情、过敏史等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调整麻醉药物剂量：根据患者情况调整药物剂量</a:t>
            </a: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调整麻醉方式：选择其他麻醉方式，如硬膜外麻醉、全麻等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调整麻醉部位：选择其他麻醉部位，如颈部、胸部等</a:t>
            </a: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调整麻醉设备：检查麻醉设备是否正常，如有问题及时更换</a:t>
            </a: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0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调整麻醉操作：优化麻醉操作流程，提高麻醉成功率</a:t>
            </a:r>
          </a:p>
        </p:txBody>
      </p:sp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3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4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6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及时处理并发症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1881326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821260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303902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195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监测生命体征：密切关注患者的血压、心率、呼吸等指标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905921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865128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3805062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4287703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289996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及时处理低血压：给予补液、升压药物等治疗措施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3889722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5848929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5788863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6271505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5273798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预防感染：保持手术部位清洁，使用抗生素预防感染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5873525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7832730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7772665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8255306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7257599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处理神经损伤：根据神经损伤程度，采取相应的治疗措施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7857325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4"/>
            </p:custDataLst>
          </p:nvPr>
        </p:nvSpPr>
        <p:spPr>
          <a:xfrm>
            <a:off x="9816532" y="2854903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5"/>
            </p:custDataLst>
          </p:nvPr>
        </p:nvSpPr>
        <p:spPr>
          <a:xfrm rot="5400000">
            <a:off x="9756466" y="3097575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6"/>
            </p:custDataLst>
          </p:nvPr>
        </p:nvSpPr>
        <p:spPr>
          <a:xfrm rot="16200000">
            <a:off x="10239108" y="3071254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7"/>
            </p:custDataLst>
          </p:nvPr>
        </p:nvSpPr>
        <p:spPr>
          <a:xfrm>
            <a:off x="9241401" y="3451009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预防血栓形成：使用抗凝血药物，预防血栓形成和栓塞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9841126" y="2918858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严格掌握适应症：根据患者病情和身体状况选择合适的麻醉方式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提高操作技术：熟练掌握腰麻操作技巧，减少操作失误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做好应急预案：制定腰麻失败应急预案，确保患者安全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加强监测：密切关注患者生命体征，及时发现异常情况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腰麻失败的预防措施</a:t>
            </a:r>
          </a:p>
        </p:txBody>
      </p:sp>
      <p:sp>
        <p:nvSpPr>
          <p:cNvPr id="7" name="文本占位符 6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11555">
                <a:gradFill>
                  <a:gsLst>
                    <a:gs pos="0">
                      <a:schemeClr val="accent2">
                        <a:alpha val="20000"/>
                      </a:schemeClr>
                    </a:gs>
                    <a:gs pos="100000">
                      <a:schemeClr val="accent1">
                        <a:alpha val="20000"/>
                      </a:schemeClr>
                    </a:gs>
                  </a:gsLst>
                  <a:lin ang="1092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患者身体状况：评估患者年龄、体重、疾病史等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麻醉风险评估：评估患者麻醉风险，包括过敏反应、呼吸抑制等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麻醉方案选择：根据患者情况选择合适的麻醉方案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术前准备：确保手术室环境、设备、人员等准备就绪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患者教育：向患者解释麻醉过程，减轻患者焦虑和紧张情绪</a:t>
            </a:r>
          </a:p>
        </p:txBody>
      </p:sp>
    </p:spTree>
    <p:custDataLst>
      <p:tags r:id="rId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麻醉技术优化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4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5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6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7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7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0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提高麻醉师技能水平，熟练掌握麻醉技术</a:t>
            </a: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加强麻醉师与手术医生的沟通，确保麻醉效果与手术需求相符</a:t>
            </a:r>
          </a:p>
        </p:txBody>
      </p:sp>
      <p:sp>
        <p:nvSpPr>
          <p:cNvPr id="42" name="文本框 41"/>
          <p:cNvSpPr txBox="1"/>
          <p:nvPr>
            <p:custDataLst>
              <p:tags r:id="rId23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优化麻醉设备，确保麻醉设备性能稳定</a:t>
            </a: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严格遵循麻醉操作流程，减少操作失误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药物选择与剂量调整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药物选择：根据患者病情和手术需求，选择合适的麻醉药物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剂量调整：根据患者体重、年龄、性别等因素，调整麻醉药物的剂量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药物配伍：合理搭配麻醉药物，提高麻醉效果，减少不良反应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药物监测：实时监测麻醉药物的血药浓度，确保麻醉效果和安全性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8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0.5"/>
  <p:tag name="KSO_WM_UNIT_LINE_FORE_SCHEMECOLOR_INDEX_2_TRANS" val="0"/>
  <p:tag name="KSO_WM_UNIT_LINE_FORE_SCHEMECOLOR_INDEX_3" val="8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90"/>
  <p:tag name="KSO_WM_UNIT_LINE_GRADIENT_DIRECTION" val="1"/>
  <p:tag name="KSO_WM_UNIT_LINE_GRADIENT_TYPE" val="0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3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单击选择预设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3"/>
  <p:tag name="PA" val="v5.2.1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8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0.5"/>
  <p:tag name="KSO_WM_UNIT_LINE_FORE_SCHEMECOLOR_INDEX_2_TRANS" val="0"/>
  <p:tag name="KSO_WM_UNIT_LINE_FORE_SCHEMECOLOR_INDEX_3" val="8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90"/>
  <p:tag name="KSO_WM_UNIT_LINE_GRADIENT_DIRECTION" val="1"/>
  <p:tag name="KSO_WM_UNIT_LINE_GRADIENT_TYPE" val="0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29"/>
  <p:tag name="KSO_WM_TEMPLATE_THUMBS_INDEX" val="1、9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SLIDE_CONTENT_AREA" val="{&quot;left&quot;:&quot;16.6&quot;,&quot;top&quot;:&quot;101.2&quot;,&quot;width&quot;:&quot;709.25&quot;,&quot;height&quot;:&quot;242.05&quot;}"/>
  <p:tag name="KSO_WM_SLIDE_ID" val="custom2023029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0"/>
  <p:tag name="KSO_WM_TEMPLATE_THUMBS_INDEX" val="1、9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2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e*1"/>
  <p:tag name="KSO_WM_UNIT_INDEX" val="1"/>
  <p:tag name="KSO_WM_UNIT_LAYERLEVEL" val="1"/>
  <p:tag name="KSO_WM_UNIT_NOCLEAR" val="0"/>
  <p:tag name="KSO_WM_UNIT_PRESET_TEXT" val="01"/>
  <p:tag name="KSO_WM_UNIT_TEXT_FILL_FORE_SCHEMECOLOR_INDEX_1" val="6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3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190.45&quot;,&quot;top&quot;:&quot;64.5&quot;,&quot;width&quot;:&quot;709.25&quot;,&quot;height&quot;:&quot;285.3&quot;}"/>
  <p:tag name="KSO_WM_SLIDE_ID" val="custom202302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1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1_1"/>
  <p:tag name="KSO_WM_UNIT_INDEX" val="1_1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12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2_1"/>
  <p:tag name="KSO_WM_UNIT_INDEX" val="1_2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13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3_1"/>
  <p:tag name="KSO_WM_UNIT_INDEX" val="1_3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14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4_1"/>
  <p:tag name="KSO_WM_UNIT_INDEX" val="1_4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09&quot;,&quot;maxSize&quot;:{&quot;size1&quot;:22.2},&quot;minSize&quot;:{&quot;size1&quot;:13.5},&quot;normalSize&quot;:{&quot;size1&quot;:13.5},&quot;subLayout&quot;:[{&quot;id&quot;:&quot;2023-09-04T19:30:09&quot;,&quot;margin&quot;:{&quot;bottom&quot;:0.025999998673796654,&quot;left&quot;:2.117000102996826,&quot;right&quot;:1.2699999809265137,&quot;top&quot;:0.4230000376701355},&quot;type&quot;:0},{&quot;id&quot;:&quot;2023-09-04T19:30:0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1"/>
  <p:tag name="KSO_WM_UNIT_VALUE" val="176*176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1"/>
  <p:tag name="KSO_WM_UNIT_VALUE" val="236*236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1"/>
  <p:tag name="KSO_WM_UNIT_VALUE" val="209*209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1"/>
  <p:tag name="KSO_WM_UNIT_VALUE" val="222*222"/>
</p:tagLst>
</file>

<file path=ppt/tags/tag2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15&quot;,&quot;maxSize&quot;:{&quot;size1&quot;:22.2},&quot;minSize&quot;:{&quot;size1&quot;:13.5},&quot;normalSize&quot;:{&quot;size1&quot;:13.5},&quot;subLayout&quot;:[{&quot;id&quot;:&quot;2023-09-04T19:30:15&quot;,&quot;margin&quot;:{&quot;bottom&quot;:0.025999998673796654,&quot;left&quot;:2.117000102996826,&quot;right&quot;:1.2699999809265137,&quot;top&quot;:0.4230000376701355},&quot;type&quot;:0},{&quot;id&quot;:&quot;2023-09-04T19:30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3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3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3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3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3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3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4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4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4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4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4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4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4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5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20&quot;,&quot;maxSize&quot;:{&quot;size1&quot;:22.2},&quot;minSize&quot;:{&quot;size1&quot;:13.5},&quot;normalSize&quot;:{&quot;size1&quot;:13.5},&quot;subLayout&quot;:[{&quot;id&quot;:&quot;2023-09-04T19:30:20&quot;,&quot;margin&quot;:{&quot;bottom&quot;:0.025999998673796654,&quot;left&quot;:2.117000102996826,&quot;right&quot;:1.2699999809265137,&quot;top&quot;:0.4230000376701355},&quot;type&quot;:0},{&quot;id&quot;:&quot;2023-09-04T19:30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e*1"/>
  <p:tag name="KSO_WM_UNIT_INDEX" val="1"/>
  <p:tag name="KSO_WM_UNIT_LAYERLEVEL" val="1"/>
  <p:tag name="KSO_WM_UNIT_NOCLEAR" val="0"/>
  <p:tag name="KSO_WM_UNIT_PRESET_TEXT" val="01"/>
  <p:tag name="KSO_WM_UNIT_TEXT_FILL_FORE_SCHEMECOLOR_INDEX_1" val="6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3"/>
</p:tagLst>
</file>

<file path=ppt/tags/tag256.xml><?xml version="1.0" encoding="utf-8"?>
<p:tagLst xmlns:p="http://schemas.openxmlformats.org/presentationml/2006/main">
  <p:tag name="KSO_WM_BEAUTIFY_FLAG" val="#wm#"/>
  <p:tag name="KSO_WM_SLIDE_CONTENT_AREA" val="{&quot;left&quot;:&quot;190.45&quot;,&quot;top&quot;:&quot;64.5&quot;,&quot;width&quot;:&quot;709.25&quot;,&quot;height&quot;:&quot;285.3&quot;}"/>
  <p:tag name="KSO_WM_SLIDE_ID" val="custom202302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28&quot;,&quot;maxSize&quot;:{&quot;size1&quot;:22.2},&quot;minSize&quot;:{&quot;size1&quot;:13.5},&quot;normalSize&quot;:{&quot;size1&quot;:13.5},&quot;subLayout&quot;:[{&quot;id&quot;:&quot;2023-09-04T19:30:28&quot;,&quot;margin&quot;:{&quot;bottom&quot;:0.025999998673796654,&quot;left&quot;:2.117000102996826,&quot;right&quot;:1.2699999809265137,&quot;top&quot;:0.4230000376701355},&quot;type&quot;:0},{&quot;id&quot;:&quot;2023-09-04T19:30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6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87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88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89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90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91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2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3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4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295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296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7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8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9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00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01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2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3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4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05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06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7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8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4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9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10.xml><?xml version="1.0" encoding="utf-8"?>
<p:tagLst xmlns:p="http://schemas.openxmlformats.org/presentationml/2006/main">
  <p:tag name="KSO_WM_ASSEMBLE_CHIP_INDEX" val="982689c934a5443b9e64730a783bd9c9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4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1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36&quot;,&quot;maxSize&quot;:{&quot;size1&quot;:22.2},&quot;minSize&quot;:{&quot;size1&quot;:13.5},&quot;normalSize&quot;:{&quot;size1&quot;:13.5},&quot;subLayout&quot;:[{&quot;id&quot;:&quot;2023-09-04T19:30:36&quot;,&quot;margin&quot;:{&quot;bottom&quot;:0.025999998673796654,&quot;left&quot;:2.117000102996826,&quot;right&quot;:1.2699999809265137,&quot;top&quot;:0.4230000376701355},&quot;type&quot;:0},{&quot;id&quot;:&quot;2023-09-04T19:30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42&quot;,&quot;maxSize&quot;:{&quot;size1&quot;:22.2},&quot;minSize&quot;:{&quot;size1&quot;:13.5},&quot;normalSize&quot;:{&quot;size1&quot;:13.5},&quot;subLayout&quot;:[{&quot;id&quot;:&quot;2023-09-04T19:30:42&quot;,&quot;margin&quot;:{&quot;bottom&quot;:0.025999998673796654,&quot;left&quot;:2.117000102996826,&quot;right&quot;:1.2699999809265137,&quot;top&quot;:0.4230000376701355},&quot;type&quot;:0},{&quot;id&quot;:&quot;2023-09-04T19:30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7*e*1"/>
  <p:tag name="KSO_WM_UNIT_INDEX" val="1"/>
  <p:tag name="KSO_WM_UNIT_LAYERLEVEL" val="1"/>
  <p:tag name="KSO_WM_UNIT_NOCLEAR" val="0"/>
  <p:tag name="KSO_WM_UNIT_PRESET_TEXT" val="01"/>
  <p:tag name="KSO_WM_UNIT_TEXT_FILL_FORE_SCHEMECOLOR_INDEX_1" val="6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3"/>
</p:tagLst>
</file>

<file path=ppt/tags/tag333.xml><?xml version="1.0" encoding="utf-8"?>
<p:tagLst xmlns:p="http://schemas.openxmlformats.org/presentationml/2006/main">
  <p:tag name="KSO_WM_BEAUTIFY_FLAG" val="#wm#"/>
  <p:tag name="KSO_WM_SLIDE_CONTENT_AREA" val="{&quot;left&quot;:&quot;190.45&quot;,&quot;top&quot;:&quot;64.5&quot;,&quot;width&quot;:&quot;709.25&quot;,&quot;height&quot;:&quot;285.3&quot;}"/>
  <p:tag name="KSO_WM_SLIDE_ID" val="custom2023029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6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37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38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39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40.xml><?xml version="1.0" encoding="utf-8"?>
<p:tagLst xmlns:p="http://schemas.openxmlformats.org/presentationml/2006/main">
  <p:tag name="KSO_WM_ASSEMBLE_CHIP_INDEX" val="4845cee0b87d40929942b00d3c4f0792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3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49&quot;,&quot;maxSize&quot;:{&quot;size1&quot;:22.2},&quot;minSize&quot;:{&quot;size1&quot;:13.5},&quot;normalSize&quot;:{&quot;size1&quot;:13.5},&quot;subLayout&quot;:[{&quot;id&quot;:&quot;2023-09-04T19:30:49&quot;,&quot;margin&quot;:{&quot;bottom&quot;:0.025999998673796654,&quot;left&quot;:2.117000102996826,&quot;right&quot;:1.2699999809265137,&quot;top&quot;:0.4230000376701355},&quot;type&quot;:0},{&quot;id&quot;:&quot;2023-09-04T19:30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3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3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3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3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3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0:55&quot;,&quot;maxSize&quot;:{&quot;size1&quot;:22.2},&quot;minSize&quot;:{&quot;size1&quot;:13.5},&quot;normalSize&quot;:{&quot;size1&quot;:13.5},&quot;subLayout&quot;:[{&quot;id&quot;:&quot;2023-09-04T19:30:55&quot;,&quot;margin&quot;:{&quot;bottom&quot;:0.025999998673796654,&quot;left&quot;:2.117000102996826,&quot;right&quot;:1.2699999809265137,&quot;top&quot;:0.4230000376701355},&quot;type&quot;:0},{&quot;id&quot;:&quot;2023-09-04T19:30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19:31:02&quot;,&quot;maxSize&quot;:{&quot;size1&quot;:22.2},&quot;minSize&quot;:{&quot;size1&quot;:13.5},&quot;normalSize&quot;:{&quot;size1&quot;:13.5},&quot;subLayout&quot;:[{&quot;id&quot;:&quot;2023-09-04T19:31:02&quot;,&quot;margin&quot;:{&quot;bottom&quot;:0.025999998673796654,&quot;left&quot;:2.117000102996826,&quot;right&quot;:1.2699999809265137,&quot;top&quot;:0.4230000376701355},&quot;type&quot;:0},{&quot;id&quot;:&quot;2023-09-04T19:31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3"/>
  <p:tag name="PA" val="v5.2.10"/>
</p:tagLst>
</file>

<file path=ppt/tags/tag393.xml><?xml version="1.0" encoding="utf-8"?>
<p:tagLst xmlns:p="http://schemas.openxmlformats.org/presentationml/2006/main">
  <p:tag name="KSO_WM_BEAUTIFY_FLAG" val="#wm#"/>
  <p:tag name="KSO_WM_SLIDE_CONTENT_AREA" val="{&quot;left&quot;:&quot;27&quot;,&quot;top&quot;:&quot;98.55&quot;,&quot;width&quot;:&quot;699&quot;,&quot;height&quot;:&quot;230.8&quot;}"/>
  <p:tag name="KSO_WM_SLIDE_ID" val="custom2023029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1"/>
  <p:tag name="KSO_WM_TEMPLATE_INDEX" val="2023029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39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">
      <a:dk1>
        <a:srgbClr val="000000"/>
      </a:dk1>
      <a:lt1>
        <a:srgbClr val="FFFFFF"/>
      </a:lt1>
      <a:dk2>
        <a:srgbClr val="08003B"/>
      </a:dk2>
      <a:lt2>
        <a:srgbClr val="08003B"/>
      </a:lt2>
      <a:accent1>
        <a:srgbClr val="0099FF"/>
      </a:accent1>
      <a:accent2>
        <a:srgbClr val="E000FE"/>
      </a:accent2>
      <a:accent3>
        <a:srgbClr val="17C4DB"/>
      </a:accent3>
      <a:accent4>
        <a:srgbClr val="5A5CFF"/>
      </a:accent4>
      <a:accent5>
        <a:srgbClr val="863DFE"/>
      </a:accent5>
      <a:accent6>
        <a:srgbClr val="B31FFE"/>
      </a:accent6>
      <a:hlink>
        <a:srgbClr val="0563C1"/>
      </a:hlink>
      <a:folHlink>
        <a:srgbClr val="954F72"/>
      </a:folHlink>
    </a:clrScheme>
    <a:fontScheme name="自定义 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88</Paragraphs>
  <Slides>15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脑脊液通畅腰麻失败分析</vt:lpstr>
      <vt:lpstr>Slide 2</vt:lpstr>
      <vt:lpstr>腰麻失败的原因</vt:lpstr>
      <vt:lpstr>Slide 4</vt:lpstr>
      <vt:lpstr>Slide 5</vt:lpstr>
      <vt:lpstr>Slide 6</vt:lpstr>
      <vt:lpstr>腰麻失败的处理方法</vt:lpstr>
      <vt:lpstr>Slide 8</vt:lpstr>
      <vt:lpstr>Slide 9</vt:lpstr>
      <vt:lpstr>Slide 10</vt:lpstr>
      <vt:lpstr>腰麻失败的预防措施</vt:lpstr>
      <vt:lpstr>Slide 12</vt:lpstr>
      <vt:lpstr>Slide 13</vt:lpstr>
      <vt:lpstr>Slide 14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2023-09-06T00:46:55Z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85D96161CA53445A9A10D69657599C2A_11</vt:lpwstr>
  </property>
  <property fmtid="{D5CDD505-2E9C-101B-9397-08002B2CF9AE}" pid="3" name="KSOProductBuildVer">
    <vt:lpwstr>2052-12.1.0.15120</vt:lpwstr>
  </property>
</Properties>
</file>