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38" r:id="rId1"/>
    <p:sldMasterId id="2147505575" r:id="rId2"/>
  </p:sldMasterIdLst>
  <p:notesMasterIdLst>
    <p:notesMasterId r:id="rId3"/>
  </p:notesMasterIdLst>
  <p:sldIdLst>
    <p:sldId id="9844" r:id="rId4"/>
    <p:sldId id="9849" r:id="rId5"/>
    <p:sldId id="9854" r:id="rId6"/>
    <p:sldId id="9858" r:id="rId7"/>
    <p:sldId id="9861" r:id="rId8"/>
    <p:sldId id="9864" r:id="rId9"/>
    <p:sldId id="9868" r:id="rId10"/>
    <p:sldId id="9872" r:id="rId11"/>
    <p:sldId id="9875" r:id="rId12"/>
    <p:sldId id="9878" r:id="rId13"/>
    <p:sldId id="9881" r:id="rId14"/>
    <p:sldId id="9885" r:id="rId15"/>
    <p:sldId id="9889" r:id="rId16"/>
    <p:sldId id="9892" r:id="rId17"/>
    <p:sldId id="9895" r:id="rId18"/>
    <p:sldId id="9898" r:id="rId19"/>
    <p:sldId id="9902" r:id="rId20"/>
    <p:sldId id="9906" r:id="rId21"/>
    <p:sldId id="9909" r:id="rId22"/>
    <p:sldId id="9912" r:id="rId23"/>
    <p:sldId id="9916" r:id="rId24"/>
    <p:sldId id="9920" r:id="rId25"/>
    <p:sldId id="9923" r:id="rId26"/>
    <p:sldId id="9926" r:id="rId27"/>
    <p:sldId id="993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39" r:id="rId1"/>
    <p:sldLayoutId id="2147505540" r:id="rId2"/>
    <p:sldLayoutId id="2147505541" r:id="rId3"/>
    <p:sldLayoutId id="2147505542" r:id="rId4"/>
    <p:sldLayoutId id="2147505543" r:id="rId5"/>
    <p:sldLayoutId id="2147505544" r:id="rId6"/>
    <p:sldLayoutId id="2147505545" r:id="rId7"/>
    <p:sldLayoutId id="2147505546" r:id="rId8"/>
    <p:sldLayoutId id="2147505547" r:id="rId9"/>
    <p:sldLayoutId id="2147505548" r:id="rId10"/>
    <p:sldLayoutId id="21475055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576" r:id="rId1"/>
    <p:sldLayoutId id="2147505577" r:id="rId2"/>
    <p:sldLayoutId id="2147505578" r:id="rId3"/>
    <p:sldLayoutId id="2147505579" r:id="rId4"/>
    <p:sldLayoutId id="2147505580" r:id="rId5"/>
    <p:sldLayoutId id="2147505581" r:id="rId6"/>
    <p:sldLayoutId id="2147505582" r:id="rId7"/>
    <p:sldLayoutId id="2147505583" r:id="rId8"/>
    <p:sldLayoutId id="2147505584" r:id="rId9"/>
    <p:sldLayoutId id="2147505585" r:id="rId10"/>
    <p:sldLayoutId id="21475055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tags" Target="../tags/tag148.xml"/><Relationship Id="rId22" Type="http://schemas.openxmlformats.org/officeDocument/2006/relationships/tags" Target="../tags/tag149.xml"/><Relationship Id="rId23" Type="http://schemas.openxmlformats.org/officeDocument/2006/relationships/tags" Target="../tags/tag150.xml"/><Relationship Id="rId24" Type="http://schemas.openxmlformats.org/officeDocument/2006/relationships/tags" Target="../tags/tag151.xml"/><Relationship Id="rId25" Type="http://schemas.openxmlformats.org/officeDocument/2006/relationships/tags" Target="../tags/tag152.xml"/><Relationship Id="rId26" Type="http://schemas.openxmlformats.org/officeDocument/2006/relationships/tags" Target="../tags/tag153.xml"/><Relationship Id="rId27" Type="http://schemas.openxmlformats.org/officeDocument/2006/relationships/tags" Target="../tags/tag154.xml"/><Relationship Id="rId28" Type="http://schemas.openxmlformats.org/officeDocument/2006/relationships/tags" Target="../tags/tag155.xml"/><Relationship Id="rId29" Type="http://schemas.openxmlformats.org/officeDocument/2006/relationships/tags" Target="../tags/tag156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启发式教学法在初中课堂教学中的应用与实施研究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启发式教学法概述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启发式教学法在初中课堂教学中的应用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启发式教学法在初中课堂教学中的实施策略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 fontScale="91667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启发式教学法在初中课堂教学中的实践效果与反思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启发式教学法概述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启发式教学法的定义</a:t>
            </a:r>
            <a:endParaRPr altLang="en-US" lang="zh-CN"/>
          </a:p>
        </p:txBody>
      </p:sp>
      <p:sp>
        <p:nvSpPr>
          <p:cNvPr id="10488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启发式教学法不仅关注学生的知识掌握，更注重培养学生的思维能力、解决问题的能力以及创新精神。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启发式教学法是一种以学生为中心的教学方法，旨在引导学生主动思考、发现问题并解决问题。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它强调学生的主动性和创造性，通过启发式问题、案例分析、小组讨论等方式激发学生的思维和创造力。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在初中课堂教学中应用启发式教学法，可以有效提高学生的学习兴趣和积极性，促进学生的全面发展。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启发式教学法的理论基础</a:t>
            </a:r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认知心理学：强调知识的构建过程，关注学生如何获取和运用知识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教育心理学：关注学生的心理发展，强调学生的主动性、创造性和批判性思维的培养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建构主义理论：认为知识是学习者主动建构的，教师是学生建构知识的引导者和促进者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人本主义理论：强调人的价值和尊严，认为教育应该关注学生的情感、需要和潜能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启发式教学法的特点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强调学生的主动性和创造性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强调知识的运用和实践能力的培养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提倡教师的主导作用和学生的主体作用相结合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注重培养学生的思维能力和解决问题的能力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启发式教学法在初中课堂教学中的应用</a:t>
            </a:r>
            <a:endParaRPr altLang="en-US" lang="zh-CN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启发式教学法在初中数学课堂中的应用</a:t>
            </a:r>
            <a:endParaRPr altLang="en-US" lang="zh-CN"/>
          </a:p>
        </p:txBody>
      </p:sp>
      <p:sp>
        <p:nvSpPr>
          <p:cNvPr id="104911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激发学生兴趣：通过启发式教学，引导学生主动思考，提高学生学习数学的兴趣。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培养思维能力：启发式教学注重培养学生的思维能力，帮助学生掌握数学思维方法。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促进知识应用：通过实际案例和问题解决，引导学生将数学知识应用于实际生活中，增强数学实用性。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提高教学效果：启发式教学能够提高学生的学习效果，提升学生的数学成绩。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启发式教学法在初中英语课堂中的应用</a:t>
            </a:r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激发学生兴趣：通过创设情境、组织活动等方式，调动学生的积极性和参与度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引导学生思考：提出问题、引导学生自主探究，培养其独立思考和解决问题的能力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促进合作学习：组织学生进行小组讨论、合作完成任务，培养学生的团队协作和沟通能力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及时反馈与评价：对学生的表现给予及时反馈和评价，帮助学生认识自己的不足并改进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启发式教学法在初中物理课堂中的应用</a:t>
            </a:r>
            <a:endParaRPr altLang="en-US" lang="zh-CN"/>
          </a:p>
        </p:txBody>
      </p:sp>
      <p:sp>
        <p:nvSpPr>
          <p:cNvPr id="104921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强化理解：通过启发式教学，帮助学生深入理解物理概念和原理，掌握物理知识的内在联系和应用方法。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提高实践能力：启发式教学法注重学生的实践能力和动手能力，通过实验和实践活动，让学生亲身体验物理知识的实际应用。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激发兴趣：通过启发式教学，引导学生发现物理现象的奥秘，激发他们对物理学科的兴趣和好奇心。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培养思维：启发式教学法注重培养学生的思维能力和解决问题的能力，通过物理实验和问题探究，引导学生主动思考和探索。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启发式教学法在初中化学课堂中的应用</a:t>
            </a:r>
            <a:endParaRPr altLang="en-US" lang="zh-CN"/>
          </a:p>
        </p:txBody>
      </p:sp>
      <p:sp>
        <p:nvSpPr>
          <p:cNvPr id="10492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激发兴趣：通过启发式教学，引导学生对化学产生兴趣，提高学习积极性。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培养思维：启发式教学法注重培养学生的思维能力，通过问题引导等方式促进学生思考。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强化实践：启发式教学法强调实验和实践在教学中的作用，通过实验操作加深学生对化学知识的理解。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促进互动：启发式教学法鼓励学生之间的交流和合作，通过小组讨论等形式促进课堂互动。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启发式教学法在初中课堂教学中的实施策略</a:t>
            </a:r>
            <a:endParaRPr altLang="en-US" lang="zh-CN"/>
          </a:p>
        </p:txBody>
      </p:sp>
      <p:sp>
        <p:nvSpPr>
          <p:cNvPr id="10493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创设问题情境，引导学生思考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引导学生思考：在问题情境的基础上，引导学生逐步深入思考，培养他们的思维能力和解决问题的能力。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创设问题情境：通过设置有趣的问题，引发学生的好奇心和探究欲望，促使学生主动思考和探究。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注重实践操作：通过实验、观察、调查等方式，让学生在实践中学习和思考，加深对知识的理解和掌握。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促进合作学习：组织学生进行小组讨论、合作探究等活动，培养学生的合作意识和协作能力，同时促进知识的交流和共享。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激发学生兴趣，调动学生积极性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创设情境，引发学生好奇心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结合生活实际，引导学生发现知识价值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运用多媒体技术，丰富教学手段和内容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组织互动，鼓励学生参与课堂活动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注重实践操作，培养学生动手能力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动手能力：在实践操作中，注重培养学生的动手能力，让他们学会发现问题、分析问题和解决问题的方法。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实践操作：通过实验、观察、制作等活动，让学生亲自动手操作，加深对知识的理解和记忆。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实施策略：教师可以设计一些实践性强的教学环节，如实验、制作、调查等，引导学生积极参与，提高动手能力。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评价与反馈：教师应对学生的实践操作进行评价和反馈，及时发现和纠正学生在动手过程中出现的问题，并给予指导和鼓励。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提倡合作学习，培养学生团队协作精神</a:t>
            </a:r>
            <a:endParaRPr altLang="en-US" lang="zh-CN"/>
          </a:p>
        </p:txBody>
      </p:sp>
      <p:sp>
        <p:nvSpPr>
          <p:cNvPr id="10495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合作学习：通过小组讨论、协作完成任务等方式，促使学生积极参与课堂活动，提高学习效果。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团队协作：在合作学习中，学生需要学会倾听、尊重他人意见，共同解决问题，培养团队协作精神。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实施策略：教师可采用多种形式，如小组讨论、角色扮演、案例分析等，引导学生积极参与合作学习，提高团队协作能力。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注意事项：在实施合作学习时，教师应关注学生的参与度、学习效果以及团队协作能力等方面的反馈，及时调整教学策略。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启发式教学法在初中课堂教学中的实践效果与反思</a:t>
            </a:r>
            <a:endParaRPr altLang="en-US" lang="zh-CN"/>
          </a:p>
        </p:txBody>
      </p:sp>
      <p:sp>
        <p:nvSpPr>
          <p:cNvPr id="10495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实践效果分析</a:t>
            </a:r>
            <a:endParaRPr altLang="en-US" lang="zh-CN"/>
          </a:p>
        </p:txBody>
      </p:sp>
      <p:sp>
        <p:nvSpPr>
          <p:cNvPr id="104963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提高学生自主学习能力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增强学生思维能力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实践反思与改进建议</a:t>
            </a:r>
            <a:endParaRPr altLang="en-US" lang="zh-CN"/>
          </a:p>
        </p:txBody>
      </p:sp>
      <p:sp>
        <p:nvSpPr>
          <p:cNvPr id="104969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实践问题：教师对启发式教学的理解和运用程度不一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实践效果：提高学生的学习兴趣和主动性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改进建议：加强教师培训，提高启发式教学的实施能力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未来展望：进一步完善启发式教学法在初中课堂教学中的应用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4974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进一步探讨启发式教学法在不同学科中的应用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深入研究启发式教学法对学生综合素质的影响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完善启发式教学法在初中课堂教学中的评价体系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加强启发式教学法与其他教学方法的融合与改进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497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启发式教学法在初中课堂教学中具有重要意义</a:t>
            </a:r>
            <a:endParaRPr altLang="en-US" lang="zh-CN"/>
          </a:p>
        </p:txBody>
      </p:sp>
      <p:sp>
        <p:nvSpPr>
          <p:cNvPr id="10498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提升学生学习兴趣和主动性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促进教师与学生之间的互动与交流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提高教学质量和效果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培养学生的创新思维和实践能力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实施启发式教学法需要教师具备较高的教学素养和技能水平</a:t>
            </a:r>
            <a:endParaRPr altLang="en-US" lang="zh-CN"/>
          </a:p>
        </p:txBody>
      </p:sp>
      <p:sp>
        <p:nvSpPr>
          <p:cNvPr id="104990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教师需要具备良好的课堂掌控能力和应变能力，能够应对课堂上的突发情况，保证课堂秩序。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教师需要具备扎实的专业知识和丰富的教学经验，能够深入浅出地讲解知识，引导学生思考。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教师需要具备创新意识和创新能力，能够根据学生的实际情况和学科特点，灵活运用启发式教学法，提高教学效果。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教师需要具备团队合作和交流沟通能力，能够与其他教师协作，共同推进启发式教学法在初中课堂教学中的应用。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启发式教学法有助于提高学生的学习效果和综合素质</a:t>
            </a:r>
            <a:endParaRPr altLang="en-US" lang="zh-CN"/>
          </a:p>
        </p:txBody>
      </p:sp>
      <p:sp>
        <p:nvSpPr>
          <p:cNvPr id="10499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提升学生综合素质和未来发展潜力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培养学生创新思维和创造力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增强学生解决问题的能力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2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3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2023-12-31T17:47:34Z</dcterms:created>
  <dcterms:modified xsi:type="dcterms:W3CDTF">2023-12-31T17:47:34Z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a4131426d96146c5b94bdc7587dd1ed3_21</vt:lpwstr>
  </property>
</Properties>
</file>