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88" r:id="rId1"/>
    <p:sldMasterId id="2147484825" r:id="rId2"/>
  </p:sldMasterIdLst>
  <p:notesMasterIdLst>
    <p:notesMasterId r:id="rId3"/>
  </p:notesMasterIdLst>
  <p:sldIdLst>
    <p:sldId id="791" r:id="rId4"/>
    <p:sldId id="796" r:id="rId5"/>
    <p:sldId id="800" r:id="rId6"/>
    <p:sldId id="803" r:id="rId7"/>
    <p:sldId id="809" r:id="rId9"/>
    <p:sldId id="812" r:id="rId10"/>
    <p:sldId id="815" r:id="rId11"/>
    <p:sldId id="818" r:id="rId12"/>
    <p:sldId id="824" r:id="rId14"/>
    <p:sldId id="827" r:id="rId15"/>
    <p:sldId id="830" r:id="rId16"/>
    <p:sldId id="833" r:id="rId17"/>
    <p:sldId id="839" r:id="rId19"/>
    <p:sldId id="842" r:id="rId20"/>
    <p:sldId id="845" r:id="rId21"/>
    <p:sldId id="848" r:id="rId22"/>
    <p:sldId id="854" r:id="rId24"/>
    <p:sldId id="857" r:id="rId25"/>
    <p:sldId id="860" r:id="rId26"/>
    <p:sldId id="863" r:id="rId27"/>
    <p:sldId id="869" r:id="rId29"/>
    <p:sldId id="872" r:id="rId30"/>
    <p:sldId id="87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89" r:id="rId1"/>
    <p:sldLayoutId id="2147484790" r:id="rId2"/>
    <p:sldLayoutId id="2147484791" r:id="rId3"/>
    <p:sldLayoutId id="2147484792" r:id="rId4"/>
    <p:sldLayoutId id="2147484793" r:id="rId5"/>
    <p:sldLayoutId id="2147484794" r:id="rId6"/>
    <p:sldLayoutId id="2147484795" r:id="rId7"/>
    <p:sldLayoutId id="2147484796" r:id="rId8"/>
    <p:sldLayoutId id="2147484797" r:id="rId9"/>
    <p:sldLayoutId id="2147484798" r:id="rId10"/>
    <p:sldLayoutId id="21474847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26" r:id="rId1"/>
    <p:sldLayoutId id="2147484827" r:id="rId2"/>
    <p:sldLayoutId id="2147484828" r:id="rId3"/>
    <p:sldLayoutId id="2147484829" r:id="rId4"/>
    <p:sldLayoutId id="2147484830" r:id="rId5"/>
    <p:sldLayoutId id="2147484831" r:id="rId6"/>
    <p:sldLayoutId id="2147484832" r:id="rId7"/>
    <p:sldLayoutId id="2147484833" r:id="rId8"/>
    <p:sldLayoutId id="2147484834" r:id="rId9"/>
    <p:sldLayoutId id="2147484835" r:id="rId10"/>
    <p:sldLayoutId id="21474848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数字校园与学术研究的融合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数字校园的发展与影响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学术研究的数字化转型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数字校园与学术研究融合的未来展望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数字校园与学术研究的融合实践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结论与建议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数字校园的发展与影响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数字校园的定义与特点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定义：数字校园是一种基于互联网和信息技术，将学校的教学、科研、管理、服务等活动数字化、网络化、智能化的新型教育环境。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特点：数字化、网络化、智能化、个性化、开放化。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数字校园的发展历程</a:t>
            </a:r>
            <a:endParaRPr altLang="en-US" lang="zh-CN"/>
          </a:p>
        </p:txBody>
      </p:sp>
      <p:sp>
        <p:nvSpPr>
          <p:cNvPr id="1049074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数字校园的起源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8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数字校园对学术研究的影响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2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数字校园的发展阶段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6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数字校园的未来趋势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数字校园对学术研究的影响</a:t>
            </a:r>
            <a:endParaRPr altLang="en-US" lang="zh-CN"/>
          </a:p>
        </p:txBody>
      </p:sp>
      <p:sp>
        <p:nvSpPr>
          <p:cNvPr id="10491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促进学术交流与合作：数字校园提供了便捷的学术交流平台，促进了不同领域、不同地域的学者之间的合作与交流。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丰富学术资源：数字校园整合了各类学术资源，包括图书、期刊、论文、数据库等，为学者们提供了更加全面、便捷的学术资源获取途径。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提高学术研究效率：数字校园通过数字化手段提高了学术研究的效率，例如文献检索、数据统计、实验模拟等，大大缩短了研究周期。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拓展学术研究领域：数字校园的发展为跨学科、跨领域的学术研究提供了可能，学者们可以更加便捷地探索新的研究领域和方向。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1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学术研究的数字化转型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学术研究的内容与形式</a:t>
            </a:r>
            <a:endParaRPr altLang="en-US" lang="zh-CN"/>
          </a:p>
        </p:txBody>
      </p:sp>
      <p:sp>
        <p:nvSpPr>
          <p:cNvPr id="10492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学术研究的数字化转型：数字化技术对学术研究的影响，如在线数据库、数字化期刊等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学术研究的内容：研究领域、研究主题、研究问题等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学术研究的形式：论文、报告、书籍等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学术研究的数字化转型的挑战与机遇：如数据安全、知识产权等问题，以及提高研究效率和质量等方面的机遇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学术研究数字化转型的必要性与趋势</a:t>
            </a:r>
            <a:endParaRPr altLang="en-US" lang="zh-CN"/>
          </a:p>
        </p:txBody>
      </p:sp>
      <p:sp>
        <p:nvSpPr>
          <p:cNvPr id="1049338" name="文本框 53"/>
          <p:cNvSpPr/>
          <p:nvPr>
            <p:custDataLst>
              <p:tags r:id="rId1"/>
            </p:custDataLst>
          </p:nvPr>
        </p:nvSpPr>
        <p:spPr bwMode="auto">
          <a:xfrm>
            <a:off x="3319617" y="1490400"/>
            <a:ext cx="4382317" cy="795172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6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学术研究数字化转型的必要性： * 提高研究效率与质量 * 促进学术交流与合作 * 便于数据管理与保存</a:t>
            </a:r>
            <a:endParaRPr altLang="en-US" b="1" dirty="0" sz="16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40" name="文本框 17"/>
          <p:cNvSpPr txBox="1"/>
          <p:nvPr>
            <p:custDataLst>
              <p:tags r:id="rId2"/>
            </p:custDataLst>
          </p:nvPr>
        </p:nvSpPr>
        <p:spPr>
          <a:xfrm>
            <a:off x="3319617" y="2400496"/>
            <a:ext cx="4382317" cy="1172899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* 提高研究效率与质量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* 促进学术交流与合作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* 便于数据管理与保存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49342" name="文本框 53"/>
          <p:cNvSpPr/>
          <p:nvPr>
            <p:custDataLst>
              <p:tags r:id="rId3"/>
            </p:custDataLst>
          </p:nvPr>
        </p:nvSpPr>
        <p:spPr bwMode="auto">
          <a:xfrm>
            <a:off x="4485756" y="4192801"/>
            <a:ext cx="4381472" cy="795172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学术研究数字化转型的趋势： * 数字化工具与平台的应用普及 * 跨学科研究的数字化合作模式 * 人工智能技术在学术研究中的应用</a:t>
            </a:r>
            <a:endParaRPr altLang="en-US" b="1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44" name="文本框 17"/>
          <p:cNvSpPr txBox="1"/>
          <p:nvPr>
            <p:custDataLst>
              <p:tags r:id="rId4"/>
            </p:custDataLst>
          </p:nvPr>
        </p:nvSpPr>
        <p:spPr>
          <a:xfrm>
            <a:off x="4485756" y="5076700"/>
            <a:ext cx="4379782" cy="1172899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* 数字化工具与平台的应用普及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* 跨学科研究的数字化合作模式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* 人工智能技术在学术研究中的应用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学术研究数字化转型的实践与案例</a:t>
            </a:r>
            <a:endParaRPr altLang="en-US" lang="zh-CN"/>
          </a:p>
        </p:txBody>
      </p:sp>
      <p:sp>
        <p:nvSpPr>
          <p:cNvPr id="10493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学术研究数字化转型的定义和背景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学术研究数字化转型的挑战与对策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学术研究数字化转型的未来展望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学术研究数字化转型的实践：以具体案例为例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4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数字校园与学术研究的融合实践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数字校园与学术研究融合的背景与意义</a:t>
            </a:r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1"/>
            </p:custDataLst>
          </p:nvPr>
        </p:nvSpPr>
        <p:spPr>
          <a:xfrm>
            <a:off x="2947890" y="2538646"/>
            <a:ext cx="6556938" cy="13328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背景：随着信息技术的发展，数字校园建设逐渐成为高校发展的重要趋势。学术研究作为高校的核心任务之一，也需要不断适应新的技术环境。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平行四边形 12"/>
          <p:cNvSpPr/>
          <p:nvPr>
            <p:custDataLst>
              <p:tags r:id="rId2"/>
            </p:custDataLst>
          </p:nvPr>
        </p:nvSpPr>
        <p:spPr>
          <a:xfrm>
            <a:off x="2681917" y="2201896"/>
            <a:ext cx="3503093" cy="189236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42" name="标题"/>
          <p:cNvSpPr txBox="1"/>
          <p:nvPr>
            <p:custDataLst>
              <p:tags r:id="rId3"/>
            </p:custDataLst>
          </p:nvPr>
        </p:nvSpPr>
        <p:spPr>
          <a:xfrm>
            <a:off x="2947890" y="1490400"/>
            <a:ext cx="6556938" cy="90073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4" name="平行四边形 5"/>
          <p:cNvSpPr/>
          <p:nvPr>
            <p:custDataLst>
              <p:tags r:id="rId4"/>
            </p:custDataLst>
          </p:nvPr>
        </p:nvSpPr>
        <p:spPr>
          <a:xfrm>
            <a:off x="2681917" y="4583731"/>
            <a:ext cx="3503093" cy="189236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46" name="标题"/>
          <p:cNvSpPr txBox="1"/>
          <p:nvPr>
            <p:custDataLst>
              <p:tags r:id="rId5"/>
            </p:custDataLst>
          </p:nvPr>
        </p:nvSpPr>
        <p:spPr>
          <a:xfrm>
            <a:off x="2947890" y="3872235"/>
            <a:ext cx="6556938" cy="90073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8" name="正文"/>
          <p:cNvSpPr txBox="1"/>
          <p:nvPr>
            <p:custDataLst>
              <p:tags r:id="rId6"/>
            </p:custDataLst>
          </p:nvPr>
        </p:nvSpPr>
        <p:spPr>
          <a:xfrm>
            <a:off x="2947890" y="4917501"/>
            <a:ext cx="6556938" cy="133284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数字校园与学术研究的融合可以提高学术研究的效率和质量，促进学术交流和合作，推动高校教育教学的创新和发展。同时，这种融合也可以为高校师生提供更加便捷、高效的学习和工作环境，提高高校的整体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数字校园与学术研究融合的实践探索</a:t>
            </a:r>
            <a:endParaRPr altLang="en-US" lang="zh-CN"/>
          </a:p>
        </p:txBody>
      </p:sp>
      <p:sp>
        <p:nvSpPr>
          <p:cNvPr id="10495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数字校园与学术研究融合的实践案例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未来数字校园与学术研究融合的发展方向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数字校园建设现状及发展趋势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学术研究在数字校园中的应用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80000"/>
          </a:bodyPr>
          <a:p>
            <a:r>
              <a:rPr altLang="en-US" lang="zh-CN"/>
              <a:t>挑战：技术难题、资源共享、隐私保护、安全问题</a:t>
            </a:r>
            <a:endParaRPr altLang="en-US" lang="zh-CN"/>
          </a:p>
          <a:p>
            <a:r>
              <a:rPr altLang="en-US" lang="zh-CN"/>
              <a:t>对策：加强技术研发、优化资源整合、完善隐私保护政策、提高网络安全意识  数字校园与学术研究融合实践</a:t>
            </a:r>
            <a:endParaRPr altLang="en-US" lang="zh-CN"/>
          </a:p>
          <a:p>
            <a:pPr lvl="1"/>
            <a:r>
              <a:rPr altLang="en-US" lang="zh-CN"/>
              <a:t>数字校园与学术研究融合实践</a:t>
            </a:r>
            <a:endParaRPr altLang="en-US" lang="zh-CN"/>
          </a:p>
          <a:p>
            <a:r>
              <a:rPr altLang="en-US" lang="zh-CN"/>
              <a:t>实践案例：某高校数字校园建设与学术研究融合的具体实施方案</a:t>
            </a:r>
            <a:endParaRPr altLang="en-US" lang="zh-CN"/>
          </a:p>
          <a:p>
            <a:r>
              <a:rPr altLang="en-US" lang="zh-CN"/>
              <a:t>实践效果：提高学术研究效率、促进资源共享、增强学术交流</a:t>
            </a:r>
            <a:endParaRPr altLang="en-US" lang="zh-CN"/>
          </a:p>
          <a:p>
            <a:r>
              <a:rPr altLang="en-US" lang="zh-CN"/>
              <a:t>实践经验：加强技术研发、优化资源整合、完善隐私保护政策、提高网络安全意识  数字校园与学术研究融合的意义</a:t>
            </a:r>
            <a:endParaRPr altLang="en-US" lang="zh-CN"/>
          </a:p>
          <a:p>
            <a:pPr lvl="1"/>
            <a:r>
              <a:rPr altLang="en-US" lang="zh-CN"/>
              <a:t>数字校园与学术研究融合的意义</a:t>
            </a:r>
            <a:endParaRPr altLang="en-US" lang="zh-CN"/>
          </a:p>
          <a:p>
            <a:r>
              <a:rPr altLang="en-US" lang="zh-CN"/>
              <a:t>提高学术研究效率：数字校园为学术研究提供了更加便捷、高效的技术支持，提高了研究效率。</a:t>
            </a:r>
            <a:endParaRPr altLang="en-US" lang="zh-CN"/>
          </a:p>
          <a:p>
            <a:r>
              <a:rPr altLang="en-US" lang="zh-CN"/>
              <a:t>促进资源共享：数字校园实现了资源的数字化和网络化，促进了学术资源的共享和利用。</a:t>
            </a:r>
            <a:endParaRPr altLang="en-US" lang="zh-CN"/>
          </a:p>
          <a:p>
            <a:r>
              <a:rPr altLang="en-US" lang="zh-CN"/>
              <a:t>增强学术交流：数字校园为学术交流提供了更加便捷、广泛的平台，促进了学术交流和合作。</a:t>
            </a:r>
            <a:endParaRPr altLang="en-US" lang="zh-CN"/>
          </a:p>
          <a:p>
            <a:r>
              <a:rPr altLang="en-US" lang="zh-CN"/>
              <a:t>提高教育质量：数字校园与学术研究的融合有助于提高教育质量和培养创新型人才。</a:t>
            </a:r>
            <a:endParaRPr altLang="en-US" lang="zh-CN"/>
          </a:p>
        </p:txBody>
      </p:sp>
      <p:sp>
        <p:nvSpPr>
          <p:cNvPr id="10496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数字校园与学术研究融合的挑战与对策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6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数字校园与学术研究融合的未来展望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数字校园与学术研究融合的发展趋势</a:t>
            </a:r>
            <a:endParaRPr altLang="en-US" lang="zh-CN"/>
          </a:p>
        </p:txBody>
      </p:sp>
      <p:sp>
        <p:nvSpPr>
          <p:cNvPr id="10497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人工智能、大数据等新技术在数字校园与学术研究融合中的应用将更加广泛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数字化技术不断升级，推动数字校园与学术研究融合发展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跨学科、跨领域的数字校园与学术研究融合将成为未来发展的重要趋势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数字校园与学术研究融合将促进教育公平，提高教育质量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数字校园与学术研究融合的未来挑战</a:t>
            </a:r>
            <a:endParaRPr altLang="en-US" lang="zh-CN"/>
          </a:p>
        </p:txBody>
      </p:sp>
      <p:sp>
        <p:nvSpPr>
          <p:cNvPr id="10498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数据安全与隐私保护：确保数据安全和隐私，防止泄露和滥用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技术更新迅速：不断适应新的技术和工具，保持与时俱进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跨学科合作：促进不同学科之间的交流与合作，共同推动学术发展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培养数字化素养：提高师生数字化素养，适应数字化时代的需求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数字校园与学术研究融合的未来发展策略</a:t>
            </a:r>
            <a:endParaRPr altLang="en-US" lang="zh-CN"/>
          </a:p>
        </p:txBody>
      </p:sp>
      <p:sp>
        <p:nvSpPr>
          <p:cNvPr id="10498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建立数字化学术研究平台：整合学术资源，提供便捷的学术交流和合作渠道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加强数字化基础设施建设：提高网络速度和稳定性，保障数据安全和隐私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培养数字化素养和能力：提高师生员工的数字化素养和能力，适应数字化时代的需求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推广数字化教学和研究工具：提高教学和研究的效率和质量，促进跨学科合作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499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对数字校园与学术研究融合的认识与理解</a:t>
            </a:r>
            <a:endParaRPr altLang="en-US" lang="zh-CN"/>
          </a:p>
        </p:txBody>
      </p:sp>
      <p:sp>
        <p:nvSpPr>
          <p:cNvPr id="10500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数字校园与学术研究融合的未来发展趋势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数字校园与学术研究融合的挑战与问题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数字校园与学术研究融合的现状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数字校园与学术研究融合的意义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对数字校园与学术研究融合的建议与展望</a:t>
            </a:r>
            <a:endParaRPr altLang="en-US" lang="zh-CN"/>
          </a:p>
        </p:txBody>
      </p:sp>
      <p:sp>
        <p:nvSpPr>
          <p:cNvPr id="1050100" name="矩形 15"/>
          <p:cNvSpPr/>
          <p:nvPr>
            <p:custDataLst>
              <p:tags r:id="rId1"/>
            </p:custDataLst>
          </p:nvPr>
        </p:nvSpPr>
        <p:spPr>
          <a:xfrm>
            <a:off x="3033612" y="155164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加强数字校园基础设施建设，提高网络速度和稳定性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任意多边形 17"/>
          <p:cNvSpPr/>
          <p:nvPr>
            <p:custDataLst>
              <p:tags r:id="rId2"/>
            </p:custDataLst>
          </p:nvPr>
        </p:nvSpPr>
        <p:spPr>
          <a:xfrm flipV="1">
            <a:off x="2968287" y="14904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任意多边形 18"/>
          <p:cNvSpPr/>
          <p:nvPr>
            <p:custDataLst>
              <p:tags r:id="rId3"/>
            </p:custDataLst>
          </p:nvPr>
        </p:nvSpPr>
        <p:spPr>
          <a:xfrm flipH="1">
            <a:off x="8123519" y="18353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矩形 27"/>
          <p:cNvSpPr/>
          <p:nvPr>
            <p:custDataLst>
              <p:tags r:id="rId4"/>
            </p:custDataLst>
          </p:nvPr>
        </p:nvSpPr>
        <p:spPr>
          <a:xfrm>
            <a:off x="3033612" y="239338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推广数字化教学和学术研究，提高教学和科研效率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任意多边形 29"/>
          <p:cNvSpPr/>
          <p:nvPr>
            <p:custDataLst>
              <p:tags r:id="rId5"/>
            </p:custDataLst>
          </p:nvPr>
        </p:nvSpPr>
        <p:spPr>
          <a:xfrm flipV="1">
            <a:off x="2968287" y="233214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任意多边形 30"/>
          <p:cNvSpPr/>
          <p:nvPr>
            <p:custDataLst>
              <p:tags r:id="rId6"/>
            </p:custDataLst>
          </p:nvPr>
        </p:nvSpPr>
        <p:spPr>
          <a:xfrm flipH="1">
            <a:off x="8123519" y="267713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矩形 5"/>
          <p:cNvSpPr/>
          <p:nvPr>
            <p:custDataLst>
              <p:tags r:id="rId7"/>
            </p:custDataLst>
          </p:nvPr>
        </p:nvSpPr>
        <p:spPr>
          <a:xfrm>
            <a:off x="3033612" y="323512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加强数字化资源建设，丰富学术研究资料库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任意多边形 7"/>
          <p:cNvSpPr/>
          <p:nvPr>
            <p:custDataLst>
              <p:tags r:id="rId8"/>
            </p:custDataLst>
          </p:nvPr>
        </p:nvSpPr>
        <p:spPr>
          <a:xfrm flipV="1">
            <a:off x="2968287" y="317388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任意多边形 8"/>
          <p:cNvSpPr/>
          <p:nvPr>
            <p:custDataLst>
              <p:tags r:id="rId9"/>
            </p:custDataLst>
          </p:nvPr>
        </p:nvSpPr>
        <p:spPr>
          <a:xfrm flipH="1">
            <a:off x="8123519" y="351887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矩形 10"/>
          <p:cNvSpPr/>
          <p:nvPr>
            <p:custDataLst>
              <p:tags r:id="rId10"/>
            </p:custDataLst>
          </p:nvPr>
        </p:nvSpPr>
        <p:spPr>
          <a:xfrm>
            <a:off x="3033612" y="407686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建立数字化学术交流平台，促进学术交流和合作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任意多边形 12"/>
          <p:cNvSpPr/>
          <p:nvPr>
            <p:custDataLst>
              <p:tags r:id="rId11"/>
            </p:custDataLst>
          </p:nvPr>
        </p:nvSpPr>
        <p:spPr>
          <a:xfrm flipV="1">
            <a:off x="2968287" y="401562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任意多边形 13"/>
          <p:cNvSpPr/>
          <p:nvPr>
            <p:custDataLst>
              <p:tags r:id="rId12"/>
            </p:custDataLst>
          </p:nvPr>
        </p:nvSpPr>
        <p:spPr>
          <a:xfrm flipH="1">
            <a:off x="8123519" y="436061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矩形 19"/>
          <p:cNvSpPr/>
          <p:nvPr>
            <p:custDataLst>
              <p:tags r:id="rId13"/>
            </p:custDataLst>
          </p:nvPr>
        </p:nvSpPr>
        <p:spPr>
          <a:xfrm>
            <a:off x="3033612" y="491860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培养数字化素养，提高师生数字技能水平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任意多边形 21"/>
          <p:cNvSpPr/>
          <p:nvPr>
            <p:custDataLst>
              <p:tags r:id="rId14"/>
            </p:custDataLst>
          </p:nvPr>
        </p:nvSpPr>
        <p:spPr>
          <a:xfrm flipV="1">
            <a:off x="2968287" y="485736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任意多边形 22"/>
          <p:cNvSpPr/>
          <p:nvPr>
            <p:custDataLst>
              <p:tags r:id="rId15"/>
            </p:custDataLst>
          </p:nvPr>
        </p:nvSpPr>
        <p:spPr>
          <a:xfrm flipH="1">
            <a:off x="8123519" y="520235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矩形 38"/>
          <p:cNvSpPr/>
          <p:nvPr>
            <p:custDataLst>
              <p:tags r:id="rId16"/>
            </p:custDataLst>
          </p:nvPr>
        </p:nvSpPr>
        <p:spPr>
          <a:xfrm>
            <a:off x="3033612" y="576034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推进数字化教育改革，探索新的教学模式和方法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任意多边形 40"/>
          <p:cNvSpPr/>
          <p:nvPr>
            <p:custDataLst>
              <p:tags r:id="rId17"/>
            </p:custDataLst>
          </p:nvPr>
        </p:nvSpPr>
        <p:spPr>
          <a:xfrm flipV="1">
            <a:off x="2968287" y="56991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任意多边形 41"/>
          <p:cNvSpPr/>
          <p:nvPr>
            <p:custDataLst>
              <p:tags r:id="rId18"/>
            </p:custDataLst>
          </p:nvPr>
        </p:nvSpPr>
        <p:spPr>
          <a:xfrm flipH="1">
            <a:off x="8123519" y="60440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176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24_1*l_h_a*1_1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24_1*l_h_f*1_1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正文，文字是您思想的提炼，请言简意赅的阐述您的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24_1*l_h_a*1_2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24_1*l_h_f*1_2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正文，文字是您思想的提炼，请言简意赅的阐述您的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2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2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2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2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288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2023-12-15T13:47:54Z</dcterms:created>
  <dcterms:modified xsi:type="dcterms:W3CDTF">2023-12-15T13:47:54Z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55e9b79b30ec45908fec02afc36b914b_21</vt:lpwstr>
  </property>
</Properties>
</file>