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043" r:id="rId1"/>
    <p:sldMasterId id="2147515080" r:id="rId2"/>
  </p:sldMasterIdLst>
  <p:notesMasterIdLst>
    <p:notesMasterId r:id="rId3"/>
  </p:notesMasterIdLst>
  <p:sldIdLst>
    <p:sldId id="13932" r:id="rId4"/>
    <p:sldId id="13935" r:id="rId5"/>
    <p:sldId id="13938" r:id="rId6"/>
    <p:sldId id="13941" r:id="rId7"/>
    <p:sldId id="13944" r:id="rId8"/>
    <p:sldId id="13947" r:id="rId9"/>
    <p:sldId id="13950" r:id="rId10"/>
    <p:sldId id="13953" r:id="rId11"/>
    <p:sldId id="13956" r:id="rId12"/>
    <p:sldId id="13959" r:id="rId13"/>
    <p:sldId id="13962" r:id="rId14"/>
    <p:sldId id="13965" r:id="rId15"/>
    <p:sldId id="13968" r:id="rId16"/>
    <p:sldId id="13971" r:id="rId17"/>
    <p:sldId id="13974" r:id="rId18"/>
    <p:sldId id="13977" r:id="rId19"/>
    <p:sldId id="13980" r:id="rId20"/>
    <p:sldId id="13983" r:id="rId21"/>
    <p:sldId id="13986" r:id="rId22"/>
    <p:sldId id="13989" r:id="rId23"/>
    <p:sldId id="13992" r:id="rId24"/>
    <p:sldId id="13995" r:id="rId25"/>
    <p:sldId id="13998" r:id="rId26"/>
    <p:sldId id="14001" r:id="rId27"/>
    <p:sldId id="14004" r:id="rId28"/>
    <p:sldId id="14007" r:id="rId29"/>
    <p:sldId id="1401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044" r:id="rId1"/>
    <p:sldLayoutId id="2147515045" r:id="rId2"/>
    <p:sldLayoutId id="2147515046" r:id="rId3"/>
    <p:sldLayoutId id="2147515047" r:id="rId4"/>
    <p:sldLayoutId id="2147515048" r:id="rId5"/>
    <p:sldLayoutId id="2147515049" r:id="rId6"/>
    <p:sldLayoutId id="2147515050" r:id="rId7"/>
    <p:sldLayoutId id="2147515051" r:id="rId8"/>
    <p:sldLayoutId id="2147515052" r:id="rId9"/>
    <p:sldLayoutId id="2147515053" r:id="rId10"/>
    <p:sldLayoutId id="214751505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081" r:id="rId1"/>
    <p:sldLayoutId id="2147515082" r:id="rId2"/>
    <p:sldLayoutId id="2147515083" r:id="rId3"/>
    <p:sldLayoutId id="2147515084" r:id="rId4"/>
    <p:sldLayoutId id="2147515085" r:id="rId5"/>
    <p:sldLayoutId id="2147515086" r:id="rId6"/>
    <p:sldLayoutId id="2147515087" r:id="rId7"/>
    <p:sldLayoutId id="2147515088" r:id="rId8"/>
    <p:sldLayoutId id="2147515089" r:id="rId9"/>
    <p:sldLayoutId id="2147515090" r:id="rId10"/>
    <p:sldLayoutId id="21475150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注重小学生心理健康的教育模式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教育模式的重要性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教育模式的构成要素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教育模式的实施方式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教育模式的实践效果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教育模式的改进与发展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教育模式的重要性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心理健康对小学生的影响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培养积极心态：心理健康有助于小学生建立积极的生活态度和价值观。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提高学习效率：心理健康的小学生更容易集中注意力，提高学习效果。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减少行为问题：心理健康的小学生更少出现行为问题，如攻击、违纪等。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促进人际关系：心理健康的小学生在人际交往中更加自信、友善，有利于建立良好的人际关系。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教育模式对小学生心理健康的干预作用</a:t>
            </a:r>
            <a:endParaRPr altLang="en-US" lang="zh-CN"/>
          </a:p>
        </p:txBody>
      </p:sp>
      <p:sp>
        <p:nvSpPr>
          <p:cNvPr id="10489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提升心理素质：通过教育模式，培养小学生的心理素质，增强其应对压力和挫折的能力。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促进全面发展：教育模式不仅关注知识传授，更注重小学生的身心健康和全面发展，提升其综合素质。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增强适应能力：通过教育模式的干预，小学生能够更好地适应学校和社会环境，提高其社会适应能力。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预防心理问题：有效的教育模式可以预防小学生出现心理问题，减少焦虑、抑郁等情绪障碍的发生率。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教育模式在小学生心理健康教育中的地位</a:t>
            </a:r>
            <a:endParaRPr altLang="en-US" lang="zh-CN"/>
          </a:p>
        </p:txBody>
      </p:sp>
      <p:sp>
        <p:nvSpPr>
          <p:cNvPr id="10490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有效教育模式对小学生心理健康的积极作用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影响小学生心理健康水平的关键因素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教育模式在小学生心理健康教育中的重要地位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针对小学生心理健康教育的教育模式创新与实践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教育模式的构成要素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</a:t>
            </a:r>
            <a:endParaRPr altLang="en-US" lang="zh-CN"/>
          </a:p>
        </p:txBody>
      </p:sp>
      <p:sp>
        <p:nvSpPr>
          <p:cNvPr id="10491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心理活动课程：通过丰富的心理活动，提高学生的心理素质和实践能力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心理健康课程：传授心理健康知识，培养心理素质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心理辅导课程：提供个性化心理辅导，解决学生心理问题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心理测评课程：定期进行心理测评，了解学生心理状况，为个性化心理辅导提供依据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教学方法</a:t>
            </a:r>
            <a:endParaRPr altLang="en-US" lang="zh-CN"/>
          </a:p>
        </p:txBody>
      </p:sp>
      <p:sp>
        <p:nvSpPr>
          <p:cNvPr id="10492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情境模拟教学：模拟真实场景，帮助学生理解和应用知识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探究式教学：引导学生自主探究，培养创新思维和实践能力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互动式教学：鼓励学生积极参与，培养沟通协作能力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游戏化教学：结合游戏，让学生在轻松愉快的氛围中学习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教师素质</a:t>
            </a:r>
            <a:endParaRPr altLang="en-US" lang="zh-CN"/>
          </a:p>
        </p:txBody>
      </p:sp>
      <p:sp>
        <p:nvSpPr>
          <p:cNvPr id="104926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定期参加培训，不断提高自身素质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具备情绪管理能力，保持积极心态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关注学生心理健康，善于倾听和引导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具备心理学知识和教育技能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评价机制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评价目标：促进小学生心理健康发展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评价标准：依据小学生心理发展特点制定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评价方式：采用多种评价方式，如观察、问卷调查、心理测试等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评价结果：为教育模式提供反馈和改进建议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教育模式的实施方式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家庭与学校的合作</a:t>
            </a:r>
            <a:endParaRPr altLang="en-US" lang="zh-CN"/>
          </a:p>
        </p:txBody>
      </p:sp>
      <p:sp>
        <p:nvSpPr>
          <p:cNvPr id="10494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家庭和学校建立有效的沟通机制，及时了解小学生的心理状态和需求，共同解决小学生面临的心理问题。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家庭与学校共同制定教育计划，确保小学生心理健康教育的连贯性和系统性。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家庭和学校共同参与小学生的心理健康教育活动，提高小学生的心理健康意识和自我保护能力。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家庭和学校共同营造积极向上的教育环境，促进小学生的健康成长和全面发展。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开展心理健康教育活动</a:t>
            </a:r>
            <a:endParaRPr altLang="en-US" lang="zh-CN"/>
          </a:p>
        </p:txBody>
      </p:sp>
      <p:sp>
        <p:nvSpPr>
          <p:cNvPr id="10495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定期开展心理健康教育课程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开展心理健康主题活动，如心理剧、心理游戏等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建立心理健康档案，定期评估学生的心理健康状况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组织心理健康讲座和培训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营造良好的校园环境</a:t>
            </a:r>
            <a:endParaRPr altLang="en-US" lang="zh-CN"/>
          </a:p>
        </p:txBody>
      </p:sp>
      <p:sp>
        <p:nvSpPr>
          <p:cNvPr id="10495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建立积极健康的校园文化，鼓励小学生积极参与校园活动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营造安全、和谐的校园氛围，确保小学生的人身安全和心理健康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提供丰富多彩的课外活动，促进小学生的全面发展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建立师生互动机制，加强师生之间的沟通和交流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定期评估与反馈</a:t>
            </a:r>
            <a:endParaRPr altLang="en-US" lang="zh-CN"/>
          </a:p>
        </p:txBody>
      </p:sp>
      <p:sp>
        <p:nvSpPr>
          <p:cNvPr id="10496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调整教学：根据学生的反馈情况，调整教学内容和方式，提高教学效果。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促进师生交流：通过定期评估与反馈，促进师生之间的交流与互动，增强师生关系。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定期评估：对学生的学习进展进行定期评估，了解学生的掌握情况。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反馈：根据评估结果，及时给予学生反馈，指导学生改进学习方法。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教育模式的实践效果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提高小学生心理素质</a:t>
            </a:r>
            <a:endParaRPr altLang="en-US" lang="zh-CN"/>
          </a:p>
        </p:txBody>
      </p:sp>
      <p:sp>
        <p:nvSpPr>
          <p:cNvPr id="10497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提高情绪管理能力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促进人际关系和谐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增强自信心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培养积极心态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增强小学生的社会适应能力</a:t>
            </a:r>
            <a:endParaRPr altLang="en-US" lang="zh-CN"/>
          </a:p>
        </p:txBody>
      </p:sp>
      <p:sp>
        <p:nvSpPr>
          <p:cNvPr id="10498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培养小学生的团队协作能力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提高小学生的沟通交流能力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提升小学生的心理素质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增强小学生的自信心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减少心理问题的发生</a:t>
            </a:r>
            <a:endParaRPr altLang="en-US" lang="zh-CN"/>
          </a:p>
        </p:txBody>
      </p:sp>
      <p:sp>
        <p:nvSpPr>
          <p:cNvPr id="10498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提升小学生心理素质，减少心理问题的发生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促进小学生全面发展，提高综合素质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增强小学生自信心，培养积极心态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有助于小学生建立良好的人际关系，促进社会适应能力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促进小学生全面发展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培养小学生的积极心态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提高小学生心理素质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增强小学生的自信心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促进小学生的身心健康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2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教育模式的改进与发展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完善教育模式的构成要素</a:t>
            </a:r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心理健康课程：设置专门针对小学生心理问题的课程，帮助他们了解和应对常见心理问题。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心理辅导服务：提供专业的心理辅导服务，针对学生的个性化需求进行指导和帮助。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家校合作机制：加强学校与家庭之间的合作，共同关注学生的心理健康，形成教育合力。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教师培训计划：对教师进行心理健康方面的专业培训，提高他们在教育教学中关注和解决学生心理问题的能力。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加强教师培训与教育</a:t>
            </a:r>
            <a:endParaRPr altLang="en-US" lang="zh-CN"/>
          </a:p>
        </p:txBody>
      </p:sp>
      <p:sp>
        <p:nvSpPr>
          <p:cNvPr id="10501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培训方式：线上与线下相结合，定期开展心理健康教育讲座和研讨会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培训内容：提高教师的心理健康教育意识和技能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教育模式：将心理健康教育纳入教师教育体系，加强教师对心理健康教育的重视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评价与反馈：建立教师心理健康教育评价体系，定期对教师进行评估和反馈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创新教育模式的方法与手段</a:t>
            </a:r>
            <a:endParaRPr altLang="en-US" lang="zh-CN"/>
          </a:p>
        </p:txBody>
      </p:sp>
      <p:sp>
        <p:nvSpPr>
          <p:cNvPr id="10501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利用现代科技手段，如人工智能、大数据等，提高教育质量和效率。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推广项目式学习、合作学习等新型教学方式，培养学生的创新能力和团队协作精神。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建立多元评价体系，注重学生的综合素质和个性化发展，激发学生的学习积极性和创造力。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加强教师培训和队伍建设，提高教师的专业素养和教育创新能力，为教育模式的创新提供有力支持。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推广成功的教育模式</a:t>
            </a:r>
            <a:endParaRPr altLang="en-US" lang="zh-CN"/>
          </a:p>
        </p:txBody>
      </p:sp>
      <p:sp>
        <p:nvSpPr>
          <p:cNvPr id="105021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建立有效的评估体系：定期评估学生的心理健康状况，确保教育模式的适用性。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强化师资培训：提高教师对心理健康教育的认识和技能，确保教育模式的实施效果。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开展多元化教育活动：利用课堂、讲座、心理咨询等多种形式，全面提高学生的心理健康水平。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加强家校合作：与家长建立有效的沟通机制，共同关注学生的心理健康问题，形成教育合力。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5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5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2024-01-03T14:19:06Z</dcterms:created>
  <dcterms:modified xsi:type="dcterms:W3CDTF">2024-01-03T14:19:06Z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85d16e085235494ebaeef715a98c68f1_21</vt:lpwstr>
  </property>
</Properties>
</file>