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269" r:id="rId1"/>
    <p:sldMasterId id="2147502306" r:id="rId2"/>
  </p:sldMasterIdLst>
  <p:notesMasterIdLst>
    <p:notesMasterId r:id="rId3"/>
  </p:notesMasterIdLst>
  <p:sldIdLst>
    <p:sldId id="9157" r:id="rId4"/>
    <p:sldId id="9161" r:id="rId5"/>
    <p:sldId id="9164" r:id="rId6"/>
    <p:sldId id="9167" r:id="rId7"/>
    <p:sldId id="9173" r:id="rId9"/>
    <p:sldId id="9176" r:id="rId10"/>
    <p:sldId id="9179" r:id="rId11"/>
    <p:sldId id="9182" r:id="rId12"/>
    <p:sldId id="9185" r:id="rId13"/>
    <p:sldId id="9191" r:id="rId15"/>
    <p:sldId id="9194" r:id="rId16"/>
    <p:sldId id="9197" r:id="rId17"/>
    <p:sldId id="9200" r:id="rId18"/>
    <p:sldId id="9203" r:id="rId19"/>
    <p:sldId id="9209" r:id="rId21"/>
    <p:sldId id="9212" r:id="rId22"/>
    <p:sldId id="9215" r:id="rId23"/>
    <p:sldId id="9218" r:id="rId24"/>
    <p:sldId id="9221" r:id="rId25"/>
    <p:sldId id="9227" r:id="rId27"/>
    <p:sldId id="9230" r:id="rId28"/>
    <p:sldId id="9233" r:id="rId29"/>
    <p:sldId id="9236" r:id="rId30"/>
    <p:sldId id="9239" r:id="rId31"/>
    <p:sldId id="9245" r:id="rId33"/>
    <p:sldId id="9248" r:id="rId34"/>
    <p:sldId id="9251" r:id="rId35"/>
    <p:sldId id="9254" r:id="rId36"/>
    <p:sldId id="9257" r:id="rId37"/>
    <p:sldId id="9263" r:id="rId39"/>
    <p:sldId id="9266" r:id="rId40"/>
    <p:sldId id="9269" r:id="rId41"/>
    <p:sldId id="9272" r:id="rId42"/>
    <p:sldId id="9275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270" r:id="rId1"/>
    <p:sldLayoutId id="2147502271" r:id="rId2"/>
    <p:sldLayoutId id="2147502272" r:id="rId3"/>
    <p:sldLayoutId id="2147502273" r:id="rId4"/>
    <p:sldLayoutId id="2147502274" r:id="rId5"/>
    <p:sldLayoutId id="2147502275" r:id="rId6"/>
    <p:sldLayoutId id="2147502276" r:id="rId7"/>
    <p:sldLayoutId id="2147502277" r:id="rId8"/>
    <p:sldLayoutId id="2147502278" r:id="rId9"/>
    <p:sldLayoutId id="2147502279" r:id="rId10"/>
    <p:sldLayoutId id="21475022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307" r:id="rId1"/>
    <p:sldLayoutId id="2147502308" r:id="rId2"/>
    <p:sldLayoutId id="2147502309" r:id="rId3"/>
    <p:sldLayoutId id="2147502310" r:id="rId4"/>
    <p:sldLayoutId id="2147502311" r:id="rId5"/>
    <p:sldLayoutId id="2147502312" r:id="rId6"/>
    <p:sldLayoutId id="2147502313" r:id="rId7"/>
    <p:sldLayoutId id="2147502314" r:id="rId8"/>
    <p:sldLayoutId id="2147502315" r:id="rId9"/>
    <p:sldLayoutId id="2147502316" r:id="rId10"/>
    <p:sldLayoutId id="21475023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tags" Target="../tags/tag364.xml"/><Relationship Id="rId22" Type="http://schemas.openxmlformats.org/officeDocument/2006/relationships/tags" Target="../tags/tag365.xml"/><Relationship Id="rId23" Type="http://schemas.openxmlformats.org/officeDocument/2006/relationships/tags" Target="../tags/tag366.xml"/><Relationship Id="rId24" Type="http://schemas.openxmlformats.org/officeDocument/2006/relationships/tags" Target="../tags/tag367.xml"/><Relationship Id="rId25" Type="http://schemas.openxmlformats.org/officeDocument/2006/relationships/tags" Target="../tags/tag368.xml"/><Relationship Id="rId26" Type="http://schemas.openxmlformats.org/officeDocument/2006/relationships/tags" Target="../tags/tag369.xml"/><Relationship Id="rId27" Type="http://schemas.openxmlformats.org/officeDocument/2006/relationships/tags" Target="../tags/tag370.xml"/><Relationship Id="rId28" Type="http://schemas.openxmlformats.org/officeDocument/2006/relationships/tags" Target="../tags/tag371.xml"/><Relationship Id="rId29" Type="http://schemas.openxmlformats.org/officeDocument/2006/relationships/tags" Target="../tags/tag372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企业管理中的客户关系与服务管理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客户关系管理的重要性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客户服务管理的核心要素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客户关系管理策略与实践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客户服务管理流程与优化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客户关系与服务管理的挑战与对策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客户关系管理的重要性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提升客户满意度和忠诚度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建立良好的客户关系：了解客户需求，提供个性化服务，增强客户满意度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提升服务质量：提高员工素质，加强培训，确保服务质量和效率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优化客户体验：简化流程，提高效率，提供便捷的服务渠道和方式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建立客户反馈机制：及时收集客户反馈，持续改进产品和服务，提高客户满意度和忠诚度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促进销售增长和市场份额提升</a:t>
            </a:r>
            <a:endParaRPr altLang="en-US" lang="zh-CN"/>
          </a:p>
        </p:txBody>
      </p:sp>
      <p:sp>
        <p:nvSpPr>
          <p:cNvPr id="10489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提升客户满意度和忠诚度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增加销售机会和渠道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降低客户流失率和投诉率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提高市场占有率和竞争力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降低客户流失率</a:t>
            </a:r>
            <a:endParaRPr altLang="en-US" lang="zh-CN"/>
          </a:p>
        </p:txBody>
      </p:sp>
      <p:sp>
        <p:nvSpPr>
          <p:cNvPr id="104902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客户关系管理的重要性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2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客户关系管理的实施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2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客户流失的原因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3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降低客户流失的策略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提升企业形象和品牌价值</a:t>
            </a:r>
            <a:endParaRPr altLang="en-US" lang="zh-CN"/>
          </a:p>
        </p:txBody>
      </p:sp>
      <p:sp>
        <p:nvSpPr>
          <p:cNvPr id="1049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建立良好的客户关系，提升客户满意度和忠诚度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通过优质的服务管理，增强客户对企业的信任和认可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提升企业形象和品牌价值，增加市场份额和销售额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客户服务管理的核心要素</a:t>
            </a:r>
            <a:endParaRPr altLang="en-US" lang="zh-CN"/>
          </a:p>
        </p:txBody>
      </p:sp>
      <p:sp>
        <p:nvSpPr>
          <p:cNvPr id="10491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客户需求与期望</a:t>
            </a:r>
            <a:endParaRPr altLang="en-US" lang="zh-CN"/>
          </a:p>
        </p:txBody>
      </p:sp>
      <p:sp>
        <p:nvSpPr>
          <p:cNvPr id="10491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满足客户需求：根据客户需求，提供个性化的产品或服务，满足客户的期望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了解客户需求：通过市场调研、客户反馈等方式，深入了解客户的需求和期望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超越客户需求：在满足客户需求的基础上，提供额外的服务或产品，超越客户的期望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持续改进：不断收集客户反馈，持续改进产品或服务，提高客户满意度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服务质量和标准</a:t>
            </a:r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定义：服务质量和标准是企业客户关系与服务管理中的核心要素，它涉及到客户满意度、服务流程、服务规范等方面。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重要性：服务质量和标准是客户对企业形象和信誉的直接感受，也是企业赢得客户信任和忠诚度的关键因素。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服务流程：包括售前咨询、售中服务和售后服务等环节，每个环节都需要注重服务质量和标准，以确保客户满意度。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服务规范：包括服务语言、服务态度、服务技能等方面，企业需要制定明确的服务规范，并加强对服务人员的培训和管理，以确保服务质量和标准的达成。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员工素质与沟通技巧</a:t>
            </a:r>
            <a:endParaRPr altLang="en-US" lang="zh-CN"/>
          </a:p>
        </p:txBody>
      </p:sp>
      <p:sp>
        <p:nvSpPr>
          <p:cNvPr id="1049272" name="矩形 3"/>
          <p:cNvSpPr/>
          <p:nvPr>
            <p:custDataLst>
              <p:tags r:id="rId1"/>
            </p:custDataLst>
          </p:nvPr>
        </p:nvSpPr>
        <p:spPr>
          <a:xfrm rot="204112">
            <a:off x="838200" y="2510459"/>
            <a:ext cx="4828994" cy="2519850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4"/>
          <p:cNvSpPr/>
          <p:nvPr>
            <p:custDataLst>
              <p:tags r:id="rId2"/>
            </p:custDataLst>
          </p:nvPr>
        </p:nvSpPr>
        <p:spPr>
          <a:xfrm>
            <a:off x="844361" y="2511691"/>
            <a:ext cx="4828994" cy="25198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TextBox 2"/>
          <p:cNvSpPr txBox="1"/>
          <p:nvPr>
            <p:custDataLst>
              <p:tags r:id="rId3"/>
            </p:custDataLst>
          </p:nvPr>
        </p:nvSpPr>
        <p:spPr>
          <a:xfrm>
            <a:off x="1123454" y="2707611"/>
            <a:ext cx="4289290" cy="2080571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5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员工素质</a:t>
            </a:r>
            <a:endParaRPr altLang="en-US" b="1" dirty="0" sz="5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78" name="矩形 6"/>
          <p:cNvSpPr/>
          <p:nvPr>
            <p:custDataLst>
              <p:tags r:id="rId4"/>
            </p:custDataLst>
          </p:nvPr>
        </p:nvSpPr>
        <p:spPr>
          <a:xfrm rot="204112">
            <a:off x="6518645" y="2510459"/>
            <a:ext cx="4828994" cy="2519850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7"/>
          <p:cNvSpPr/>
          <p:nvPr>
            <p:custDataLst>
              <p:tags r:id="rId5"/>
            </p:custDataLst>
          </p:nvPr>
        </p:nvSpPr>
        <p:spPr>
          <a:xfrm>
            <a:off x="6524806" y="2511691"/>
            <a:ext cx="4828994" cy="251985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TextBox 2"/>
          <p:cNvSpPr txBox="1"/>
          <p:nvPr>
            <p:custDataLst>
              <p:tags r:id="rId6"/>
            </p:custDataLst>
          </p:nvPr>
        </p:nvSpPr>
        <p:spPr>
          <a:xfrm>
            <a:off x="6805131" y="2707611"/>
            <a:ext cx="4289290" cy="2080571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5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沟通技巧</a:t>
            </a:r>
            <a:endParaRPr altLang="en-US" b="1" dirty="0" sz="5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客户反馈与投诉处理</a:t>
            </a:r>
            <a:endParaRPr altLang="en-US" lang="zh-CN"/>
          </a:p>
        </p:txBody>
      </p:sp>
      <p:sp>
        <p:nvSpPr>
          <p:cNvPr id="10493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客户反馈的重要性：及时了解客户需求，改进产品和服务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客户投诉处理技巧：倾听、道歉、解决方案、跟进等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客户反馈与投诉处理的案例分析：分享成功案例，总结经验教训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客户投诉处理流程：建立完善的投诉处理机制，提高客户满意度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客户关系管理策略与实践</a:t>
            </a:r>
            <a:endParaRPr altLang="en-US" lang="zh-CN"/>
          </a:p>
        </p:txBody>
      </p:sp>
      <p:sp>
        <p:nvSpPr>
          <p:cNvPr id="10493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建立客户档案与分类管理</a:t>
            </a:r>
            <a:endParaRPr altLang="en-US" lang="zh-CN"/>
          </a:p>
        </p:txBody>
      </p:sp>
      <p:sp>
        <p:nvSpPr>
          <p:cNvPr id="10494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客户关怀与维护：定期与客户保持沟通，提供专业咨询、解决方案等服务，提高客户满意度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客户档案的建立：收集客户基本信息、业务往来记录、客户反馈与评价等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客户分类管理：根据客户价值、行业领域、购买行为等因素进行分类，制定个性化服务策略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客户信息保护：确保客户信息的安全与保密，防止泄露与滥用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个性化服务与定制化方案</a:t>
            </a:r>
            <a:endParaRPr altLang="en-US" lang="zh-CN"/>
          </a:p>
        </p:txBody>
      </p:sp>
      <p:sp>
        <p:nvSpPr>
          <p:cNvPr id="10495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个性化服务：根据客户需求提供定制化的服务方案，提高客户满意度和忠诚度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定制化方案：根据企业实际情况和客户需求，制定符合企业战略的定制化方案，提高企业竞争力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实施个性化服务与定制化方案的关键：了解客户需求、建立客户档案、制定服务流程、加强员工培训等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实施个性化服务与定制化方案的挑战：需要投入大量资源和时间，需要跨部门协作，需要不断优化和改进方案等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定期回访与关怀服务</a:t>
            </a:r>
            <a:endParaRPr altLang="en-US" lang="zh-CN"/>
          </a:p>
        </p:txBody>
      </p:sp>
      <p:sp>
        <p:nvSpPr>
          <p:cNvPr id="10495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个性化服务：根据客户需求和偏好，提供个性化的服务和解决方案，提高客户满意度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定期回访：对客户进行定期的电话、邮件或面对面的回访，了解客户需求和意见，及时发现问题并改进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关怀服务：在客户生日、节日等特殊日子，送上祝福和关怀，增强客户对企业的认同感和忠诚度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建立长期合作关系：通过定期回访和关怀服务，与客户建立长期稳定的合作关系，实现双赢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客户满意度调查与改进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调查方法与流程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调查结果分析与改进措施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持续改进与客户关系维护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客户服务管理流程与优化</a:t>
            </a:r>
            <a:endParaRPr altLang="en-US" lang="zh-CN"/>
          </a:p>
        </p:txBody>
      </p:sp>
      <p:sp>
        <p:nvSpPr>
          <p:cNvPr id="10496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服务流程设计与执行</a:t>
            </a:r>
            <a:endParaRPr altLang="en-US" lang="zh-CN"/>
          </a:p>
        </p:txBody>
      </p:sp>
      <p:sp>
        <p:nvSpPr>
          <p:cNvPr id="10497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客户需求分析：了解客户需求，为流程设计提供基础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服务流程设计：根据客户需求，设计合理的服务流程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流程执行与监控：确保流程的顺利执行，及时发现问题并进行调整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流程优化与改进：根据执行情况，不断优化和改进服务流程，提高客户满意度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服务质量监控与改进</a:t>
            </a:r>
            <a:endParaRPr altLang="en-US" lang="zh-CN"/>
          </a:p>
        </p:txBody>
      </p:sp>
      <p:sp>
        <p:nvSpPr>
          <p:cNvPr id="10497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客户满意度调查：收集客户反馈，了解服务质量和满意度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持续改进：建立持续改进机制，不断提高服务质量和客户满意度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服务质量改进：针对存在的问题和不足，提出改进措施和方案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服务质量监控：对服务过程进行实时监控，确保服务质量和效率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员工培训与激励计划</a:t>
            </a:r>
            <a:endParaRPr altLang="en-US" lang="zh-CN"/>
          </a:p>
        </p:txBody>
      </p:sp>
      <p:sp>
        <p:nvSpPr>
          <p:cNvPr id="10498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内容1：员工培训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内容2：激励计划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内容3：培训与激励结合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内容4：培训与激励的重要性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跨部门协作与资源整合</a:t>
            </a:r>
            <a:endParaRPr altLang="en-US" lang="zh-CN"/>
          </a:p>
        </p:txBody>
      </p:sp>
      <p:sp>
        <p:nvSpPr>
          <p:cNvPr id="10499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客户服务管理流程中的跨部门协作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资源整合的方法和策略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跨部门协作与资源整合的实践案例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跨部门协作与资源整合的挑战与解决方案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客户关系与服务管理的挑战与对策</a:t>
            </a:r>
            <a:endParaRPr altLang="en-US" lang="zh-CN"/>
          </a:p>
        </p:txBody>
      </p:sp>
      <p:sp>
        <p:nvSpPr>
          <p:cNvPr id="104998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市场竞争与客户关系维护</a:t>
            </a:r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市场竞争激烈，企业需要不断提高产品质量和服务水平以吸引和留住客户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客户关系维护需要建立良好的沟通渠道，及时了解客户需求和反馈，提供个性化的服务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企业需要建立完善的客户服务体系，包括售前咨询、售中服务和售后支持等环节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针对不同类型的客户，企业需要采取不同的服务策略，以满足不同客户的需求和期望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服务创新与差异化竞争</a:t>
            </a:r>
            <a:endParaRPr altLang="en-US" lang="zh-CN"/>
          </a:p>
        </p:txBody>
      </p:sp>
      <p:sp>
        <p:nvSpPr>
          <p:cNvPr id="10500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服务创新：通过不断改进和创新服务模式，提高客户满意度和忠诚度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差异化竞争：通过提供独特的服务和产品，满足客户的个性化需求，提高市场竞争力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客户关系管理：建立良好的客户关系，了解客户需求和反馈，及时调整服务策略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员工培训：加强员工的服务意识和技能培训，提高服务质量和效率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员工流失与客户关系稳定性</a:t>
            </a:r>
            <a:endParaRPr altLang="en-US" lang="zh-CN"/>
          </a:p>
        </p:txBody>
      </p:sp>
      <p:sp>
        <p:nvSpPr>
          <p:cNvPr id="10501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客户关系稳定性对企业的重要性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如何提高客户关系稳定性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员工流失对客户关系稳定性的影响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员工流失的原因及应对措施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法律法规与合规性要求</a:t>
            </a:r>
            <a:endParaRPr altLang="en-US" lang="zh-CN"/>
          </a:p>
        </p:txBody>
      </p:sp>
      <p:sp>
        <p:nvSpPr>
          <p:cNvPr id="10501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遵守相关法律法规，确保企业与客户的关系与服务管理符合规范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加强内部管理，确保企业与客户的关系与服务管理符合企业自身要求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关注政策变化，及时调整企业与客户的关系与服务管理策略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了解并遵守行业规定，确保企业与客户的关系与服务管理符合行业标准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2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人工智能在客户关系与服务管理中的应用</a:t>
            </a:r>
            <a:endParaRPr altLang="en-US" lang="zh-CN"/>
          </a:p>
        </p:txBody>
      </p:sp>
      <p:sp>
        <p:nvSpPr>
          <p:cNvPr id="10503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人工智能在服务管理中的应用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人工智能在客户关系管理中的应用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社交媒体与数字化营销对客户关系与服务管理的影响</a:t>
            </a:r>
            <a:endParaRPr altLang="en-US" lang="zh-CN"/>
          </a:p>
        </p:txBody>
      </p:sp>
      <p:sp>
        <p:nvSpPr>
          <p:cNvPr id="1050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社交媒体成为客户获取信息和反馈的主要渠道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社交媒体和数字化营销如何助力企业提高客户满意度和忠诚度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未来发展趋势：社交媒体和数字化营销将更加紧密地结合在一起，为客户提供更加个性化、便捷的服务体验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数字化营销策略对客户关系和服务管理的积极影响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可持续发展理念在客户关系与服务管理中的体现</a:t>
            </a:r>
            <a:endParaRPr altLang="en-US" lang="zh-CN"/>
          </a:p>
        </p:txBody>
      </p:sp>
      <p:sp>
        <p:nvSpPr>
          <p:cNvPr id="10504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绿色发展：强调环保、低碳、循环利用等可持续发展理念，在客户关系与服务管理中注重环保和可持续发展，推动企业绿色发展。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社会责任：将企业社会责任融入客户关系与服务管理中，关注客户需求的同时，积极履行社会责任，提升企业形象和品牌价值。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创新驱动：以创新为动力，推动客户关系与服务管理的数字化、智能化发展，提高服务质量和效率，满足客户需求，提升企业竞争力。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合作共赢：倡导合作共赢的理念，在客户关系与服务管理中加强与合作伙伴、供应商等的协同合作，实现资源共享、互利共赢。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企业社会责任与客户关系与服务管理的融合</a:t>
            </a:r>
            <a:endParaRPr altLang="en-US" lang="zh-CN"/>
          </a:p>
        </p:txBody>
      </p:sp>
      <p:sp>
        <p:nvSpPr>
          <p:cNvPr id="10505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企业社会责任的内涵与意义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客户关系与服务管理在企业管理中的重要性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企业社会责任与客户关系与服务管理的融合现状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7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1*l_h_i*1_1_1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1*l_h_i*1_1_2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1*l_h_a*1_1_1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2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1*l_h_i*1_2_1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1*l_h_i*1_2_2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1*l_h_a*1_2_1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2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2023-12-19T11:27:40Z</dcterms:created>
  <dcterms:modified xsi:type="dcterms:W3CDTF">2023-12-19T11:27:40Z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509049d61ea440848a8968e3f6b70e5c_21</vt:lpwstr>
  </property>
</Properties>
</file>