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509" r:id="rId1"/>
    <p:sldMasterId id="2147492546" r:id="rId2"/>
  </p:sldMasterIdLst>
  <p:notesMasterIdLst>
    <p:notesMasterId r:id="rId3"/>
  </p:notesMasterIdLst>
  <p:sldIdLst>
    <p:sldId id="4079" r:id="rId4"/>
    <p:sldId id="4082" r:id="rId5"/>
    <p:sldId id="4085" r:id="rId6"/>
    <p:sldId id="4088" r:id="rId7"/>
    <p:sldId id="4091" r:id="rId8"/>
    <p:sldId id="4094" r:id="rId9"/>
    <p:sldId id="4097" r:id="rId10"/>
    <p:sldId id="4100" r:id="rId11"/>
    <p:sldId id="4103" r:id="rId12"/>
    <p:sldId id="4106" r:id="rId13"/>
    <p:sldId id="4109" r:id="rId14"/>
    <p:sldId id="4112" r:id="rId15"/>
    <p:sldId id="4115" r:id="rId16"/>
    <p:sldId id="4118" r:id="rId17"/>
    <p:sldId id="4121" r:id="rId18"/>
    <p:sldId id="4124" r:id="rId19"/>
    <p:sldId id="4127" r:id="rId20"/>
    <p:sldId id="4130" r:id="rId21"/>
    <p:sldId id="4133" r:id="rId22"/>
    <p:sldId id="4136" r:id="rId23"/>
    <p:sldId id="4139" r:id="rId24"/>
    <p:sldId id="4142" r:id="rId25"/>
    <p:sldId id="4145" r:id="rId26"/>
    <p:sldId id="4148" r:id="rId27"/>
    <p:sldId id="4151" r:id="rId28"/>
    <p:sldId id="4154" r:id="rId29"/>
    <p:sldId id="4157" r:id="rId30"/>
    <p:sldId id="416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510" r:id="rId1"/>
    <p:sldLayoutId id="2147492511" r:id="rId2"/>
    <p:sldLayoutId id="2147492512" r:id="rId3"/>
    <p:sldLayoutId id="2147492513" r:id="rId4"/>
    <p:sldLayoutId id="2147492514" r:id="rId5"/>
    <p:sldLayoutId id="2147492515" r:id="rId6"/>
    <p:sldLayoutId id="2147492516" r:id="rId7"/>
    <p:sldLayoutId id="2147492517" r:id="rId8"/>
    <p:sldLayoutId id="2147492518" r:id="rId9"/>
    <p:sldLayoutId id="2147492519" r:id="rId10"/>
    <p:sldLayoutId id="21474925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547" r:id="rId1"/>
    <p:sldLayoutId id="2147492548" r:id="rId2"/>
    <p:sldLayoutId id="2147492549" r:id="rId3"/>
    <p:sldLayoutId id="2147492550" r:id="rId4"/>
    <p:sldLayoutId id="2147492551" r:id="rId5"/>
    <p:sldLayoutId id="2147492552" r:id="rId6"/>
    <p:sldLayoutId id="2147492553" r:id="rId7"/>
    <p:sldLayoutId id="2147492554" r:id="rId8"/>
    <p:sldLayoutId id="2147492555" r:id="rId9"/>
    <p:sldLayoutId id="2147492556" r:id="rId10"/>
    <p:sldLayoutId id="214749255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小学教育中的学习方法与学习策略指导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学习方法的重要性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学习策略的指导原则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学习方法的实践指导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学习策略的实践指导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学习方法和学习策略的评估与调整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学习方法的重要性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学习方法的定义</a:t>
            </a:r>
            <a:endParaRPr altLang="en-US" lang="zh-CN"/>
          </a:p>
        </p:txBody>
      </p:sp>
      <p:sp>
        <p:nvSpPr>
          <p:cNvPr id="10488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学习方法是指学习者在学习过程中所采用的方式、手段和策略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学习方法对于学习效果有着重要的影响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掌握有效的学习方法能够提高学习效率和学习成绩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学习方法的适用性因个体差异而异，需要根据自身情况选择适合自己的学习方法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学习方法对学习效果的影响</a:t>
            </a:r>
            <a:endParaRPr altLang="en-US" lang="zh-CN"/>
          </a:p>
        </p:txBody>
      </p:sp>
      <p:sp>
        <p:nvSpPr>
          <p:cNvPr id="1048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提高学习效率：好的学习方法能够帮助学生更高效地掌握知识，减少无效的学习时间。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培养自主学习能力：良好的学习方法有助于学生培养自主学习的能力，为未来的学习和工作打下基础。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提高学习成绩：正确的学习方法有助于学生提高学习成绩，为未来的升学和职业发展打下基础。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增强学习动力：有效的学习方法能够激发学生的学习兴趣，增强他们的学习动力。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不同学习方法的适用场景</a:t>
            </a:r>
            <a:endParaRPr altLang="en-US" lang="zh-CN"/>
          </a:p>
        </p:txBody>
      </p:sp>
      <p:sp>
        <p:nvSpPr>
          <p:cNvPr id="10490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自主学习：适用于学生独立学习，有助于培养学生的独立思考和自主学习能力。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课堂学习：适用于教师主导的课堂教学，有助于学生系统掌握知识。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合作学习：适用于小组讨论、团队学习，有助于培养学生的团队协作和沟通能力。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探究学习：适用于科学、历史等学科，有助于培养学生的探究精神和创新能力。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学习方法的适用对象</a:t>
            </a:r>
            <a:endParaRPr altLang="en-US" lang="zh-CN"/>
          </a:p>
        </p:txBody>
      </p:sp>
      <p:sp>
        <p:nvSpPr>
          <p:cNvPr id="10490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学生：学习方法直接影响学生的学习效果，适用对象包括全体学生。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家长：家长也需要了解学习方法，以便更好地辅导孩子，适用对象包括全体家长。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教育机构：教育机构需要为学生提供科学的学习方法指导，适用对象包括各类教育机构。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教师：教师需要掌握一定的学习方法，以便更好地指导学生，适用对象包括全体教师。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7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学习策略的指导原则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制定学习计划</a:t>
            </a:r>
            <a:endParaRPr altLang="en-US" lang="zh-CN"/>
          </a:p>
        </p:txBody>
      </p:sp>
      <p:sp>
        <p:nvSpPr>
          <p:cNvPr id="10492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制定学习计划的意义：有助于提高学习效率，减少无效学习时间。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学习计划的制定方法：根据自身实际情况，制定每日、每周、每月的学习计划。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学习计划的调整：根据学习进度和效果，适时调整学习计划。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学习计划的执行：坚持执行学习计划，避免拖延和放弃。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培养学习兴趣</a:t>
            </a:r>
            <a:endParaRPr altLang="en-US" lang="zh-CN"/>
          </a:p>
        </p:txBody>
      </p:sp>
      <p:sp>
        <p:nvSpPr>
          <p:cNvPr id="10492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建立学习目标：明确学习目标，让学生有方向地学习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创造良好的学习环境：提供安静、整洁、舒适的学习环境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激发好奇心：通过有趣的问题、实验等方式激发学生的好奇心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多样化教学方式：采用多种教学方式，如游戏、竞赛等，增加学习的趣味性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培养自主学习能力</a:t>
            </a:r>
            <a:endParaRPr altLang="en-US" lang="zh-CN"/>
          </a:p>
        </p:txBody>
      </p:sp>
      <p:sp>
        <p:nvSpPr>
          <p:cNvPr id="10493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激发学生的学习动力和兴趣，培养自主学习的意识和习惯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引导学生制定学习计划和目标，培养自主规划能力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鼓励学生独立思考和解决问题，培养自主解决问题的能力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提倡学生自我评价和反思，培养自主评价和调整能力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培养时间管理能力</a:t>
            </a:r>
            <a:endParaRPr altLang="en-US" lang="zh-CN"/>
          </a:p>
        </p:txBody>
      </p:sp>
      <p:sp>
        <p:nvSpPr>
          <p:cNvPr id="10493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制定学习计划：根据学习任务和时间安排，制定合理的学习计划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优先级排序：将学习任务按照重要性和紧急性进行优先级排序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坚持定时复习：定时回顾所学内容，加深记忆和理解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合理分配精力：根据学习任务的性质和难度，合理分配精力，提高学习效率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4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学习方法的实践指导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记忆法</a:t>
            </a:r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分类记忆：将信息分类整理，以便更有效地记忆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联想记忆：通过联想将信息与已知的事物联系起来，以便更轻松地记忆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重复记忆：通过重复学习来加深记忆印象，避免遗忘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记忆宫殿：利用空间位置来辅助记忆，将信息与特定的位置关联起来以便回忆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笔记法</a:t>
            </a:r>
            <a:endParaRPr altLang="en-US" lang="zh-CN"/>
          </a:p>
        </p:txBody>
      </p:sp>
      <p:sp>
        <p:nvSpPr>
          <p:cNvPr id="10495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笔记法技巧：使用简练的语言，使用不同颜色的笔进行标注，使用符号和缩写等。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笔记法定义：通过记录重点、难点和疑点，帮助学习者更好地理解和记忆知识。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笔记法分类：可分为摘要式、提纲式、图表式和心得式等。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笔记法应用：适用于各种学科，尤其适用于需要大量记忆的科目。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提问法</a:t>
            </a:r>
            <a:endParaRPr altLang="en-US" lang="zh-CN"/>
          </a:p>
        </p:txBody>
      </p:sp>
      <p:sp>
        <p:nvSpPr>
          <p:cNvPr id="104959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提问法是一种有效的学习方法，通过提问引导学生思考，促进知识的理解和记忆。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提问法可以激发学生的学习兴趣，提高学习积极性，培养自主学习能力。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提问法可以帮助学生发现学习中的问题，及时解决疑惑，提高学习效果。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提问法需要教师精心设计问题，掌握提问技巧，引导学生深入思考，培养学生的思维能力和创造力。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合作学习法</a:t>
            </a:r>
            <a:endParaRPr altLang="en-US" lang="zh-CN"/>
          </a:p>
        </p:txBody>
      </p:sp>
      <p:sp>
        <p:nvSpPr>
          <p:cNvPr id="1049662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应用范围：合作学习法适用于多个学科领域，如语文、数学、英语等，尤其适合于需要团队协作完成的学习任务。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8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670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优势：合作学习法有助于提高学生的合作意识和沟通能力，增强学生的学习动力和自信心，促进学生的全面发展。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6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678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定义：合作学习法是一种以小组为单位，通过合作、交流、共享资源等方式共同完成学习任务的方法。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4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686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实践指导：在合作学习中，教师应引导学生合理分组，明确学习任务和目标，培养学生的合作意识和沟通能力。同时，教师还需要对学生的学习过程进行监督和指导，及时发现问题并给予解决。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92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3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学习策略的实践指导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制定学习计划的方法</a:t>
            </a:r>
            <a:endParaRPr altLang="en-US" lang="zh-CN"/>
          </a:p>
        </p:txBody>
      </p:sp>
      <p:sp>
        <p:nvSpPr>
          <p:cNvPr id="10497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确定学习目标：根据个人情况，制定短期和长期的学习目标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安排学习时间：合理分配每天的学习时间，确保各科目都能得到充分的学习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制定学习计划：根据学习目标和学习时间，制定详细的学习计划，包括学习内容、学习方式、复习计划等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调整学习计划：根据学习进度和效果，适时调整学习计划，以适应变化的学习需求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培养学习兴趣的方法</a:t>
            </a:r>
            <a:endParaRPr altLang="en-US" lang="zh-CN"/>
          </a:p>
        </p:txBody>
      </p:sp>
      <p:sp>
        <p:nvSpPr>
          <p:cNvPr id="10498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创造良好的学习环境：提供安静、整洁、舒适的学习环境，有助于提高学习效率和培养学习兴趣。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建立学习目标：制定明确、具体的学习目标，有助于激发学习动力和培养学习兴趣。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多样化教学方式：采用多种教学方式，如讲解、示范、小组讨论等，有助于提高学习积极性和培养学习兴趣。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鼓励和奖励：给予学生适当的鼓励和奖励，有助于增强学习自信心和培养学习兴趣。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培养自主学习能力的方法</a:t>
            </a:r>
            <a:endParaRPr altLang="en-US" lang="zh-CN"/>
          </a:p>
        </p:txBody>
      </p:sp>
      <p:sp>
        <p:nvSpPr>
          <p:cNvPr id="10498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设定明确的学习目标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制定合理的学习计划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培养良好的学习习惯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激发学习兴趣和动力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培养时间管理能力的技巧</a:t>
            </a:r>
            <a:endParaRPr altLang="en-US" lang="zh-CN"/>
          </a:p>
        </p:txBody>
      </p:sp>
      <p:sp>
        <p:nvSpPr>
          <p:cNvPr id="10499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制定计划和目标：明确学习任务和时间安排，有助于合理分配时间和资源。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避免拖延：及时开始并集中注意力完成任务，避免浪费时间。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学会说“不”：有时候拒绝一些不必要的活动或任务，以保证有足够的时间来完成其他重要的事情。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优先级排序：将任务按照重要性和紧急性进行分类，先完成重要且紧急的任务。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2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学习方法和学习策略的评估与调整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学习方法和学习策略的评估方法</a:t>
            </a:r>
            <a:endParaRPr altLang="en-US" lang="zh-CN"/>
          </a:p>
        </p:txBody>
      </p:sp>
      <p:sp>
        <p:nvSpPr>
          <p:cNvPr id="10500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观察法：通过观察学生的日常学习行为，评估其学习方法和策略的有效性。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测试法：通过标准化测试或自编测试，检测学生的学习效果，进而评估其学习方法和策略的适用性。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问卷法：通过发放问卷调查，了解学生对自己学习方法和策略的认知和评价，为评估提供参考依据。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反思法：引导学生对自己的学习方法和策略进行反思，发现存在的问题和不足，及时进行调整和改进。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学习方法和学习策略的调整方法</a:t>
            </a:r>
            <a:endParaRPr altLang="en-US" lang="zh-CN"/>
          </a:p>
        </p:txBody>
      </p:sp>
      <p:sp>
        <p:nvSpPr>
          <p:cNvPr id="10501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定期自我评估：定期检查学习方法和策略的有效性，识别需要改进的方面。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反馈与调整：根据学习效果和教师、同学的反馈，及时调整学习方法和策略。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多样化尝试：尝试不同的学习方法和策略，找到最适合自己的方式。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实践与反思：通过实践和反思，不断优化学习方法和策略。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学习方法和学习策略的优化建议</a:t>
            </a:r>
            <a:endParaRPr altLang="en-US" lang="zh-CN"/>
          </a:p>
        </p:txBody>
      </p:sp>
      <p:sp>
        <p:nvSpPr>
          <p:cNvPr id="10501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尝试多种不同的学习方法和策略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不断总结和反思学习方法和策略的效果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定期评估学习方法和学习策略的有效性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根据评估结果进行调整和改进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学习方法和学习策略的长期规划</a:t>
            </a:r>
            <a:endParaRPr altLang="en-US" lang="zh-CN"/>
          </a:p>
        </p:txBody>
      </p:sp>
      <p:sp>
        <p:nvSpPr>
          <p:cNvPr id="10502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制定长期的学习计划和目标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定期评估学习方法和学习策略的有效性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根据评估结果进行调整和改进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不断学习和实践，提高学习效果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3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6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3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2024-01-05T08:33:24Z</dcterms:created>
  <dcterms:modified xsi:type="dcterms:W3CDTF">2024-01-05T08:33:24Z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e88c5cb371e24c409e19e371e55ea6f6_21</vt:lpwstr>
  </property>
</Properties>
</file>