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71" r:id="rId1"/>
    <p:sldMasterId id="2147484108" r:id="rId2"/>
  </p:sldMasterIdLst>
  <p:notesMasterIdLst>
    <p:notesMasterId r:id="rId3"/>
  </p:notesMasterIdLst>
  <p:sldIdLst>
    <p:sldId id="467" r:id="rId4"/>
    <p:sldId id="470" r:id="rId5"/>
    <p:sldId id="473" r:id="rId6"/>
    <p:sldId id="476" r:id="rId7"/>
    <p:sldId id="482" r:id="rId9"/>
    <p:sldId id="485" r:id="rId10"/>
    <p:sldId id="488" r:id="rId11"/>
    <p:sldId id="491" r:id="rId12"/>
    <p:sldId id="494" r:id="rId13"/>
    <p:sldId id="500" r:id="rId15"/>
    <p:sldId id="503" r:id="rId16"/>
    <p:sldId id="506" r:id="rId17"/>
    <p:sldId id="509" r:id="rId18"/>
    <p:sldId id="512" r:id="rId19"/>
    <p:sldId id="518" r:id="rId21"/>
    <p:sldId id="521" r:id="rId22"/>
    <p:sldId id="524" r:id="rId23"/>
    <p:sldId id="527" r:id="rId24"/>
    <p:sldId id="530" r:id="rId25"/>
    <p:sldId id="536" r:id="rId27"/>
    <p:sldId id="539" r:id="rId28"/>
    <p:sldId id="542" r:id="rId29"/>
    <p:sldId id="545" r:id="rId30"/>
    <p:sldId id="548" r:id="rId31"/>
    <p:sldId id="554" r:id="rId33"/>
    <p:sldId id="557" r:id="rId34"/>
    <p:sldId id="560" r:id="rId35"/>
    <p:sldId id="563" r:id="rId36"/>
    <p:sldId id="56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09" r:id="rId1"/>
    <p:sldLayoutId id="2147484110" r:id="rId2"/>
    <p:sldLayoutId id="2147484111" r:id="rId3"/>
    <p:sldLayoutId id="2147484112" r:id="rId4"/>
    <p:sldLayoutId id="2147484113" r:id="rId5"/>
    <p:sldLayoutId id="2147484114" r:id="rId6"/>
    <p:sldLayoutId id="2147484115" r:id="rId7"/>
    <p:sldLayoutId id="2147484116" r:id="rId8"/>
    <p:sldLayoutId id="2147484117" r:id="rId9"/>
    <p:sldLayoutId id="2147484118" r:id="rId10"/>
    <p:sldLayoutId id="21474841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tags" Target="../tags/tag376.xml"/><Relationship Id="rId22" Type="http://schemas.openxmlformats.org/officeDocument/2006/relationships/tags" Target="../tags/tag377.xml"/><Relationship Id="rId23" Type="http://schemas.openxmlformats.org/officeDocument/2006/relationships/tags" Target="../tags/tag378.xml"/><Relationship Id="rId24" Type="http://schemas.openxmlformats.org/officeDocument/2006/relationships/tags" Target="../tags/tag379.xml"/><Relationship Id="rId25" Type="http://schemas.openxmlformats.org/officeDocument/2006/relationships/tags" Target="../tags/tag380.xml"/><Relationship Id="rId26" Type="http://schemas.openxmlformats.org/officeDocument/2006/relationships/tags" Target="../tags/tag381.xml"/><Relationship Id="rId27" Type="http://schemas.openxmlformats.org/officeDocument/2006/relationships/tags" Target="../tags/tag382.xml"/><Relationship Id="rId28" Type="http://schemas.openxmlformats.org/officeDocument/2006/relationships/tags" Target="../tags/tag383.xml"/><Relationship Id="rId29" Type="http://schemas.openxmlformats.org/officeDocument/2006/relationships/tags" Target="../tags/tag384.xml"/><Relationship Id="rId30" Type="http://schemas.openxmlformats.org/officeDocument/2006/relationships/tags" Target="../tags/tag385.xml"/><Relationship Id="rId31" Type="http://schemas.openxmlformats.org/officeDocument/2006/relationships/tags" Target="../tags/tag386.xml"/><Relationship Id="rId32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企业文化与管理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企业文化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企业团队建设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企业员工培训与发展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企业社会责任与可持续发展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企业文化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企业的价值观</a:t>
            </a:r>
            <a:endParaRPr altLang="en-US" lang="zh-CN"/>
          </a:p>
        </p:txBody>
      </p:sp>
      <p:sp>
        <p:nvSpPr>
          <p:cNvPr id="10489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诚信：企业坚守诚信原则，对客户、员工和社会负责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创新：企业鼓励创新思维，不断探索新的商业模式和产品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协作：企业注重团队协作，倡导员工之间的互助与合作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共赢：企业追求与合作伙伴、客户的共赢，实现共同发展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企业的使命与愿景</a:t>
            </a:r>
            <a:endParaRPr altLang="en-US" lang="zh-CN"/>
          </a:p>
        </p:txBody>
      </p:sp>
      <p:sp>
        <p:nvSpPr>
          <p:cNvPr id="10490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使命与愿景的关系：企业的使命是愿景的基础，愿景是使命的具体体现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使命与愿景的制定：需要充分考虑企业的实际情况、市场需求、竞争环境等因素，确保其具有可行性和实际意义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企业的使命：明确企业存在的意义和价值，是企业发展的核心方向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企业的愿景：描绘企业未来的发展蓝图，是企业发展的长远目标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企业的精神</a:t>
            </a:r>
            <a:endParaRPr altLang="en-US" lang="zh-CN"/>
          </a:p>
        </p:txBody>
      </p:sp>
      <p:sp>
        <p:nvSpPr>
          <p:cNvPr id="10490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诚信务实：强调诚信经营，注重实际效果，追求长期发展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团结协作：强调团队意识，鼓励员工相互支持、协作共赢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创新进取：鼓励员工勇于创新，追求卓越，不断进取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社会责任：积极履行社会责任，关注社会公益事业，树立企业良好形象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企业的形象</a:t>
            </a:r>
            <a:endParaRPr altLang="en-US" lang="zh-CN"/>
          </a:p>
        </p:txBody>
      </p:sp>
      <p:sp>
        <p:nvSpPr>
          <p:cNvPr id="104916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企业的标志和品牌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6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企业的社会责任和公益活动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6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企业的口号和标语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7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企业的产品和服务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企业的组织结构</a:t>
            </a:r>
            <a:endParaRPr altLang="en-US" lang="zh-CN"/>
          </a:p>
        </p:txBody>
      </p:sp>
      <p:sp>
        <p:nvSpPr>
          <p:cNvPr id="10492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事业部制组织结构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矩阵制组织结构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直线制组织结构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职能制组织结构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企业的管理制度</a:t>
            </a:r>
            <a:endParaRPr altLang="en-US" lang="zh-CN"/>
          </a:p>
        </p:txBody>
      </p:sp>
      <p:sp>
        <p:nvSpPr>
          <p:cNvPr id="10493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强化员工的培训和教育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制定明确的管理制度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建立有效的激励机制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建立完善的监督机制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企业的管理理念</a:t>
            </a:r>
            <a:endParaRPr altLang="en-US" lang="zh-CN"/>
          </a:p>
        </p:txBody>
      </p:sp>
      <p:sp>
        <p:nvSpPr>
          <p:cNvPr id="10493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以人为本：重视员工的需求和发展，激发员工的积极性和创造力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诚信经营：坚持诚信原则，树立企业良好形象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创新发展：鼓励创新思维，推动企业持续发展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社会责任：积极履行社会责任，关注社会公益事业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企业管理的方法</a:t>
            </a:r>
            <a:endParaRPr altLang="en-US" lang="zh-CN"/>
          </a:p>
        </p:txBody>
      </p:sp>
      <p:sp>
        <p:nvSpPr>
          <p:cNvPr id="104945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制定明确的目标和计划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6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建立有效的组织结构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6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实施科学的管理制度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7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营造积极的企业文化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企业团队建设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团队建设的重要性</a:t>
            </a:r>
            <a:endParaRPr altLang="en-US" lang="zh-CN"/>
          </a:p>
        </p:txBody>
      </p:sp>
      <p:sp>
        <p:nvSpPr>
          <p:cNvPr id="10495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提升企业整体绩效：通过团队建设，提高员工之间的协作和沟通效率，从而提升整体绩效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增强企业凝聚力：团队建设活动可以增强员工之间的情感联系，形成更加紧密的团队关系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培养团队精神：通过团队建设活动，培养员工的团队合作精神，提高员工对企业的认同感和归属感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促进个人成长：团队建设活动可以帮助员工提升沟通、协作、领导力等方面的能力，促进个人成长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团队建设的策略</a:t>
            </a:r>
            <a:endParaRPr altLang="en-US" lang="zh-CN"/>
          </a:p>
        </p:txBody>
      </p:sp>
      <p:sp>
        <p:nvSpPr>
          <p:cNvPr id="10496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明确团队目标：制定清晰、具体、可衡量的团队目标，激发团队成员的积极性和动力。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建立信任：加强团队成员之间的沟通和信任，形成良好的工作氛围和合作关系。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培养团队精神：通过培训、分享、协作等方式，提高团队成员的协作能力和团队精神。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激励与认可：对团队成员的工作成果给予及时的激励和认可，激发团队成员的积极性和创造力。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团队建设的实践</a:t>
            </a:r>
            <a:endParaRPr altLang="en-US" lang="zh-CN"/>
          </a:p>
        </p:txBody>
      </p:sp>
      <p:sp>
        <p:nvSpPr>
          <p:cNvPr id="10496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建立信任：通过有效的沟通和协作，建立团队成员之间的信任和尊重，提高团队的凝聚力和向心力。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明确团队目标：制定清晰、具体、可衡量的团队目标，激发团队成员的积极性和动力。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培养团队精神：通过培训、分享和合作，培养团队成员的团队精神，提高团队的协作能力和创新能力。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建立激励机制：通过合理的奖励和惩罚机制，激发团队成员的积极性和创造力，提高团队的绩效和成果。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团队建设的成果</a:t>
            </a:r>
            <a:endParaRPr altLang="en-US" lang="zh-CN"/>
          </a:p>
        </p:txBody>
      </p:sp>
      <p:sp>
        <p:nvSpPr>
          <p:cNvPr id="10497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员工凝聚力提升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员工满意度增加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企业业绩稳步增长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团队协作效率提高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企业员工培训与发展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员工培训的重要性</a:t>
            </a:r>
            <a:endParaRPr altLang="en-US" lang="zh-CN"/>
          </a:p>
        </p:txBody>
      </p:sp>
      <p:sp>
        <p:nvSpPr>
          <p:cNvPr id="104988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降低员工离职率和提高员工满意度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促进员工个人职业发展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增强企业凝聚力和竞争力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0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员工培训的内容与方法</a:t>
            </a:r>
            <a:endParaRPr altLang="en-US" lang="zh-CN"/>
          </a:p>
        </p:txBody>
      </p:sp>
      <p:sp>
        <p:nvSpPr>
          <p:cNvPr id="1049944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6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培训内容：技能培训、知识培训、态度培训、素质培训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0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2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培训方法：讲授法、讨论法、案例分析法、角色扮演法、游戏法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员工发展的路径与机会</a:t>
            </a:r>
            <a:endParaRPr altLang="en-US" lang="zh-CN"/>
          </a:p>
        </p:txBody>
      </p:sp>
      <p:sp>
        <p:nvSpPr>
          <p:cNvPr id="104999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2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轮岗机会：提供跨部门、跨岗位的轮岗机会，拓宽员工视野和经验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8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激励机制：设立奖励机制，激发员工积极性和创造力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4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职业规划：明确员工发展目标，制定个人职业规划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0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培训计划：提供系统性的培训课程，提升员工技能和素质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6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晋升机会：设立明确的晋升通道，鼓励员工积极进取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8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员工培训与发展的成果</a:t>
            </a:r>
            <a:endParaRPr altLang="en-US" lang="zh-CN"/>
          </a:p>
        </p:txBody>
      </p:sp>
      <p:sp>
        <p:nvSpPr>
          <p:cNvPr id="10500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提高员工素质和技能水平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提升员工满意度和忠诚度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企业社会责任与可持续发展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企业社会责任的概念与意义</a:t>
            </a:r>
            <a:endParaRPr altLang="en-US" lang="zh-CN"/>
          </a:p>
        </p:txBody>
      </p:sp>
      <p:sp>
        <p:nvSpPr>
          <p:cNvPr id="105017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实现企业社会责任的途径和方法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8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企业社会责任与经济效益的关系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企业社会责任对企业可持续发展的重要性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9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企业社会责任的定义和内涵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企业可持续发展的理念与实践</a:t>
            </a:r>
            <a:endParaRPr altLang="en-US" lang="zh-CN"/>
          </a:p>
        </p:txBody>
      </p:sp>
      <p:sp>
        <p:nvSpPr>
          <p:cNvPr id="10502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案例：介绍企业在可持续发展方面的具体实践和成果，如节能减排、绿色采购、公益事业等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理念：强调企业社会责任与可持续发展，关注环境保护、社会公正和经济效益的平衡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实践：实施绿色生产，减少资源消耗和环境污染；推动技术创新，提高能源利用效率；关注员工福利，营造健康安全的工作环境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挑战与对策：分析企业在可持续发展过程中面临的挑战和困难，提出相应的对策和建议，如加强政策引导、提高公众意识等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企业对社会的贡献与影响</a:t>
            </a:r>
            <a:endParaRPr altLang="en-US" lang="zh-CN"/>
          </a:p>
        </p:txBody>
      </p:sp>
      <p:sp>
        <p:nvSpPr>
          <p:cNvPr id="10503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创造就业机会：提供稳定的工作岗位，促进社会经济发展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推动技术创新：投入研发，推动科技进步，提升社会生产力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履行环保责任：采取环保措施，减少污染排放，保护生态环境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参与公益事业：支持慈善事业，关注弱势群体，回馈社会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企业社会责任与可持续发展的未来规划</a:t>
            </a:r>
            <a:endParaRPr altLang="en-US" lang="zh-CN"/>
          </a:p>
        </p:txBody>
      </p:sp>
      <p:sp>
        <p:nvSpPr>
          <p:cNvPr id="10503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制定可持续发展战略：明确企业未来发展方向和目标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持续改进：不断完善企业社会责任与可持续发展规划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正文"/>
          <p:cNvSpPr txBox="1"/>
          <p:nvPr>
            <p:custDataLst>
              <p:tags r:id="rId28"/>
            </p:custDataLst>
          </p:nvPr>
        </p:nvSpPr>
        <p:spPr>
          <a:xfrm>
            <a:off x="8155389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合作伙伴选择：优先选择具有社会责任感的合作伙伴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正文"/>
          <p:cNvSpPr txBox="1"/>
          <p:nvPr>
            <p:custDataLst>
              <p:tags r:id="rId29"/>
            </p:custDataLst>
          </p:nvPr>
        </p:nvSpPr>
        <p:spPr>
          <a:xfrm>
            <a:off x="1967825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绿色生产：采用环保技术和材料，降低生产过程中的污染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正文"/>
          <p:cNvSpPr txBox="1"/>
          <p:nvPr>
            <p:custDataLst>
              <p:tags r:id="rId30"/>
            </p:custDataLst>
          </p:nvPr>
        </p:nvSpPr>
        <p:spPr>
          <a:xfrm>
            <a:off x="643495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员工培训：加强员工环保意识培训，提高员工素质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正文"/>
          <p:cNvSpPr txBox="1"/>
          <p:nvPr>
            <p:custDataLst>
              <p:tags r:id="rId31"/>
            </p:custDataLst>
          </p:nvPr>
        </p:nvSpPr>
        <p:spPr>
          <a:xfrm>
            <a:off x="3688263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公益事业：积极参与社会公益事业，回馈社会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4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44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44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91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2023-12-19T17:40:08Z</dcterms:created>
  <dcterms:modified xsi:type="dcterms:W3CDTF">2023-12-19T17:40:08Z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58dcb6b65493467dbc47cd2593b268b5_21</vt:lpwstr>
  </property>
</Properties>
</file>