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829" r:id="rId1"/>
    <p:sldMasterId id="2147493866" r:id="rId2"/>
  </p:sldMasterIdLst>
  <p:notesMasterIdLst>
    <p:notesMasterId r:id="rId3"/>
  </p:notesMasterIdLst>
  <p:sldIdLst>
    <p:sldId id="4668" r:id="rId4"/>
    <p:sldId id="4671" r:id="rId5"/>
    <p:sldId id="4674" r:id="rId6"/>
    <p:sldId id="4677" r:id="rId7"/>
    <p:sldId id="4680" r:id="rId8"/>
    <p:sldId id="4683" r:id="rId9"/>
    <p:sldId id="4686" r:id="rId10"/>
    <p:sldId id="4689" r:id="rId11"/>
    <p:sldId id="4692" r:id="rId12"/>
    <p:sldId id="4695" r:id="rId13"/>
    <p:sldId id="4698" r:id="rId14"/>
    <p:sldId id="4701" r:id="rId15"/>
    <p:sldId id="4704" r:id="rId16"/>
    <p:sldId id="4707" r:id="rId17"/>
    <p:sldId id="4710" r:id="rId18"/>
    <p:sldId id="4713" r:id="rId19"/>
    <p:sldId id="4716" r:id="rId20"/>
    <p:sldId id="4719" r:id="rId21"/>
    <p:sldId id="4722" r:id="rId22"/>
    <p:sldId id="4725" r:id="rId23"/>
    <p:sldId id="4728" r:id="rId24"/>
    <p:sldId id="4731" r:id="rId25"/>
    <p:sldId id="473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30" r:id="rId1"/>
    <p:sldLayoutId id="2147493831" r:id="rId2"/>
    <p:sldLayoutId id="2147493832" r:id="rId3"/>
    <p:sldLayoutId id="2147493833" r:id="rId4"/>
    <p:sldLayoutId id="2147493834" r:id="rId5"/>
    <p:sldLayoutId id="2147493835" r:id="rId6"/>
    <p:sldLayoutId id="2147493836" r:id="rId7"/>
    <p:sldLayoutId id="2147493837" r:id="rId8"/>
    <p:sldLayoutId id="2147493838" r:id="rId9"/>
    <p:sldLayoutId id="2147493839" r:id="rId10"/>
    <p:sldLayoutId id="214749384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67" r:id="rId1"/>
    <p:sldLayoutId id="2147493868" r:id="rId2"/>
    <p:sldLayoutId id="2147493869" r:id="rId3"/>
    <p:sldLayoutId id="2147493870" r:id="rId4"/>
    <p:sldLayoutId id="2147493871" r:id="rId5"/>
    <p:sldLayoutId id="2147493872" r:id="rId6"/>
    <p:sldLayoutId id="2147493873" r:id="rId7"/>
    <p:sldLayoutId id="2147493874" r:id="rId8"/>
    <p:sldLayoutId id="2147493875" r:id="rId9"/>
    <p:sldLayoutId id="2147493876" r:id="rId10"/>
    <p:sldLayoutId id="21474938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tags" Target="../tags/tag187.xml"/><Relationship Id="rId26" Type="http://schemas.openxmlformats.org/officeDocument/2006/relationships/tags" Target="../tags/tag188.xml"/><Relationship Id="rId27" Type="http://schemas.openxmlformats.org/officeDocument/2006/relationships/tags" Target="../tags/tag189.xml"/><Relationship Id="rId28" Type="http://schemas.openxmlformats.org/officeDocument/2006/relationships/tags" Target="../tags/tag190.xml"/><Relationship Id="rId29" Type="http://schemas.openxmlformats.org/officeDocument/2006/relationships/tags" Target="../tags/tag19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初中教育中的人际关系与情感教育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初中教育中的师生关系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初中教育中的同学关系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初中教育中的情感教育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初中教育中的人际关系与情感教育的结合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初中教育中的师生关系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师生关系的定义与重要性</a:t>
            </a:r>
            <a:endParaRPr altLang="en-US" lang="zh-CN"/>
          </a:p>
        </p:txBody>
      </p:sp>
      <p:sp>
        <p:nvSpPr>
          <p:cNvPr id="1048894" name="缺角矩形 3"/>
          <p:cNvSpPr/>
          <p:nvPr>
            <p:custDataLst>
              <p:tags r:id="rId1"/>
            </p:custDataLst>
          </p:nvPr>
        </p:nvSpPr>
        <p:spPr>
          <a:xfrm>
            <a:off x="608400" y="2234409"/>
            <a:ext cx="10969836" cy="1402934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6" name="缺角矩形 4"/>
          <p:cNvSpPr/>
          <p:nvPr>
            <p:custDataLst>
              <p:tags r:id="rId2"/>
            </p:custDataLst>
          </p:nvPr>
        </p:nvSpPr>
        <p:spPr>
          <a:xfrm>
            <a:off x="705023" y="2310055"/>
            <a:ext cx="10777227" cy="1251643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73" name="直接连接符 1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350784" y="2720065"/>
            <a:ext cx="0" cy="432259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正文"/>
          <p:cNvSpPr txBox="1"/>
          <p:nvPr>
            <p:custDataLst>
              <p:tags r:id="rId4"/>
            </p:custDataLst>
          </p:nvPr>
        </p:nvSpPr>
        <p:spPr>
          <a:xfrm>
            <a:off x="2729010" y="2386971"/>
            <a:ext cx="8123285" cy="1098446"/>
          </a:xfrm>
          <a:prstGeom prst="rect"/>
          <a:noFill/>
        </p:spPr>
        <p:txBody>
          <a:bodyPr anchor="ctr" anchorCtr="0" bIns="36195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师生关系的定义：指在教育教学过程中，教师与学生之间形成的关系，包括彼此所处的地位、作用和相互对待的态度等。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00" name="矩形 13"/>
          <p:cNvSpPr/>
          <p:nvPr>
            <p:custDataLst>
              <p:tags r:id="rId5"/>
            </p:custDataLst>
          </p:nvPr>
        </p:nvSpPr>
        <p:spPr>
          <a:xfrm flipH="1">
            <a:off x="983448" y="2350102"/>
            <a:ext cx="1171548" cy="1172184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02" name="缺角矩形 5"/>
          <p:cNvSpPr/>
          <p:nvPr>
            <p:custDataLst>
              <p:tags r:id="rId6"/>
            </p:custDataLst>
          </p:nvPr>
        </p:nvSpPr>
        <p:spPr>
          <a:xfrm>
            <a:off x="608400" y="4103292"/>
            <a:ext cx="10969836" cy="1402934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缺角矩形 6"/>
          <p:cNvSpPr/>
          <p:nvPr>
            <p:custDataLst>
              <p:tags r:id="rId7"/>
            </p:custDataLst>
          </p:nvPr>
        </p:nvSpPr>
        <p:spPr>
          <a:xfrm>
            <a:off x="705023" y="4178938"/>
            <a:ext cx="10777227" cy="1251643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75" name="直接连接符 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350784" y="4588948"/>
            <a:ext cx="0" cy="432259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正文"/>
          <p:cNvSpPr txBox="1"/>
          <p:nvPr>
            <p:custDataLst>
              <p:tags r:id="rId9"/>
            </p:custDataLst>
          </p:nvPr>
        </p:nvSpPr>
        <p:spPr>
          <a:xfrm>
            <a:off x="2729010" y="4255854"/>
            <a:ext cx="8123285" cy="1098446"/>
          </a:xfrm>
          <a:prstGeom prst="rect"/>
          <a:noFill/>
        </p:spPr>
        <p:txBody>
          <a:bodyPr anchor="ctr" anchorCtr="0" bIns="36195" lIns="90000" rIns="90000" rtlCol="0" tIns="36195" wrap="square">
            <a:normAutofit fontScale="87500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师生关系的重要性：良好的师生关系有助于提高学生的学习积极性和主动性，增强教学效果，促进学生的全面发展。同时，良好的师生关系也有助于培养学生的社交技能和情感素养，为学生未来的成长奠定基础。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08" name="矩形 9"/>
          <p:cNvSpPr/>
          <p:nvPr>
            <p:custDataLst>
              <p:tags r:id="rId10"/>
            </p:custDataLst>
          </p:nvPr>
        </p:nvSpPr>
        <p:spPr>
          <a:xfrm flipH="1">
            <a:off x="983448" y="4218985"/>
            <a:ext cx="1171548" cy="1172184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良好师生关系的建立与维护</a:t>
            </a:r>
            <a:endParaRPr altLang="en-US" lang="zh-CN"/>
          </a:p>
        </p:txBody>
      </p:sp>
      <p:sp>
        <p:nvSpPr>
          <p:cNvPr id="10489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尊重与理解：教师与学生应相互尊重、理解，建立平等、和谐的师生关系。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有效沟通：教师与学生应积极沟通，及时了解彼此的想法和需求，促进师生关系的良好发展。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情感交流：教师应在教学中注重情感交流，关注学生的情感变化，增强师生之间的情感联系。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共同成长：教师与学生应共同成长，相互促进，实现师生关系的良性发展。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师生关系对学生成长的影响</a:t>
            </a:r>
            <a:endParaRPr altLang="en-US" lang="zh-CN"/>
          </a:p>
        </p:txBody>
      </p:sp>
      <p:sp>
        <p:nvSpPr>
          <p:cNvPr id="10490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师生关系的质量直接影响到学生的学习态度和行为，良好的师生关系能够促进学生的积极参与和合作精神。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良好的师生关系有助于激发学生的学习兴趣和动力，提高学习效果。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师生关系对学生的心理健康和社会适应能力有着重要影响，良好的师生关系有助于培养学生的积极心态和健康人格。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师生关系也是学生人际关系的重要方面，良好的师生关系有助于培养学生的社交能力和合作精神，对学生未来的发展有着积极的影响。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案例分析：成功的师生关系案例</a:t>
            </a:r>
            <a:endParaRPr altLang="en-US" lang="zh-CN"/>
          </a:p>
        </p:txBody>
      </p:sp>
      <p:sp>
        <p:nvSpPr>
          <p:cNvPr id="10490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案例名称：某初中班级的师生互动模式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案例描述：该班级的老师注重与学生的沟通交流，关注学生的情感需求，建立起亲密的师生关系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案例分析：该老师通过了解学生的个性特点和学习需求，采用多样化的教学方式，激发学生的学习兴趣和积极性，从而提高了学生的学习成绩和综合素质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案例结论：成功的师生关系对于初中教育至关重要，有助于提高学生的学习效果和综合素质，同时也有助于培养学生的情感素养和人际交往能力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初中教育中的同学关系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同学关系的定义与重要性</a:t>
            </a:r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同学关系是初中教育中的重要人际关系之一，是学生时代最直接的人际关系。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同学关系的好坏对于学生的心理健康、学业发展和社会适应能力等方面都有着重要的影响。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良好的同学关系可以增强学生的自信心和归属感，有助于培养学生的社交能力和团队协作精神。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同学关系也是学生形成健康人格和良好人际关系的重要基础，对于学生的成长和发展具有深远的影响。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同学间的合作与竞争关系</a:t>
            </a:r>
            <a:endParaRPr altLang="en-US" lang="zh-CN"/>
          </a:p>
        </p:txBody>
      </p:sp>
      <p:sp>
        <p:nvSpPr>
          <p:cNvPr id="10492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合作：同学间互相帮助、共同进步，培养团队协作能力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案例分析：成功处理合作与竞争关系的实际案例及其启示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平衡：如何在合作与竞争中寻找平衡，建立良好的同学关系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竞争：学业成绩、班级排名等竞争压力对同学关系的影响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同学间的冲突与解决方式</a:t>
            </a:r>
            <a:endParaRPr altLang="en-US" lang="zh-CN"/>
          </a:p>
        </p:txBody>
      </p:sp>
      <p:sp>
        <p:nvSpPr>
          <p:cNvPr id="10493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冲突升级原因：缺乏沟通、情绪管理不当、欺凌现象等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常见冲突类型：个性差异、学习压力、社交问题等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解决方式：沟通交流、倾听理解、寻求帮助、建立信任等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教师角色：引导学生正确处理冲突，提供支持和指导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案例分析：成功的同学关系案例</a:t>
            </a:r>
            <a:endParaRPr altLang="en-US" lang="zh-CN"/>
          </a:p>
        </p:txBody>
      </p:sp>
      <p:sp>
        <p:nvSpPr>
          <p:cNvPr id="104937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7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8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8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8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案例名称：班级团结互助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案例描述：某班级在班主任的引导下，同学之间互相帮助，共同进步，形成了良好的学习氛围和人际关系。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案例分析：该案例中，班主任通过组织各种团队活动，增强了学生的团队协作意识和集体荣誉感，促进了同学之间的交流和了解，从而建立了良好的同学关系。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案例总结：成功的同学关系需要建立在相互尊重、理解和信任的基础上，通过共同的活动和交流，增强彼此之间的联系和感情，形成积极向上的班级氛围。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初中教育中的情感教育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情感教育的定义与重要性</a:t>
            </a:r>
            <a:endParaRPr altLang="en-US" lang="zh-CN"/>
          </a:p>
        </p:txBody>
      </p:sp>
      <p:sp>
        <p:nvSpPr>
          <p:cNvPr id="1049476" name="图形"/>
          <p:cNvSpPr/>
          <p:nvPr>
            <p:custDataLst>
              <p:tags r:id="rId1"/>
            </p:custDataLst>
          </p:nvPr>
        </p:nvSpPr>
        <p:spPr>
          <a:xfrm>
            <a:off x="608400" y="2286280"/>
            <a:ext cx="10969200" cy="133797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sz="2400" lang="zh-CN">
              <a:latin typeface="+mj-ea"/>
              <a:ea typeface="+mj-ea"/>
              <a:sym typeface="+mn-lt"/>
            </a:endParaRPr>
          </a:p>
        </p:txBody>
      </p:sp>
      <p:sp>
        <p:nvSpPr>
          <p:cNvPr id="1049478" name="任意多边形 18"/>
          <p:cNvSpPr/>
          <p:nvPr>
            <p:custDataLst>
              <p:tags r:id="rId2"/>
            </p:custDataLst>
          </p:nvPr>
        </p:nvSpPr>
        <p:spPr>
          <a:xfrm>
            <a:off x="10458709" y="2286280"/>
            <a:ext cx="1119076" cy="1167848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sz="2400" lang="zh-CN">
              <a:solidFill>
                <a:schemeClr val="tx1"/>
              </a:solidFill>
            </a:endParaRPr>
          </a:p>
        </p:txBody>
      </p:sp>
      <p:sp>
        <p:nvSpPr>
          <p:cNvPr id="1049480" name="标题"/>
          <p:cNvSpPr txBox="1"/>
          <p:nvPr>
            <p:custDataLst>
              <p:tags r:id="rId3"/>
            </p:custDataLst>
          </p:nvPr>
        </p:nvSpPr>
        <p:spPr>
          <a:xfrm>
            <a:off x="643961" y="2436142"/>
            <a:ext cx="1220978" cy="103749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6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82" name="正文"/>
          <p:cNvSpPr txBox="1"/>
          <p:nvPr>
            <p:custDataLst>
              <p:tags r:id="rId4"/>
            </p:custDataLst>
          </p:nvPr>
        </p:nvSpPr>
        <p:spPr>
          <a:xfrm>
            <a:off x="1980026" y="2436142"/>
            <a:ext cx="9597605" cy="10383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情感教育的定义：情感教育是教育过程的一部分，它关注学生的情感、态度和价值观，并培养学生的社会情感。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15" name="直接连接符 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65089" y="2552350"/>
            <a:ext cx="0" cy="805167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484" name="图形"/>
          <p:cNvSpPr/>
          <p:nvPr>
            <p:custDataLst>
              <p:tags r:id="rId6"/>
            </p:custDataLst>
          </p:nvPr>
        </p:nvSpPr>
        <p:spPr>
          <a:xfrm>
            <a:off x="608400" y="4116385"/>
            <a:ext cx="10969200" cy="133797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sz="2400" lang="zh-CN">
              <a:latin typeface="+mj-ea"/>
              <a:ea typeface="+mj-ea"/>
              <a:sym typeface="+mn-lt"/>
            </a:endParaRPr>
          </a:p>
        </p:txBody>
      </p:sp>
      <p:sp>
        <p:nvSpPr>
          <p:cNvPr id="1049486" name="任意多边形 22"/>
          <p:cNvSpPr/>
          <p:nvPr>
            <p:custDataLst>
              <p:tags r:id="rId7"/>
            </p:custDataLst>
          </p:nvPr>
        </p:nvSpPr>
        <p:spPr>
          <a:xfrm>
            <a:off x="10458709" y="4116385"/>
            <a:ext cx="1119076" cy="1167848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sz="2400" lang="zh-CN">
              <a:solidFill>
                <a:schemeClr val="tx1"/>
              </a:solidFill>
            </a:endParaRPr>
          </a:p>
        </p:txBody>
      </p:sp>
      <p:sp>
        <p:nvSpPr>
          <p:cNvPr id="1049488" name="标题"/>
          <p:cNvSpPr txBox="1"/>
          <p:nvPr>
            <p:custDataLst>
              <p:tags r:id="rId8"/>
            </p:custDataLst>
          </p:nvPr>
        </p:nvSpPr>
        <p:spPr>
          <a:xfrm>
            <a:off x="643961" y="4266883"/>
            <a:ext cx="1220978" cy="103749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6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90" name="正文"/>
          <p:cNvSpPr txBox="1"/>
          <p:nvPr>
            <p:custDataLst>
              <p:tags r:id="rId9"/>
            </p:custDataLst>
          </p:nvPr>
        </p:nvSpPr>
        <p:spPr>
          <a:xfrm>
            <a:off x="1980026" y="4266248"/>
            <a:ext cx="9597605" cy="103838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4444" lnSpcReduction="1000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情感教育的重要性：情感教育有助于提高学生的情感素养，增强学生的自尊和自信心，促进学生的心理健康和社会适应能力。同时，情感教育还能帮助学生更好地理解和管理自己的情绪，提高人际交往能力。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17" name="直接连接符 2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65089" y="4383090"/>
            <a:ext cx="0" cy="805167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情感教育的实施方式与策略</a:t>
            </a:r>
            <a:endParaRPr altLang="en-US" lang="zh-CN"/>
          </a:p>
        </p:txBody>
      </p:sp>
      <p:sp>
        <p:nvSpPr>
          <p:cNvPr id="10495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策略：注重情感交流、关注学生情感需求、创设良好的情感氛围等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注意事项：避免过度强调情感教育而忽略知识传授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情感教育的重要性：培养学生积极情感，促进全面发展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实施方式：课堂教育、家庭教育、社会实践等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情感教育对学生心理健康的影响</a:t>
            </a:r>
            <a:endParaRPr altLang="en-US" lang="zh-CN"/>
          </a:p>
        </p:txBody>
      </p:sp>
      <p:sp>
        <p:nvSpPr>
          <p:cNvPr id="1049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情感教育有助于培养学生的情感调节能力，减少情绪波动和心理问题。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情感教育有助于培养学生的情感认知和情感智慧，提高自我意识和自我管理能力。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情感教育能够提高学生的情感幸福感和心理健康水平，促进学生的全面发展和成长。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情感教育能够促进学生的情感表达和交流，增强人际交往能力。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案例分析：成功的情感教育案例</a:t>
            </a:r>
            <a:endParaRPr altLang="en-US" lang="zh-CN"/>
          </a:p>
        </p:txBody>
      </p:sp>
      <p:sp>
        <p:nvSpPr>
          <p:cNvPr id="1049676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78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80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82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案例名称：某初中班级的情感教育实践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4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86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88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90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案例简介：该班级重视情感教育，通过多种方式培养学生的情感认知和表达能力，取得了显著成效。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2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94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9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98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案例内容：组织情感教育主题班会，引导学生分享自己的情感体验；开展情感教育课程，教授情感表达和沟通技巧；建立师生沟通渠道，及时了解学生的情感需求。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00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702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704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706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案例效果：学生情感认知和表达能力得到提高，班级氛围更加融洽，师生关系更加和谐。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初中教育中的人际关系与情感教育的结合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人际关系与情感教育的相互影响</a:t>
            </a:r>
            <a:endParaRPr altLang="en-US" lang="zh-CN"/>
          </a:p>
        </p:txBody>
      </p:sp>
      <p:sp>
        <p:nvSpPr>
          <p:cNvPr id="1049786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788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790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792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人际关系对学生情感教育的影响：良好的人际关系有助于培养学生的自尊、自信和积极情感，提高情感教育的效果。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4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796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798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800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情感教育对学生人际关系的影响：情感教育有助于培养学生的情感表达、沟通能力和同理心，进而改善人际关系。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02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804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80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808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初中教育中人际关系与情感教育的结合点：初中教育应注重情感教育，同时加强师生、生生之间的互动与沟通，以促进学生的情感发展和人际关系。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10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812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814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816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如何在初中教育中实现人际关系与情感教育的结合：教师应关注学生的情感需求，培养学生的情感表达和沟通能力，同时营造积极、健康的班级氛围，加强师生互动。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在人际关系中渗透情感教育的策略</a:t>
            </a:r>
            <a:endParaRPr altLang="en-US" lang="zh-CN"/>
          </a:p>
        </p:txBody>
      </p:sp>
      <p:sp>
        <p:nvSpPr>
          <p:cNvPr id="10498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建立良好的师生关系：尊重学生，关注学生的情感需求，建立信任和亲密的关系。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开展团队活动：通过合作和交流，培养学生的团队协作能力和社交技巧。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鼓励家长参与：与家长建立紧密的联系，共同关注孩子的情感发展，提供支持和指导。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情感教育课程：开设专门的情感教育课程，引导学生认识自己的情感，培养情感表达和沟通能力。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情感教育对改善人际关系的作用</a:t>
            </a:r>
            <a:endParaRPr altLang="en-US" lang="zh-CN"/>
          </a:p>
        </p:txBody>
      </p:sp>
      <p:sp>
        <p:nvSpPr>
          <p:cNvPr id="10499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情感教育可以帮助学生学会处理情感冲突，解决人际矛盾，减少人际关系的紧张和冲突。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情感教育有助于培养学生的情感表达和沟通能力，从而增强学生的人际交往能力。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情感教育能够帮助学生理解他人的情感，增强同理心，促进人际关系的和谐发展。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情感教育有助于培养学生的情感自我认知和自我管理能力，从而增强学生的人际吸引力。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案例分析：成功的人际关系与情感教育结合案例</a:t>
            </a:r>
            <a:endParaRPr altLang="en-US" lang="zh-CN"/>
          </a:p>
        </p:txBody>
      </p:sp>
      <p:sp>
        <p:nvSpPr>
          <p:cNvPr id="1049994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96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98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0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2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4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6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8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案例名称：某初中班级的团队合作活动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2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4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案例简介：通过组织团队合作活动，引导学生建立良好的人际关系，同时培养学生的情感表达能力。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6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8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实施过程：教师设计了一系列团队合作游戏和任务，让学生在活动中学会沟通、协作和解决冲突。同时，教师还引导学生表达自己的情感，增强学生的情感认知能力。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0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2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案例效果：经过一段时间的实施，学生的人际关系明显改善，班级氛围更加和谐。同时，学生的情感表达能力也有所提高，能够更好地理解和管理自己的情绪。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4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6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73_1*l_h_i*1_1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73_1*l_h_i*1_1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3_1*l_h_i*1_1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1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1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73_1*l_h_i*1_2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73_1*l_h_i*1_2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3_1*l_h_i*1_2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1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1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72_1*l_h_i*1_1_2"/>
  <p:tag name="KSO_WM_TEMPLATE_CATEGORY" val="diagram"/>
  <p:tag name="KSO_WM_TEMPLATE_INDEX" val="20231672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72_1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1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1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2_1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72_1*l_h_i*1_2_2"/>
  <p:tag name="KSO_WM_TEMPLATE_CATEGORY" val="diagram"/>
  <p:tag name="KSO_WM_TEMPLATE_INDEX" val="20231672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72_1*l_h_i*1_2_3"/>
  <p:tag name="KSO_WM_TEMPLATE_CATEGORY" val="diagram"/>
  <p:tag name="KSO_WM_TEMPLATE_INDEX" val="20231672"/>
  <p:tag name="KSO_WM_UNIT_LAYERLEVEL" val="1_1_1"/>
  <p:tag name="KSO_WM_TAG_VERSION" val="3.0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1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1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2_1*l_h_i*1_2_1"/>
  <p:tag name="KSO_WM_TEMPLATE_CATEGORY" val="diagram"/>
  <p:tag name="KSO_WM_TEMPLATE_INDEX" val="20231672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2024-01-01T08:17:18Z</dcterms:created>
  <dcterms:modified xsi:type="dcterms:W3CDTF">2024-01-01T08:17:18Z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cf7f211796b745e1bb03465a8e96e55e_21</vt:lpwstr>
  </property>
</Properties>
</file>