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903" r:id="rId1"/>
    <p:sldMasterId id="2147494940" r:id="rId2"/>
  </p:sldMasterIdLst>
  <p:notesMasterIdLst>
    <p:notesMasterId r:id="rId3"/>
  </p:notesMasterIdLst>
  <p:sldIdLst>
    <p:sldId id="5347" r:id="rId4"/>
    <p:sldId id="5352" r:id="rId5"/>
    <p:sldId id="5356" r:id="rId6"/>
    <p:sldId id="5359" r:id="rId7"/>
    <p:sldId id="5362" r:id="rId8"/>
    <p:sldId id="5365" r:id="rId9"/>
    <p:sldId id="5368" r:id="rId10"/>
    <p:sldId id="5371" r:id="rId11"/>
    <p:sldId id="5374" r:id="rId12"/>
    <p:sldId id="5377" r:id="rId13"/>
    <p:sldId id="5380" r:id="rId14"/>
    <p:sldId id="5383" r:id="rId15"/>
    <p:sldId id="5386" r:id="rId16"/>
    <p:sldId id="5389" r:id="rId17"/>
    <p:sldId id="5392" r:id="rId18"/>
    <p:sldId id="5395" r:id="rId19"/>
    <p:sldId id="5398" r:id="rId20"/>
    <p:sldId id="5401" r:id="rId21"/>
    <p:sldId id="5404" r:id="rId22"/>
    <p:sldId id="5407" r:id="rId23"/>
    <p:sldId id="5410" r:id="rId24"/>
    <p:sldId id="5413" r:id="rId25"/>
    <p:sldId id="5416" r:id="rId26"/>
    <p:sldId id="5419" r:id="rId27"/>
    <p:sldId id="5422" r:id="rId28"/>
    <p:sldId id="5425" r:id="rId29"/>
    <p:sldId id="5428" r:id="rId30"/>
    <p:sldId id="5431" r:id="rId31"/>
    <p:sldId id="5434" r:id="rId32"/>
    <p:sldId id="5437"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904" r:id="rId1"/>
    <p:sldLayoutId id="2147494905" r:id="rId2"/>
    <p:sldLayoutId id="2147494906" r:id="rId3"/>
    <p:sldLayoutId id="2147494907" r:id="rId4"/>
    <p:sldLayoutId id="2147494908" r:id="rId5"/>
    <p:sldLayoutId id="2147494909" r:id="rId6"/>
    <p:sldLayoutId id="2147494910" r:id="rId7"/>
    <p:sldLayoutId id="2147494911" r:id="rId8"/>
    <p:sldLayoutId id="2147494912" r:id="rId9"/>
    <p:sldLayoutId id="2147494913" r:id="rId10"/>
    <p:sldLayoutId id="214749491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941" r:id="rId1"/>
    <p:sldLayoutId id="2147494942" r:id="rId2"/>
    <p:sldLayoutId id="2147494943" r:id="rId3"/>
    <p:sldLayoutId id="2147494944" r:id="rId4"/>
    <p:sldLayoutId id="2147494945" r:id="rId5"/>
    <p:sldLayoutId id="2147494946" r:id="rId6"/>
    <p:sldLayoutId id="2147494947" r:id="rId7"/>
    <p:sldLayoutId id="2147494948" r:id="rId8"/>
    <p:sldLayoutId id="2147494949" r:id="rId9"/>
    <p:sldLayoutId id="2147494950" r:id="rId10"/>
    <p:sldLayoutId id="2147494951" r:id="rId11"/>
  </p:sldLayoutIdLs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tags" Target="../tags/tag170.xml"/><Relationship Id="rId18" Type="http://schemas.openxmlformats.org/officeDocument/2006/relationships/tags" Target="../tags/tag171.xml"/><Relationship Id="rId19" Type="http://schemas.openxmlformats.org/officeDocument/2006/relationships/tags" Target="../tags/tag172.xml"/><Relationship Id="rId20" Type="http://schemas.openxmlformats.org/officeDocument/2006/relationships/tags" Target="../tags/tag173.xml"/><Relationship Id="rId21" Type="http://schemas.openxmlformats.org/officeDocument/2006/relationships/tags" Target="../tags/tag174.xml"/><Relationship Id="rId22" Type="http://schemas.openxmlformats.org/officeDocument/2006/relationships/tags" Target="../tags/tag175.xml"/><Relationship Id="rId23" Type="http://schemas.openxmlformats.org/officeDocument/2006/relationships/tags" Target="../tags/tag176.xml"/><Relationship Id="rId24" Type="http://schemas.openxmlformats.org/officeDocument/2006/relationships/tags" Target="../tags/tag177.xml"/><Relationship Id="rId25" Type="http://schemas.openxmlformats.org/officeDocument/2006/relationships/tags" Target="../tags/tag178.xml"/><Relationship Id="rId26" Type="http://schemas.openxmlformats.org/officeDocument/2006/relationships/tags" Target="../tags/tag179.xml"/><Relationship Id="rId27" Type="http://schemas.openxmlformats.org/officeDocument/2006/relationships/tags" Target="../tags/tag180.xml"/><Relationship Id="rId28" Type="http://schemas.openxmlformats.org/officeDocument/2006/relationships/tags" Target="../tags/tag181.xml"/><Relationship Id="rId29" Type="http://schemas.openxmlformats.org/officeDocument/2006/relationships/tags" Target="../tags/tag182.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tags" Target="../tags/tag242.xml"/><Relationship Id="rId14" Type="http://schemas.openxmlformats.org/officeDocument/2006/relationships/tags" Target="../tags/tag243.xml"/><Relationship Id="rId15" Type="http://schemas.openxmlformats.org/officeDocument/2006/relationships/tags" Target="../tags/tag244.xml"/><Relationship Id="rId16" Type="http://schemas.openxmlformats.org/officeDocument/2006/relationships/tags" Target="../tags/tag245.xml"/><Relationship Id="rId17" Type="http://schemas.openxmlformats.org/officeDocument/2006/relationships/tags" Target="../tags/tag246.xml"/><Relationship Id="rId18" Type="http://schemas.openxmlformats.org/officeDocument/2006/relationships/tags" Target="../tags/tag247.xml"/><Relationship Id="rId19" Type="http://schemas.openxmlformats.org/officeDocument/2006/relationships/tags" Target="../tags/tag248.xml"/><Relationship Id="rId20" Type="http://schemas.openxmlformats.org/officeDocument/2006/relationships/tags" Target="../tags/tag249.xml"/><Relationship Id="rId21" Type="http://schemas.openxmlformats.org/officeDocument/2006/relationships/tags" Target="../tags/tag250.xml"/><Relationship Id="rId22" Type="http://schemas.openxmlformats.org/officeDocument/2006/relationships/tags" Target="../tags/tag251.xml"/><Relationship Id="rId23" Type="http://schemas.openxmlformats.org/officeDocument/2006/relationships/tags" Target="../tags/tag252.xml"/><Relationship Id="rId24" Type="http://schemas.openxmlformats.org/officeDocument/2006/relationships/tags" Target="../tags/tag253.xml"/><Relationship Id="rId25" Type="http://schemas.openxmlformats.org/officeDocument/2006/relationships/tags" Target="../tags/tag254.xml"/><Relationship Id="rId26" Type="http://schemas.openxmlformats.org/officeDocument/2006/relationships/tags" Target="../tags/tag255.xml"/><Relationship Id="rId27" Type="http://schemas.openxmlformats.org/officeDocument/2006/relationships/tags" Target="../tags/tag256.xml"/><Relationship Id="rId28" Type="http://schemas.openxmlformats.org/officeDocument/2006/relationships/tags" Target="../tags/tag257.xml"/><Relationship Id="rId29" Type="http://schemas.openxmlformats.org/officeDocument/2006/relationships/tags" Target="../tags/tag258.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tags" Target="../tags/tag345.xml"/><Relationship Id="rId14" Type="http://schemas.openxmlformats.org/officeDocument/2006/relationships/tags" Target="../tags/tag346.xml"/><Relationship Id="rId15" Type="http://schemas.openxmlformats.org/officeDocument/2006/relationships/tags" Target="../tags/tag347.xml"/><Relationship Id="rId16" Type="http://schemas.openxmlformats.org/officeDocument/2006/relationships/tags" Target="../tags/tag348.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13"/>
            <p:custDataLst>
              <p:tags r:id="rId2"/>
            </p:custDataLst>
          </p:nvPr>
        </p:nvSpPr>
        <p:spPr/>
        <p:txBody>
          <a:bodyPr/>
          <a:p>
            <a:r>
              <a:rPr altLang="en-US" lang="zh-CN"/>
              <a:t>XX,a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2024年金融科技安全风控计划</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金融科技安全风控目标</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金融科技安全风控计划背景</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金融科技安全风控策略</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金融科技安全风控的监管与合作</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金融科技安全风控实施方案</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总结与展望</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金融科技安全风控计划背景</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标题 2"/>
          <p:cNvSpPr>
            <a:spLocks noGrp="1"/>
          </p:cNvSpPr>
          <p:nvPr>
            <p:ph type="title" idx="2"/>
          </p:nvPr>
        </p:nvSpPr>
        <p:spPr/>
        <p:txBody>
          <a:bodyPr/>
          <a:p>
            <a:r>
              <a:rPr altLang="en-US" lang="zh-CN"/>
              <a:t>金融科技发展现状</a:t>
            </a:r>
            <a:endParaRPr altLang="en-US" lang="zh-CN"/>
          </a:p>
        </p:txBody>
      </p:sp>
      <p:sp>
        <p:nvSpPr>
          <p:cNvPr id="104895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金融科技在全球范围内得到广泛应用，成为金融服务创新的重要驱动力。</a:t>
            </a:r>
            <a:endParaRPr altLang="en-US" dirty="0" sz="1200" lang="zh-CN" spc="150">
              <a:solidFill>
                <a:schemeClr val="tx1">
                  <a:lumMod val="85000"/>
                  <a:lumOff val="15000"/>
                </a:schemeClr>
              </a:solidFill>
              <a:latin typeface="+mn-ea"/>
              <a:sym typeface="+mn-ea"/>
            </a:endParaRPr>
          </a:p>
        </p:txBody>
      </p:sp>
      <p:sp>
        <p:nvSpPr>
          <p:cNvPr id="104895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5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随着数字化转型的加速，金融科技正在改变传统金融行业的格局和业务流程。</a:t>
            </a:r>
            <a:endParaRPr altLang="en-US" dirty="0" sz="1200" lang="zh-CN" spc="150">
              <a:solidFill>
                <a:schemeClr val="tx1">
                  <a:lumMod val="85000"/>
                  <a:lumOff val="15000"/>
                </a:schemeClr>
              </a:solidFill>
              <a:latin typeface="+mn-ea"/>
              <a:sym typeface="+mn-ea"/>
            </a:endParaRPr>
          </a:p>
        </p:txBody>
      </p:sp>
      <p:sp>
        <p:nvSpPr>
          <p:cNvPr id="104895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金融科技的发展带来了新的安全风险和挑战，需要采取有效的风控措施来保障金融服务的稳定和安全。</a:t>
            </a:r>
            <a:endParaRPr altLang="en-US" dirty="0" sz="1200" lang="zh-CN" spc="150">
              <a:solidFill>
                <a:schemeClr val="tx1">
                  <a:lumMod val="85000"/>
                  <a:lumOff val="15000"/>
                </a:schemeClr>
              </a:solidFill>
              <a:latin typeface="+mn-ea"/>
              <a:sym typeface="+mn-ea"/>
            </a:endParaRPr>
          </a:p>
        </p:txBody>
      </p:sp>
      <p:sp>
        <p:nvSpPr>
          <p:cNvPr id="104896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6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金融科技安全风控计划是应对金融科技发展带来的安全风险和挑战的重要手段，需要得到足够的重视和支持。</a:t>
            </a:r>
            <a:endParaRPr altLang="en-US" dirty="0" sz="1200" lang="zh-CN" spc="150">
              <a:solidFill>
                <a:schemeClr val="tx1">
                  <a:lumMod val="85000"/>
                  <a:lumOff val="15000"/>
                </a:schemeClr>
              </a:solidFill>
              <a:latin typeface="+mn-ea"/>
              <a:sym typeface="+mn-ea"/>
            </a:endParaRPr>
          </a:p>
        </p:txBody>
      </p:sp>
      <p:sp>
        <p:nvSpPr>
          <p:cNvPr id="104897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7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2" name="标题 2"/>
          <p:cNvSpPr>
            <a:spLocks noGrp="1"/>
          </p:cNvSpPr>
          <p:nvPr>
            <p:ph type="title" idx="2"/>
          </p:nvPr>
        </p:nvSpPr>
        <p:spPr/>
        <p:txBody>
          <a:bodyPr/>
          <a:p>
            <a:r>
              <a:rPr altLang="en-US" lang="zh-CN"/>
              <a:t>安全风控挑战与问题</a:t>
            </a:r>
            <a:endParaRPr altLang="en-US" lang="zh-CN"/>
          </a:p>
        </p:txBody>
      </p:sp>
      <p:sp>
        <p:nvSpPr>
          <p:cNvPr id="1049014"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16"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18"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20"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金融科技安全风控的挑战：随着金融科技的发展，安全风控面临越来越多的挑战，如数据泄露、网络攻击等。</a:t>
            </a:r>
            <a:endParaRPr altLang="en-US" sz="1600" lang="zh-CN" spc="150">
              <a:solidFill>
                <a:schemeClr val="tx1">
                  <a:lumMod val="65000"/>
                  <a:lumOff val="35000"/>
                </a:schemeClr>
              </a:solidFill>
              <a:latin typeface="+mn-ea"/>
            </a:endParaRPr>
          </a:p>
        </p:txBody>
      </p:sp>
      <p:sp>
        <p:nvSpPr>
          <p:cNvPr id="1049022"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24"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26"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28"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金融科技安全风控的问题：当前金融科技安全风控存在一些问题，如风控体系不完善、技术漏洞等，这些问题需要得到解决。</a:t>
            </a:r>
            <a:endParaRPr altLang="en-US" sz="1600" lang="zh-CN" spc="150">
              <a:solidFill>
                <a:schemeClr val="tx1">
                  <a:lumMod val="65000"/>
                  <a:lumOff val="35000"/>
                </a:schemeClr>
              </a:solidFill>
              <a:latin typeface="+mn-ea"/>
            </a:endParaRPr>
          </a:p>
        </p:txBody>
      </p:sp>
      <p:sp>
        <p:nvSpPr>
          <p:cNvPr id="1049030"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32"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34"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36"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金融科技安全风控的紧迫性：金融科技的发展使得金融业务变得更加便捷，但同时也带来了更多的安全风险，因此金融科技安全风控的紧迫性越来越强。</a:t>
            </a:r>
            <a:endParaRPr altLang="en-US" sz="1600" lang="zh-CN" spc="150">
              <a:solidFill>
                <a:schemeClr val="tx1">
                  <a:lumMod val="65000"/>
                  <a:lumOff val="35000"/>
                </a:schemeClr>
              </a:solidFill>
              <a:latin typeface="+mn-ea"/>
            </a:endParaRPr>
          </a:p>
        </p:txBody>
      </p:sp>
      <p:sp>
        <p:nvSpPr>
          <p:cNvPr id="1049038"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040"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042"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44"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600" lang="zh-CN" spc="150">
                <a:solidFill>
                  <a:schemeClr val="tx1">
                    <a:lumMod val="65000"/>
                    <a:lumOff val="35000"/>
                  </a:schemeClr>
                </a:solidFill>
                <a:latin typeface="+mn-ea"/>
              </a:rPr>
              <a:t>金融科技安全风控的意义：有效的金融科技安全风控能够保障金融业务的安全稳定运行，保护消费者的合法权益，促进金融科技的健康发展。</a:t>
            </a:r>
            <a:endParaRPr altLang="en-US" dirty="0" sz="1600" lang="zh-CN" spc="150">
              <a:solidFill>
                <a:schemeClr val="tx1">
                  <a:lumMod val="65000"/>
                  <a:lumOff val="35000"/>
                </a:schemeClr>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制定安全风控计划的必要性</a:t>
            </a:r>
            <a:endParaRPr altLang="en-US" lang="zh-CN"/>
          </a:p>
        </p:txBody>
      </p:sp>
      <p:sp>
        <p:nvSpPr>
          <p:cNvPr id="104908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保护金融资产安全，预防金融风险</a:t>
            </a:r>
            <a:endParaRPr altLang="en-US" dirty="0" sz="1200" lang="zh-CN" spc="150">
              <a:solidFill>
                <a:schemeClr val="tx1">
                  <a:lumMod val="65000"/>
                  <a:lumOff val="35000"/>
                </a:schemeClr>
              </a:solidFill>
              <a:latin typeface="+mn-ea"/>
              <a:sym typeface="+mn-ea"/>
            </a:endParaRPr>
          </a:p>
        </p:txBody>
      </p:sp>
      <p:sp>
        <p:nvSpPr>
          <p:cNvPr id="104908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提升金融机构的信誉和客户信任度</a:t>
            </a:r>
            <a:endParaRPr altLang="en-US" dirty="0" sz="1200" lang="zh-CN" spc="150">
              <a:solidFill>
                <a:schemeClr val="tx1">
                  <a:lumMod val="65000"/>
                  <a:lumOff val="35000"/>
                </a:schemeClr>
              </a:solidFill>
              <a:latin typeface="+mn-ea"/>
              <a:sym typeface="+mn-ea"/>
            </a:endParaRPr>
          </a:p>
        </p:txBody>
      </p:sp>
      <p:sp>
        <p:nvSpPr>
          <p:cNvPr id="104909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符合监管要求，避免法律风险</a:t>
            </a:r>
            <a:endParaRPr altLang="en-US" dirty="0" sz="1200" lang="zh-CN" spc="150">
              <a:solidFill>
                <a:schemeClr val="tx1">
                  <a:lumMod val="65000"/>
                  <a:lumOff val="35000"/>
                </a:schemeClr>
              </a:solidFill>
              <a:latin typeface="+mn-ea"/>
              <a:sym typeface="+mn-ea"/>
            </a:endParaRPr>
          </a:p>
        </p:txBody>
      </p:sp>
      <p:sp>
        <p:nvSpPr>
          <p:cNvPr id="104909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提高金融业务效率和用户体验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2"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34" name="标题 4"/>
          <p:cNvSpPr>
            <a:spLocks noGrp="1"/>
          </p:cNvSpPr>
          <p:nvPr>
            <p:ph type="title" idx="1"/>
            <p:custDataLst>
              <p:tags r:id="rId2"/>
            </p:custDataLst>
          </p:nvPr>
        </p:nvSpPr>
        <p:spPr/>
        <p:txBody>
          <a:bodyPr/>
          <a:p>
            <a:r>
              <a:rPr altLang="en-US" dirty="0" lang="zh-CN"/>
              <a:t>金融科技安全风控目标</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0" name="标题 2"/>
          <p:cNvSpPr>
            <a:spLocks noGrp="1"/>
          </p:cNvSpPr>
          <p:nvPr>
            <p:ph type="title" idx="2"/>
          </p:nvPr>
        </p:nvSpPr>
        <p:spPr/>
        <p:txBody>
          <a:bodyPr/>
          <a:p>
            <a:r>
              <a:rPr altLang="en-US" lang="zh-CN"/>
              <a:t>保障用户资金安全</a:t>
            </a:r>
            <a:endParaRPr altLang="en-US" lang="zh-CN"/>
          </a:p>
        </p:txBody>
      </p:sp>
      <p:sp>
        <p:nvSpPr>
          <p:cNvPr id="104917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确保用户资金安全是金融科技安全风控的首要目标。</a:t>
            </a:r>
            <a:endParaRPr altLang="en-US" dirty="0" sz="1200" lang="zh-CN" spc="150">
              <a:solidFill>
                <a:schemeClr val="tx1">
                  <a:lumMod val="65000"/>
                  <a:lumOff val="35000"/>
                </a:schemeClr>
              </a:solidFill>
              <a:latin typeface="+mn-ea"/>
              <a:sym typeface="+mn-ea"/>
            </a:endParaRPr>
          </a:p>
        </p:txBody>
      </p:sp>
      <p:sp>
        <p:nvSpPr>
          <p:cNvPr id="104921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加强用户资金安全管理，对任何涉及用户资金的交易进行严格审核和监控。</a:t>
            </a:r>
            <a:endParaRPr altLang="en-US" dirty="0" sz="1200" lang="zh-CN" spc="150">
              <a:solidFill>
                <a:schemeClr val="tx1">
                  <a:lumMod val="65000"/>
                  <a:lumOff val="35000"/>
                </a:schemeClr>
              </a:solidFill>
              <a:latin typeface="+mn-ea"/>
              <a:sym typeface="+mn-ea"/>
            </a:endParaRPr>
          </a:p>
        </p:txBody>
      </p:sp>
      <p:sp>
        <p:nvSpPr>
          <p:cNvPr id="104921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定期对安全风控系统进行漏洞扫描和风险评估，确保用户资金安全无虞。</a:t>
            </a:r>
            <a:endParaRPr altLang="en-US" dirty="0" sz="1200" lang="zh-CN" spc="150">
              <a:solidFill>
                <a:schemeClr val="tx1">
                  <a:lumMod val="65000"/>
                  <a:lumOff val="35000"/>
                </a:schemeClr>
              </a:solidFill>
              <a:latin typeface="+mn-ea"/>
              <a:sym typeface="+mn-ea"/>
            </a:endParaRPr>
          </a:p>
        </p:txBody>
      </p:sp>
      <p:sp>
        <p:nvSpPr>
          <p:cNvPr id="104921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建立多层安全防护机制，防止用户资金被非法盗取或滥用。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4" name="标题 2"/>
          <p:cNvSpPr>
            <a:spLocks noGrp="1"/>
          </p:cNvSpPr>
          <p:nvPr>
            <p:ph type="title" idx="2"/>
          </p:nvPr>
        </p:nvSpPr>
        <p:spPr/>
        <p:txBody>
          <a:bodyPr/>
          <a:p>
            <a:r>
              <a:rPr altLang="en-US" lang="zh-CN"/>
              <a:t>防范金融风险</a:t>
            </a:r>
            <a:endParaRPr altLang="en-US" lang="zh-CN"/>
          </a:p>
        </p:txBody>
      </p:sp>
      <p:sp>
        <p:nvSpPr>
          <p:cNvPr id="104925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保障金融系统稳定运行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降低金融欺诈和网络攻击风险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提升金融机构的合规性和风险管理能力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保护消费者权益和数据安全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8" name="标题 2"/>
          <p:cNvSpPr>
            <a:spLocks noGrp="1"/>
          </p:cNvSpPr>
          <p:nvPr>
            <p:ph type="title" idx="2"/>
          </p:nvPr>
        </p:nvSpPr>
        <p:spPr/>
        <p:txBody>
          <a:bodyPr/>
          <a:p>
            <a:r>
              <a:rPr altLang="en-US" lang="zh-CN"/>
              <a:t>提高金融交易的透明度和可追溯性</a:t>
            </a:r>
            <a:endParaRPr altLang="en-US" lang="zh-CN"/>
          </a:p>
        </p:txBody>
      </p:sp>
      <p:sp>
        <p:nvSpPr>
          <p:cNvPr id="10493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目标：确保金融交易的透明度，防止暗箱操作和内幕交易</a:t>
            </a:r>
            <a:endParaRPr altLang="en-US" dirty="0" sz="1200" lang="zh-CN" spc="150">
              <a:solidFill>
                <a:schemeClr val="tx1">
                  <a:lumMod val="65000"/>
                  <a:lumOff val="35000"/>
                </a:schemeClr>
              </a:solidFill>
              <a:latin typeface="+mn-ea"/>
              <a:sym typeface="+mn-ea"/>
            </a:endParaRPr>
          </a:p>
        </p:txBody>
      </p:sp>
      <p:sp>
        <p:nvSpPr>
          <p:cNvPr id="10493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措施：建立完善的交易记录和数据管理系统，便于监管部门和投资者查询</a:t>
            </a:r>
            <a:endParaRPr altLang="en-US" dirty="0" sz="1200" lang="zh-CN" spc="150">
              <a:solidFill>
                <a:schemeClr val="tx1">
                  <a:lumMod val="65000"/>
                  <a:lumOff val="35000"/>
                </a:schemeClr>
              </a:solidFill>
              <a:latin typeface="+mn-ea"/>
              <a:sym typeface="+mn-ea"/>
            </a:endParaRPr>
          </a:p>
        </p:txBody>
      </p:sp>
      <p:sp>
        <p:nvSpPr>
          <p:cNvPr id="10493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意义：提高市场信任度和投资者信心，降低金融风险</a:t>
            </a:r>
            <a:endParaRPr altLang="en-US" dirty="0" sz="1200" lang="zh-CN" spc="150">
              <a:solidFill>
                <a:schemeClr val="tx1">
                  <a:lumMod val="65000"/>
                  <a:lumOff val="35000"/>
                </a:schemeClr>
              </a:solidFill>
              <a:latin typeface="+mn-ea"/>
              <a:sym typeface="+mn-ea"/>
            </a:endParaRPr>
          </a:p>
        </p:txBody>
      </p:sp>
      <p:sp>
        <p:nvSpPr>
          <p:cNvPr id="10493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技术支持：利用区块链等先进技术实现交易记录的不可篡改和可追溯性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6" name="标题 2"/>
          <p:cNvSpPr>
            <a:spLocks noGrp="1"/>
          </p:cNvSpPr>
          <p:nvPr>
            <p:ph type="title" idx="2"/>
          </p:nvPr>
        </p:nvSpPr>
        <p:spPr/>
        <p:txBody>
          <a:bodyPr/>
          <a:p>
            <a:r>
              <a:rPr altLang="en-US" lang="zh-CN"/>
              <a:t>提升金融科技企业的合规性和风险管理能力</a:t>
            </a:r>
            <a:endParaRPr altLang="en-US" lang="zh-CN"/>
          </a:p>
        </p:txBody>
      </p:sp>
      <p:sp>
        <p:nvSpPr>
          <p:cNvPr id="104936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确保金融科技企业遵循相关法律法规和监管要求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提升金融科技企业的风险识别、评估和监控能力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加强金融科技企业的内部控制和合规管理机制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提高金融科技企业的应急响应和危机处理能力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0"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432" name="标题 4"/>
          <p:cNvSpPr>
            <a:spLocks noGrp="1"/>
          </p:cNvSpPr>
          <p:nvPr>
            <p:ph type="title" idx="1"/>
            <p:custDataLst>
              <p:tags r:id="rId2"/>
            </p:custDataLst>
          </p:nvPr>
        </p:nvSpPr>
        <p:spPr/>
        <p:txBody>
          <a:bodyPr/>
          <a:p>
            <a:r>
              <a:rPr altLang="en-US" dirty="0" lang="zh-CN"/>
              <a:t>金融科技安全风控策略</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8" name="标题 2"/>
          <p:cNvSpPr>
            <a:spLocks noGrp="1"/>
          </p:cNvSpPr>
          <p:nvPr>
            <p:ph type="title" idx="2"/>
          </p:nvPr>
        </p:nvSpPr>
        <p:spPr/>
        <p:txBody>
          <a:bodyPr/>
          <a:p>
            <a:r>
              <a:rPr altLang="en-US" lang="zh-CN"/>
              <a:t>强化数据安全保护</a:t>
            </a:r>
            <a:endParaRPr altLang="en-US" lang="zh-CN"/>
          </a:p>
        </p:txBody>
      </p:sp>
      <p:sp>
        <p:nvSpPr>
          <p:cNvPr id="10494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建立完善的数据访问控制和权限管理机制，防止数据泄露和滥用</a:t>
            </a:r>
            <a:endParaRPr altLang="zh-CN" dirty="0" lang="en-US">
              <a:solidFill>
                <a:schemeClr val="dk1">
                  <a:lumMod val="80000"/>
                  <a:lumOff val="20000"/>
                </a:schemeClr>
              </a:solidFill>
              <a:latin typeface="+mn-ea"/>
              <a:sym typeface="+mn-ea"/>
            </a:endParaRPr>
          </a:p>
        </p:txBody>
      </p:sp>
      <p:sp>
        <p:nvSpPr>
          <p:cNvPr id="10494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加密数据传输和存储，确保数据不被非法获取和篡改</a:t>
            </a:r>
            <a:endParaRPr altLang="en-US" dirty="0" lang="zh-CN">
              <a:solidFill>
                <a:schemeClr val="dk1">
                  <a:lumMod val="80000"/>
                  <a:lumOff val="20000"/>
                </a:schemeClr>
              </a:solidFill>
              <a:latin typeface="+mn-ea"/>
              <a:sym typeface="+mn-ea"/>
            </a:endParaRPr>
          </a:p>
        </p:txBody>
      </p:sp>
      <p:sp>
        <p:nvSpPr>
          <p:cNvPr id="10494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定期进行数据备份和恢复演练，确保数据安全可靠</a:t>
            </a:r>
            <a:endParaRPr altLang="en-US" dirty="0" lang="zh-CN">
              <a:solidFill>
                <a:schemeClr val="dk1">
                  <a:lumMod val="80000"/>
                  <a:lumOff val="20000"/>
                </a:schemeClr>
              </a:solidFill>
              <a:latin typeface="+mn-ea"/>
              <a:sym typeface="+mn-ea"/>
            </a:endParaRPr>
          </a:p>
        </p:txBody>
      </p:sp>
      <p:sp>
        <p:nvSpPr>
          <p:cNvPr id="10494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加强数据安全监测和预警，及时发现和处置数据安全风险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0" name="标题 2"/>
          <p:cNvSpPr>
            <a:spLocks noGrp="1"/>
          </p:cNvSpPr>
          <p:nvPr>
            <p:ph type="title" idx="2"/>
          </p:nvPr>
        </p:nvSpPr>
        <p:spPr/>
        <p:txBody>
          <a:bodyPr/>
          <a:p>
            <a:r>
              <a:rPr altLang="en-US" lang="zh-CN"/>
              <a:t>建立风险评估和监测机制</a:t>
            </a:r>
            <a:endParaRPr altLang="en-US" lang="zh-CN"/>
          </a:p>
        </p:txBody>
      </p:sp>
      <p:sp>
        <p:nvSpPr>
          <p:cNvPr id="104954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定期进行风险评估，识别潜在的安全隐患</a:t>
            </a:r>
            <a:endParaRPr altLang="en-US" dirty="0" sz="1200" lang="zh-CN" spc="150">
              <a:solidFill>
                <a:schemeClr val="tx1">
                  <a:lumMod val="65000"/>
                  <a:lumOff val="35000"/>
                </a:schemeClr>
              </a:solidFill>
              <a:latin typeface="+mn-ea"/>
              <a:sym typeface="+mn-ea"/>
            </a:endParaRPr>
          </a:p>
        </p:txBody>
      </p:sp>
      <p:sp>
        <p:nvSpPr>
          <p:cNvPr id="104958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制定应急预案，确保在发生安全事件时能够迅速应对</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建立风险预警机制，提前预警可能出现的风险</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实时监测系统运行状况，及时发现异常情况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4" name="标题 2"/>
          <p:cNvSpPr>
            <a:spLocks noGrp="1"/>
          </p:cNvSpPr>
          <p:nvPr>
            <p:ph type="title" idx="2"/>
          </p:nvPr>
        </p:nvSpPr>
        <p:spPr/>
        <p:txBody>
          <a:bodyPr/>
          <a:p>
            <a:r>
              <a:rPr altLang="en-US" lang="zh-CN"/>
              <a:t>完善安全审计和合规检查</a:t>
            </a:r>
            <a:endParaRPr altLang="en-US" lang="zh-CN"/>
          </a:p>
        </p:txBody>
      </p:sp>
      <p:sp>
        <p:nvSpPr>
          <p:cNvPr id="10496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定期进行安全审计，确保系统安全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加强合规检查，确保业务合规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及时发现和修复安全漏洞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提高安全意识和防范能力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8" name="标题 2"/>
          <p:cNvSpPr>
            <a:spLocks noGrp="1"/>
          </p:cNvSpPr>
          <p:nvPr>
            <p:ph type="title" idx="2"/>
          </p:nvPr>
        </p:nvSpPr>
        <p:spPr/>
        <p:txBody>
          <a:bodyPr/>
          <a:p>
            <a:r>
              <a:rPr altLang="en-US" lang="zh-CN"/>
              <a:t>加强应急响应和处置能力</a:t>
            </a:r>
            <a:endParaRPr altLang="en-US" lang="zh-CN"/>
          </a:p>
        </p:txBody>
      </p:sp>
      <p:sp>
        <p:nvSpPr>
          <p:cNvPr id="104969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建立完善的应急预案和处置机制</a:t>
            </a:r>
            <a:endParaRPr altLang="en-US" dirty="0" sz="2000" lang="zh-CN" spc="150">
              <a:solidFill>
                <a:schemeClr val="tx1">
                  <a:lumMod val="75000"/>
                  <a:lumOff val="25000"/>
                </a:schemeClr>
              </a:solidFill>
              <a:latin typeface="+mn-ea"/>
              <a:sym typeface="+mn-ea"/>
            </a:endParaRPr>
          </a:p>
        </p:txBody>
      </p:sp>
      <p:sp>
        <p:nvSpPr>
          <p:cNvPr id="104969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加强与监管部门、行业协会等的沟通协作</a:t>
            </a:r>
            <a:endParaRPr altLang="en-US" dirty="0" sz="2000" lang="zh-CN" spc="150">
              <a:solidFill>
                <a:schemeClr val="tx1">
                  <a:lumMod val="75000"/>
                  <a:lumOff val="25000"/>
                </a:schemeClr>
              </a:solidFill>
              <a:latin typeface="+mn-ea"/>
              <a:sym typeface="+mn-ea"/>
            </a:endParaRPr>
          </a:p>
        </p:txBody>
      </p:sp>
      <p:sp>
        <p:nvSpPr>
          <p:cNvPr id="104970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定期开展应急演练和培训，提高应对能力</a:t>
            </a:r>
            <a:endParaRPr altLang="en-US" dirty="0" sz="2000" lang="zh-CN" spc="150">
              <a:solidFill>
                <a:schemeClr val="tx1">
                  <a:lumMod val="75000"/>
                  <a:lumOff val="25000"/>
                </a:schemeClr>
              </a:solidFill>
              <a:latin typeface="+mn-ea"/>
              <a:sym typeface="+mn-ea"/>
            </a:endParaRPr>
          </a:p>
        </p:txBody>
      </p:sp>
      <p:sp>
        <p:nvSpPr>
          <p:cNvPr id="104970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及时总结经验教训，不断完善应急响应和处置体系</a:t>
            </a:r>
            <a:endParaRPr altLang="en-US" dirty="0" sz="2000" lang="zh-CN" spc="150">
              <a:solidFill>
                <a:schemeClr val="tx1">
                  <a:lumMod val="75000"/>
                  <a:lumOff val="25000"/>
                </a:schemeClr>
              </a:solidFill>
              <a:latin typeface="+mn-ea"/>
              <a:sym typeface="+mn-ea"/>
            </a:endParaRPr>
          </a:p>
        </p:txBody>
      </p:sp>
      <p:sp>
        <p:nvSpPr>
          <p:cNvPr id="104971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52"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754" name="标题 4"/>
          <p:cNvSpPr>
            <a:spLocks noGrp="1"/>
          </p:cNvSpPr>
          <p:nvPr>
            <p:ph type="title" idx="1"/>
            <p:custDataLst>
              <p:tags r:id="rId2"/>
            </p:custDataLst>
          </p:nvPr>
        </p:nvSpPr>
        <p:spPr/>
        <p:txBody>
          <a:bodyPr/>
          <a:p>
            <a:r>
              <a:rPr altLang="en-US" dirty="0" lang="zh-CN"/>
              <a:t>金融科技安全风控实施方案</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0" name="标题 2"/>
          <p:cNvSpPr>
            <a:spLocks noGrp="1"/>
          </p:cNvSpPr>
          <p:nvPr>
            <p:ph type="title" idx="2"/>
          </p:nvPr>
        </p:nvSpPr>
        <p:spPr/>
        <p:txBody>
          <a:bodyPr/>
          <a:p>
            <a:r>
              <a:rPr altLang="en-US" lang="zh-CN"/>
              <a:t>建立安全风控组织架构和责任分工</a:t>
            </a:r>
            <a:endParaRPr altLang="en-US" lang="zh-CN"/>
          </a:p>
        </p:txBody>
      </p:sp>
      <p:sp>
        <p:nvSpPr>
          <p:cNvPr id="104979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责任分工：确保每个岗位都有明确的责任和权限，避免出现盲区</a:t>
            </a:r>
            <a:endParaRPr altLang="en-US" sz="1400" lang="zh-CN" spc="150">
              <a:solidFill>
                <a:schemeClr val="tx1"/>
              </a:solidFill>
              <a:effectLst/>
              <a:latin typeface="+mn-ea"/>
              <a:sym typeface="+mn-ea"/>
            </a:endParaRPr>
          </a:p>
        </p:txBody>
      </p:sp>
      <p:sp>
        <p:nvSpPr>
          <p:cNvPr id="104980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建立安全风控组织架构：明确各部门职责，形成协同作战能力</a:t>
            </a:r>
            <a:endParaRPr altLang="en-US" dirty="0" sz="1400" lang="zh-CN" spc="150">
              <a:solidFill>
                <a:schemeClr val="tx1"/>
              </a:solidFill>
              <a:effectLst/>
              <a:latin typeface="+mn-ea"/>
              <a:sym typeface="+mn-ea"/>
            </a:endParaRPr>
          </a:p>
        </p:txBody>
      </p:sp>
      <p:sp>
        <p:nvSpPr>
          <p:cNvPr id="104980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人员配备：选拔具备相关专业知识和经验的人才，组建专业的安全风控团队</a:t>
            </a:r>
            <a:endParaRPr altLang="en-US" sz="1400" lang="zh-CN" spc="150">
              <a:solidFill>
                <a:schemeClr val="tx1"/>
              </a:solidFill>
              <a:effectLst/>
              <a:latin typeface="+mn-ea"/>
              <a:sym typeface="+mn-ea"/>
            </a:endParaRPr>
          </a:p>
        </p:txBody>
      </p:sp>
      <p:sp>
        <p:nvSpPr>
          <p:cNvPr id="104980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培训与考核：定期开展安全风控培训和考核，提高团队的专业素质和应对能力</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6" name="标题 2"/>
          <p:cNvSpPr>
            <a:spLocks noGrp="1"/>
          </p:cNvSpPr>
          <p:nvPr>
            <p:ph type="title" idx="2"/>
          </p:nvPr>
        </p:nvSpPr>
        <p:spPr/>
        <p:txBody>
          <a:bodyPr/>
          <a:p>
            <a:r>
              <a:rPr altLang="en-US" lang="zh-CN"/>
              <a:t>制定详细的安全风控操作规程和流程</a:t>
            </a:r>
            <a:endParaRPr altLang="en-US" lang="zh-CN"/>
          </a:p>
        </p:txBody>
      </p:sp>
      <p:sp>
        <p:nvSpPr>
          <p:cNvPr id="104984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制定安全风控操作规程：明确各项操作的标准流程和规范，包括数据保护、系统安全、物理安全等方面的规定。</a:t>
            </a:r>
            <a:endParaRPr altLang="en-US" dirty="0" sz="2000" lang="zh-CN" spc="150">
              <a:solidFill>
                <a:schemeClr val="tx1">
                  <a:lumMod val="75000"/>
                  <a:lumOff val="25000"/>
                </a:schemeClr>
              </a:solidFill>
              <a:latin typeface="+mn-ea"/>
              <a:sym typeface="+mn-ea"/>
            </a:endParaRPr>
          </a:p>
        </p:txBody>
      </p:sp>
      <p:sp>
        <p:nvSpPr>
          <p:cNvPr id="104985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制定安全风控流程：建立完善的安全风控流程，包括风险识别、风险评估、风险监控和预警等方面的流程。</a:t>
            </a:r>
            <a:endParaRPr altLang="en-US" dirty="0" sz="2000" lang="zh-CN" spc="150">
              <a:solidFill>
                <a:schemeClr val="tx1">
                  <a:lumMod val="75000"/>
                  <a:lumOff val="25000"/>
                </a:schemeClr>
              </a:solidFill>
              <a:latin typeface="+mn-ea"/>
              <a:sym typeface="+mn-ea"/>
            </a:endParaRPr>
          </a:p>
        </p:txBody>
      </p:sp>
      <p:sp>
        <p:nvSpPr>
          <p:cNvPr id="104985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定期审查和更新：定期对安全风控操作规程和流程进行审查和更新，以适应业务发展和技术变化。</a:t>
            </a:r>
            <a:endParaRPr altLang="en-US" dirty="0" sz="2000" lang="zh-CN" spc="150">
              <a:solidFill>
                <a:schemeClr val="tx1">
                  <a:lumMod val="75000"/>
                  <a:lumOff val="25000"/>
                </a:schemeClr>
              </a:solidFill>
              <a:latin typeface="+mn-ea"/>
              <a:sym typeface="+mn-ea"/>
            </a:endParaRPr>
          </a:p>
        </p:txBody>
      </p:sp>
      <p:sp>
        <p:nvSpPr>
          <p:cNvPr id="104986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培训和宣传：对员工进行安全风控操作规程和流程的培训和宣传，确保员工了解并遵循相关规定。</a:t>
            </a:r>
            <a:endParaRPr altLang="en-US" dirty="0" sz="2000" lang="zh-CN" spc="150">
              <a:solidFill>
                <a:schemeClr val="tx1">
                  <a:lumMod val="75000"/>
                  <a:lumOff val="25000"/>
                </a:schemeClr>
              </a:solidFill>
              <a:latin typeface="+mn-ea"/>
              <a:sym typeface="+mn-ea"/>
            </a:endParaRPr>
          </a:p>
        </p:txBody>
      </p:sp>
      <p:sp>
        <p:nvSpPr>
          <p:cNvPr id="104987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0" name="标题 2"/>
          <p:cNvSpPr>
            <a:spLocks noGrp="1"/>
          </p:cNvSpPr>
          <p:nvPr>
            <p:ph type="title" idx="2"/>
          </p:nvPr>
        </p:nvSpPr>
        <p:spPr/>
        <p:txBody>
          <a:bodyPr/>
          <a:p>
            <a:r>
              <a:rPr altLang="en-US" lang="zh-CN"/>
              <a:t>开展安全风控培训和宣传工作</a:t>
            </a:r>
            <a:endParaRPr altLang="en-US" lang="zh-CN"/>
          </a:p>
        </p:txBody>
      </p:sp>
      <p:sp>
        <p:nvSpPr>
          <p:cNvPr id="104991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培训对象：全体员工</a:t>
            </a:r>
            <a:endParaRPr altLang="en-US" dirty="0" sz="1200" lang="zh-CN" spc="150">
              <a:solidFill>
                <a:schemeClr val="tx1">
                  <a:lumMod val="65000"/>
                  <a:lumOff val="35000"/>
                </a:schemeClr>
              </a:solidFill>
              <a:latin typeface="+mn-ea"/>
              <a:sym typeface="+mn-ea"/>
            </a:endParaRPr>
          </a:p>
        </p:txBody>
      </p:sp>
      <p:sp>
        <p:nvSpPr>
          <p:cNvPr id="104991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培训内容：金融科技安全风控知识、技能和案例分析</a:t>
            </a:r>
            <a:endParaRPr altLang="en-US" dirty="0" sz="1200" lang="zh-CN" spc="150">
              <a:solidFill>
                <a:schemeClr val="tx1">
                  <a:lumMod val="65000"/>
                  <a:lumOff val="35000"/>
                </a:schemeClr>
              </a:solidFill>
              <a:latin typeface="+mn-ea"/>
              <a:sym typeface="+mn-ea"/>
            </a:endParaRPr>
          </a:p>
        </p:txBody>
      </p:sp>
      <p:sp>
        <p:nvSpPr>
          <p:cNvPr id="104991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培训方式：线上培训、线下讲座、实践操作等</a:t>
            </a:r>
            <a:endParaRPr altLang="en-US" dirty="0" sz="1200" lang="zh-CN" spc="150">
              <a:solidFill>
                <a:schemeClr val="tx1">
                  <a:lumMod val="65000"/>
                  <a:lumOff val="35000"/>
                </a:schemeClr>
              </a:solidFill>
              <a:latin typeface="+mn-ea"/>
              <a:sym typeface="+mn-ea"/>
            </a:endParaRPr>
          </a:p>
        </p:txBody>
      </p:sp>
      <p:sp>
        <p:nvSpPr>
          <p:cNvPr id="104991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宣传渠道：企业官网、社交媒体、宣传册等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8" name="标题 2"/>
          <p:cNvSpPr>
            <a:spLocks noGrp="1"/>
          </p:cNvSpPr>
          <p:nvPr>
            <p:ph type="title" idx="2"/>
          </p:nvPr>
        </p:nvSpPr>
        <p:spPr/>
        <p:txBody>
          <a:bodyPr/>
          <a:p>
            <a:r>
              <a:rPr altLang="en-US" lang="zh-CN"/>
              <a:t>定期对安全风控计划进行评估和优化</a:t>
            </a:r>
            <a:endParaRPr altLang="en-US" lang="zh-CN"/>
          </a:p>
        </p:txBody>
      </p:sp>
      <p:sp>
        <p:nvSpPr>
          <p:cNvPr id="104996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建立风险评估机制，对潜在的安全风险进行识别、评估和应对。</a:t>
            </a:r>
            <a:endParaRPr altLang="en-US" sz="1400" lang="zh-CN" spc="150">
              <a:solidFill>
                <a:schemeClr val="tx1"/>
              </a:solidFill>
              <a:effectLst/>
              <a:latin typeface="+mn-ea"/>
              <a:sym typeface="+mn-ea"/>
            </a:endParaRPr>
          </a:p>
        </p:txBody>
      </p:sp>
      <p:sp>
        <p:nvSpPr>
          <p:cNvPr id="104997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定期对安全风控计划进行评估和优化，确保计划的有效性和适用性。</a:t>
            </a:r>
            <a:endParaRPr altLang="en-US" dirty="0" sz="1400" lang="zh-CN" spc="150">
              <a:solidFill>
                <a:schemeClr val="tx1"/>
              </a:solidFill>
              <a:effectLst/>
              <a:latin typeface="+mn-ea"/>
              <a:sym typeface="+mn-ea"/>
            </a:endParaRPr>
          </a:p>
        </p:txBody>
      </p:sp>
      <p:sp>
        <p:nvSpPr>
          <p:cNvPr id="104997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持续关注金融科技领域的最新动态和安全威胁，及时调整安全风控策略。</a:t>
            </a:r>
            <a:endParaRPr altLang="en-US" sz="1400" lang="zh-CN" spc="150">
              <a:solidFill>
                <a:schemeClr val="tx1"/>
              </a:solidFill>
              <a:effectLst/>
              <a:latin typeface="+mn-ea"/>
              <a:sym typeface="+mn-ea"/>
            </a:endParaRPr>
          </a:p>
        </p:txBody>
      </p:sp>
      <p:sp>
        <p:nvSpPr>
          <p:cNvPr id="104997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加强与监管机构、行业协会和相关企业的合作与交流，共同提升金融科技安全水平。</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14"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50016" name="标题 4"/>
          <p:cNvSpPr>
            <a:spLocks noGrp="1"/>
          </p:cNvSpPr>
          <p:nvPr>
            <p:ph type="title" idx="1"/>
            <p:custDataLst>
              <p:tags r:id="rId2"/>
            </p:custDataLst>
          </p:nvPr>
        </p:nvSpPr>
        <p:spPr/>
        <p:txBody>
          <a:bodyPr/>
          <a:p>
            <a:r>
              <a:rPr altLang="en-US" dirty="0" lang="zh-CN"/>
              <a:t>金融科技安全风控的监管与合作</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52" name="标题 2"/>
          <p:cNvSpPr>
            <a:spLocks noGrp="1"/>
          </p:cNvSpPr>
          <p:nvPr>
            <p:ph type="title" idx="2"/>
          </p:nvPr>
        </p:nvSpPr>
        <p:spPr/>
        <p:txBody>
          <a:bodyPr/>
          <a:p>
            <a:r>
              <a:rPr altLang="en-US" lang="zh-CN"/>
              <a:t>加强与监管机构的沟通与协作</a:t>
            </a:r>
            <a:endParaRPr altLang="en-US" lang="zh-CN"/>
          </a:p>
        </p:txBody>
      </p:sp>
      <p:sp>
        <p:nvSpPr>
          <p:cNvPr id="105005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5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定期汇报工作进展和风险情况</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6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6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及时响应监管要求和政策变化</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6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6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建立有效的信息共享机制</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7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7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加强与监管机构的沟通与协作，共同维护金融稳定和安全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16" name="标题 2"/>
          <p:cNvSpPr>
            <a:spLocks noGrp="1"/>
          </p:cNvSpPr>
          <p:nvPr>
            <p:ph type="title" idx="2"/>
          </p:nvPr>
        </p:nvSpPr>
        <p:spPr/>
        <p:txBody>
          <a:bodyPr/>
          <a:p>
            <a:r>
              <a:rPr altLang="en-US" lang="zh-CN"/>
              <a:t>积极参与国际金融科技安全风控合作与交流</a:t>
            </a:r>
            <a:endParaRPr altLang="en-US" lang="zh-CN"/>
          </a:p>
        </p:txBody>
      </p:sp>
      <p:sp>
        <p:nvSpPr>
          <p:cNvPr id="105011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积极参与国际金融科技安全风控合作与交流有助于推动全球金融科技行业的健康发展。</a:t>
            </a:r>
            <a:endParaRPr altLang="zh-CN" dirty="0" lang="en-US">
              <a:solidFill>
                <a:schemeClr val="dk1">
                  <a:lumMod val="80000"/>
                  <a:lumOff val="20000"/>
                </a:schemeClr>
              </a:solidFill>
              <a:latin typeface="+mn-ea"/>
              <a:sym typeface="+mn-ea"/>
            </a:endParaRPr>
          </a:p>
        </p:txBody>
      </p:sp>
      <p:sp>
        <p:nvSpPr>
          <p:cNvPr id="105012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金融科技安全风控的国际合作与交流有助于提高全球金融市场的稳定性和安全性。</a:t>
            </a:r>
            <a:endParaRPr altLang="en-US" dirty="0" sz="1600" lang="zh-CN">
              <a:solidFill>
                <a:schemeClr val="dk1">
                  <a:lumMod val="80000"/>
                  <a:lumOff val="20000"/>
                </a:schemeClr>
              </a:solidFill>
              <a:latin typeface="+mn-ea"/>
              <a:sym typeface="+mn-ea"/>
            </a:endParaRPr>
          </a:p>
        </p:txBody>
      </p:sp>
      <p:sp>
        <p:nvSpPr>
          <p:cNvPr id="105013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通过参与国际合作与交流，可以学习借鉴先进的风险管理技术和经验，提升自身风控水平。</a:t>
            </a:r>
            <a:endParaRPr altLang="en-US" dirty="0" lang="zh-CN">
              <a:solidFill>
                <a:schemeClr val="dk1">
                  <a:lumMod val="80000"/>
                  <a:lumOff val="20000"/>
                </a:schemeClr>
              </a:solidFill>
              <a:latin typeface="+mn-ea"/>
              <a:sym typeface="+mn-ea"/>
            </a:endParaRPr>
          </a:p>
        </p:txBody>
      </p:sp>
      <p:sp>
        <p:nvSpPr>
          <p:cNvPr id="105014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在国际合作与交流中，可以加强与其他国家和地区的监管机构的信息共享和协作，共同应对金融科技安全风险。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88" name="标题 2"/>
          <p:cNvSpPr>
            <a:spLocks noGrp="1"/>
          </p:cNvSpPr>
          <p:nvPr>
            <p:ph type="title" idx="2"/>
          </p:nvPr>
        </p:nvSpPr>
        <p:spPr/>
        <p:txBody>
          <a:bodyPr/>
          <a:p>
            <a:r>
              <a:rPr altLang="en-US" lang="zh-CN"/>
              <a:t>建立信息共享和联合防范机制</a:t>
            </a:r>
            <a:endParaRPr altLang="en-US" lang="zh-CN"/>
          </a:p>
        </p:txBody>
      </p:sp>
      <p:sp>
        <p:nvSpPr>
          <p:cNvPr id="105019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金融机构之间的信息共享，包括风险信息、黑名单等</a:t>
            </a:r>
            <a:endParaRPr altLang="en-US" dirty="0" sz="1200" lang="zh-CN" spc="150">
              <a:solidFill>
                <a:schemeClr val="tx1">
                  <a:lumMod val="65000"/>
                  <a:lumOff val="35000"/>
                </a:schemeClr>
              </a:solidFill>
              <a:latin typeface="+mn-ea"/>
              <a:sym typeface="+mn-ea"/>
            </a:endParaRPr>
          </a:p>
        </p:txBody>
      </p:sp>
      <p:sp>
        <p:nvSpPr>
          <p:cNvPr id="105019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跨行业、跨部门的信息交换与共享，实现风险联防联控</a:t>
            </a:r>
            <a:endParaRPr altLang="en-US" dirty="0" sz="1200" lang="zh-CN" spc="150">
              <a:solidFill>
                <a:schemeClr val="tx1">
                  <a:lumMod val="65000"/>
                  <a:lumOff val="35000"/>
                </a:schemeClr>
              </a:solidFill>
              <a:latin typeface="+mn-ea"/>
              <a:sym typeface="+mn-ea"/>
            </a:endParaRPr>
          </a:p>
        </p:txBody>
      </p:sp>
      <p:sp>
        <p:nvSpPr>
          <p:cNvPr id="105019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建立信息共享平台，提高信息利用效率和风险预警能力</a:t>
            </a:r>
            <a:endParaRPr altLang="en-US" dirty="0" sz="1200" lang="zh-CN" spc="150">
              <a:solidFill>
                <a:schemeClr val="tx1">
                  <a:lumMod val="65000"/>
                  <a:lumOff val="35000"/>
                </a:schemeClr>
              </a:solidFill>
              <a:latin typeface="+mn-ea"/>
              <a:sym typeface="+mn-ea"/>
            </a:endParaRPr>
          </a:p>
        </p:txBody>
      </p:sp>
      <p:sp>
        <p:nvSpPr>
          <p:cNvPr id="105019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强化信息保密和隐私保护，确保信息共享的安全性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36" name="标题 2"/>
          <p:cNvSpPr>
            <a:spLocks noGrp="1"/>
          </p:cNvSpPr>
          <p:nvPr>
            <p:ph type="title" idx="2"/>
          </p:nvPr>
        </p:nvSpPr>
        <p:spPr/>
        <p:txBody>
          <a:bodyPr/>
          <a:p>
            <a:r>
              <a:rPr altLang="en-US" lang="zh-CN"/>
              <a:t>对违规行为进行联合惩戒</a:t>
            </a:r>
            <a:endParaRPr altLang="en-US" lang="zh-CN"/>
          </a:p>
        </p:txBody>
      </p:sp>
      <p:sp>
        <p:nvSpPr>
          <p:cNvPr id="105023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制定统一的风险评估标准，对违规机构进行评级</a:t>
            </a:r>
            <a:endParaRPr altLang="en-US" sz="1400" lang="zh-CN" spc="150">
              <a:solidFill>
                <a:schemeClr val="tx1"/>
              </a:solidFill>
              <a:effectLst/>
              <a:latin typeface="+mn-ea"/>
              <a:sym typeface="+mn-ea"/>
            </a:endParaRPr>
          </a:p>
        </p:txBody>
      </p:sp>
      <p:sp>
        <p:nvSpPr>
          <p:cNvPr id="105024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建立信息共享机制，及时发现和处置违规行为</a:t>
            </a:r>
            <a:endParaRPr altLang="en-US" dirty="0" sz="1400" lang="zh-CN" spc="150">
              <a:solidFill>
                <a:schemeClr val="tx1"/>
              </a:solidFill>
              <a:effectLst/>
              <a:latin typeface="+mn-ea"/>
              <a:sym typeface="+mn-ea"/>
            </a:endParaRPr>
          </a:p>
        </p:txBody>
      </p:sp>
      <p:sp>
        <p:nvSpPr>
          <p:cNvPr id="105025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对违规机构采取限制业务、罚款等措施，形成有效震慑</a:t>
            </a:r>
            <a:endParaRPr altLang="en-US" sz="1400" lang="zh-CN" spc="150">
              <a:solidFill>
                <a:schemeClr val="tx1"/>
              </a:solidFill>
              <a:effectLst/>
              <a:latin typeface="+mn-ea"/>
              <a:sym typeface="+mn-ea"/>
            </a:endParaRPr>
          </a:p>
        </p:txBody>
      </p:sp>
      <p:sp>
        <p:nvSpPr>
          <p:cNvPr id="105025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强化监管部门之间的沟通与协作，形成监管合力</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92"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294" name="标题 4"/>
          <p:cNvSpPr>
            <a:spLocks noGrp="1"/>
          </p:cNvSpPr>
          <p:nvPr>
            <p:ph type="title" idx="1"/>
            <p:custDataLst>
              <p:tags r:id="rId2"/>
            </p:custDataLst>
          </p:nvPr>
        </p:nvSpPr>
        <p:spPr/>
        <p:txBody>
          <a:bodyPr/>
          <a:p>
            <a:r>
              <a:rPr altLang="en-US" dirty="0" lang="zh-CN"/>
              <a:t>总结与展望</a:t>
            </a:r>
            <a:endParaRPr altLang="en-US" dirty="0"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30" name="标题 2"/>
          <p:cNvSpPr>
            <a:spLocks noGrp="1"/>
          </p:cNvSpPr>
          <p:nvPr>
            <p:ph type="title" idx="2"/>
          </p:nvPr>
        </p:nvSpPr>
        <p:spPr/>
        <p:txBody>
          <a:bodyPr/>
          <a:p>
            <a:r>
              <a:rPr altLang="en-US" lang="zh-CN"/>
              <a:t>对本年度金融科技安全风控计划的总结与评价</a:t>
            </a:r>
            <a:endParaRPr altLang="en-US" lang="zh-CN"/>
          </a:p>
        </p:txBody>
      </p:sp>
      <p:sp>
        <p:nvSpPr>
          <p:cNvPr id="105033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成功实施了多项安全风控措施，有效降低了金融风险。</a:t>
            </a:r>
            <a:endParaRPr altLang="en-US" dirty="0" sz="2000" lang="zh-CN" spc="150">
              <a:solidFill>
                <a:schemeClr val="tx1">
                  <a:lumMod val="85000"/>
                  <a:lumOff val="15000"/>
                </a:schemeClr>
              </a:solidFill>
              <a:latin typeface="+mn-ea"/>
              <a:sym typeface="+mn-ea"/>
            </a:endParaRPr>
          </a:p>
        </p:txBody>
      </p:sp>
      <p:sp>
        <p:nvSpPr>
          <p:cNvPr id="105033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提高了金融机构的合规性和监管效率，加强了金融市场的稳定性。</a:t>
            </a:r>
            <a:endParaRPr altLang="en-US" dirty="0" sz="2000" lang="zh-CN" spc="150">
              <a:solidFill>
                <a:schemeClr val="tx1">
                  <a:lumMod val="85000"/>
                  <a:lumOff val="15000"/>
                </a:schemeClr>
              </a:solidFill>
              <a:latin typeface="+mn-ea"/>
              <a:sym typeface="+mn-ea"/>
            </a:endParaRPr>
          </a:p>
        </p:txBody>
      </p:sp>
      <p:sp>
        <p:nvSpPr>
          <p:cNvPr id="105034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促进了金融科技创新的发展，为金融业带来了新的增长点。</a:t>
            </a:r>
            <a:endParaRPr altLang="en-US" dirty="0" sz="2000" lang="zh-CN" spc="150">
              <a:solidFill>
                <a:schemeClr val="tx1">
                  <a:lumMod val="85000"/>
                  <a:lumOff val="15000"/>
                </a:schemeClr>
              </a:solidFill>
              <a:latin typeface="+mn-ea"/>
              <a:sym typeface="+mn-ea"/>
            </a:endParaRPr>
          </a:p>
        </p:txBody>
      </p:sp>
      <p:sp>
        <p:nvSpPr>
          <p:cNvPr id="105035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仍然存在一些挑战和问题，需要进一步改进和完善。</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94" name="标题 2"/>
          <p:cNvSpPr>
            <a:spLocks noGrp="1"/>
          </p:cNvSpPr>
          <p:nvPr>
            <p:ph type="title" idx="2"/>
          </p:nvPr>
        </p:nvSpPr>
        <p:spPr/>
        <p:txBody>
          <a:bodyPr/>
          <a:p>
            <a:r>
              <a:rPr altLang="en-US" lang="zh-CN"/>
              <a:t>对未来金融科技安全风控发展的展望与建议</a:t>
            </a:r>
            <a:endParaRPr altLang="en-US" lang="zh-CN"/>
          </a:p>
        </p:txBody>
      </p:sp>
      <p:sp>
        <p:nvSpPr>
          <p:cNvPr id="10503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金融机构将更加注重数据安全和隐私保护，以保障用户权益和信息安全。</a:t>
            </a:r>
            <a:endParaRPr altLang="en-US" sz="1400" lang="zh-CN" spc="150">
              <a:solidFill>
                <a:schemeClr val="tx1"/>
              </a:solidFill>
              <a:effectLst/>
              <a:latin typeface="+mn-ea"/>
              <a:sym typeface="+mn-ea"/>
            </a:endParaRPr>
          </a:p>
        </p:txBody>
      </p:sp>
      <p:sp>
        <p:nvSpPr>
          <p:cNvPr id="10504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金融科技安全风控技术将更加先进，能够更好地应对各种风险和挑战。</a:t>
            </a:r>
            <a:endParaRPr altLang="en-US" dirty="0" sz="1400" lang="zh-CN" spc="150">
              <a:solidFill>
                <a:schemeClr val="tx1"/>
              </a:solidFill>
              <a:effectLst/>
              <a:latin typeface="+mn-ea"/>
              <a:sym typeface="+mn-ea"/>
            </a:endParaRPr>
          </a:p>
        </p:txBody>
      </p:sp>
      <p:sp>
        <p:nvSpPr>
          <p:cNvPr id="105040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监管机构将加强对金融科技安全风控的监管和指导，促进金融行业的健康发展。</a:t>
            </a:r>
            <a:endParaRPr altLang="en-US" sz="1400" lang="zh-CN" spc="150">
              <a:solidFill>
                <a:schemeClr val="tx1"/>
              </a:solidFill>
              <a:effectLst/>
              <a:latin typeface="+mn-ea"/>
              <a:sym typeface="+mn-ea"/>
            </a:endParaRPr>
          </a:p>
        </p:txBody>
      </p:sp>
      <p:sp>
        <p:nvSpPr>
          <p:cNvPr id="105041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金融机构将加强与科技企业的合作，共同推动金融科技安全风控的创新和发展。</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50" name="文本占位符 5"/>
          <p:cNvSpPr>
            <a:spLocks noGrp="1"/>
          </p:cNvSpPr>
          <p:nvPr>
            <p:ph type="body" idx="9"/>
            <p:custDataLst>
              <p:tags r:id="rId1"/>
            </p:custDataLst>
          </p:nvPr>
        </p:nvSpPr>
        <p:spPr/>
        <p:txBody>
          <a:bodyPr/>
          <a:p>
            <a:r>
              <a:rPr altLang="en-US" lang="zh-CN"/>
              <a:t>汇报人：</a:t>
            </a:r>
            <a:r>
              <a:rPr altLang="zh-CN" lang="en-US"/>
              <a:t>XX</a:t>
            </a:r>
            <a:endParaRPr altLang="en-US" lang="zh-CN"/>
          </a:p>
        </p:txBody>
      </p:sp>
      <p:sp>
        <p:nvSpPr>
          <p:cNvPr id="1050452"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1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8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2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3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6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86.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2024-01-05T04:33:35Z</dcterms:created>
  <dcterms:modified xsi:type="dcterms:W3CDTF">2024-01-05T04:33:35Z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699f4cded4de4ef9af78fa231baf5982_21</vt:lpwstr>
  </property>
</Properties>
</file>