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75" r:id="rId4"/>
    <p:sldId id="269" r:id="rId5"/>
    <p:sldId id="259" r:id="rId6"/>
    <p:sldId id="267" r:id="rId7"/>
    <p:sldId id="271" r:id="rId8"/>
    <p:sldId id="272" r:id="rId9"/>
    <p:sldId id="261" r:id="rId10"/>
    <p:sldId id="280" r:id="rId11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A818"/>
    <a:srgbClr val="786060"/>
    <a:srgbClr val="A87848"/>
    <a:srgbClr val="D86030"/>
    <a:srgbClr val="FCF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-96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6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68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E4BFC-A330-4B86-AB39-61BDEBE39A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BCE2A-29BD-4C51-B1A0-531F6D99A9E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DC7DB-1F92-4F67-8998-4EDE2F6AB1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785EF-1CFC-4188-938F-D34F676937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tags" Target="../tags/tag20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tags" Target="../tags/tag2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8" Type="http://schemas.openxmlformats.org/officeDocument/2006/relationships/slideLayout" Target="../slideLayouts/slideLayout1.xml"/><Relationship Id="rId27" Type="http://schemas.openxmlformats.org/officeDocument/2006/relationships/tags" Target="../tags/tag63.xml"/><Relationship Id="rId26" Type="http://schemas.openxmlformats.org/officeDocument/2006/relationships/tags" Target="../tags/tag62.xml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tags" Target="../tags/tag59.xml"/><Relationship Id="rId22" Type="http://schemas.openxmlformats.org/officeDocument/2006/relationships/tags" Target="../tags/tag58.xml"/><Relationship Id="rId21" Type="http://schemas.openxmlformats.org/officeDocument/2006/relationships/tags" Target="../tags/tag57.xml"/><Relationship Id="rId20" Type="http://schemas.openxmlformats.org/officeDocument/2006/relationships/tags" Target="../tags/tag56.xml"/><Relationship Id="rId2" Type="http://schemas.openxmlformats.org/officeDocument/2006/relationships/tags" Target="../tags/tag38.xml"/><Relationship Id="rId19" Type="http://schemas.openxmlformats.org/officeDocument/2006/relationships/tags" Target="../tags/tag55.xml"/><Relationship Id="rId18" Type="http://schemas.openxmlformats.org/officeDocument/2006/relationships/tags" Target="../tags/tag54.xml"/><Relationship Id="rId17" Type="http://schemas.openxmlformats.org/officeDocument/2006/relationships/tags" Target="../tags/tag53.xml"/><Relationship Id="rId16" Type="http://schemas.openxmlformats.org/officeDocument/2006/relationships/tags" Target="../tags/tag52.xml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jpeg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image" Target="../media/image7.jpeg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962525" y="375423"/>
            <a:ext cx="5566410" cy="6482577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824220" y="2428875"/>
            <a:ext cx="61950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54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MYT-125/380液压锚杆钻机</a:t>
            </a:r>
            <a:endParaRPr lang="zh-CN" altLang="en-US" sz="5400" dirty="0" smtClean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769475" y="5984240"/>
            <a:ext cx="2159000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0055809" y="4181807"/>
            <a:ext cx="1020981" cy="0"/>
          </a:xfrm>
          <a:prstGeom prst="line">
            <a:avLst/>
          </a:prstGeom>
          <a:ln w="25400">
            <a:solidFill>
              <a:srgbClr val="D86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 rot="762625">
            <a:off x="292350" y="1925650"/>
            <a:ext cx="4926487" cy="5737330"/>
          </a:xfrm>
          <a:prstGeom prst="rect">
            <a:avLst/>
          </a:prstGeom>
        </p:spPr>
      </p:pic>
      <p:grpSp>
        <p:nvGrpSpPr>
          <p:cNvPr id="23" name="组合 22"/>
          <p:cNvGrpSpPr/>
          <p:nvPr>
            <p:custDataLst>
              <p:tags r:id="rId2"/>
            </p:custDataLst>
          </p:nvPr>
        </p:nvGrpSpPr>
        <p:grpSpPr>
          <a:xfrm>
            <a:off x="5683361" y="1399176"/>
            <a:ext cx="5490845" cy="883285"/>
            <a:chOff x="7430736" y="1051915"/>
            <a:chExt cx="5490845" cy="883285"/>
          </a:xfrm>
        </p:grpSpPr>
        <p:sp>
          <p:nvSpPr>
            <p:cNvPr id="7" name="椭圆 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430736" y="1051915"/>
              <a:ext cx="727831" cy="767692"/>
            </a:xfrm>
            <a:prstGeom prst="ellipse">
              <a:avLst/>
            </a:prstGeom>
            <a:solidFill>
              <a:srgbClr val="D86030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8" name="TextBox 32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493929" y="1134371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TextBox 76"/>
            <p:cNvSpPr txBox="1"/>
            <p:nvPr>
              <p:custDataLst>
                <p:tags r:id="rId5"/>
              </p:custDataLst>
            </p:nvPr>
          </p:nvSpPr>
          <p:spPr>
            <a:xfrm>
              <a:off x="8221946" y="1105255"/>
              <a:ext cx="469963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D86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MYT-125/380液压锚杆钻机产品介绍</a:t>
              </a:r>
              <a:endParaRPr lang="zh-CN" altLang="en-US" sz="24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6"/>
            </p:custDataLst>
          </p:nvPr>
        </p:nvGrpSpPr>
        <p:grpSpPr>
          <a:xfrm rot="0">
            <a:off x="5683250" y="2614295"/>
            <a:ext cx="5490844" cy="883284"/>
            <a:chOff x="7430736" y="2342072"/>
            <a:chExt cx="5490339" cy="883258"/>
          </a:xfrm>
        </p:grpSpPr>
        <p:sp>
          <p:nvSpPr>
            <p:cNvPr id="11" name="椭圆 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7430736" y="2342072"/>
              <a:ext cx="727831" cy="767692"/>
            </a:xfrm>
            <a:prstGeom prst="ellipse">
              <a:avLst/>
            </a:prstGeom>
            <a:solidFill>
              <a:srgbClr val="A87848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2" name="TextBox 32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493929" y="2424528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76"/>
            <p:cNvSpPr txBox="1"/>
            <p:nvPr>
              <p:custDataLst>
                <p:tags r:id="rId9"/>
              </p:custDataLst>
            </p:nvPr>
          </p:nvSpPr>
          <p:spPr>
            <a:xfrm>
              <a:off x="8221873" y="2395410"/>
              <a:ext cx="4699202" cy="829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A8784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MYT-125/380液压锚杆钻机型号意义</a:t>
              </a:r>
              <a:endParaRPr lang="zh-CN" altLang="en-US" sz="24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5683361" y="3829723"/>
            <a:ext cx="5490845" cy="883285"/>
            <a:chOff x="7430736" y="3685272"/>
            <a:chExt cx="5490845" cy="883285"/>
          </a:xfrm>
        </p:grpSpPr>
        <p:sp>
          <p:nvSpPr>
            <p:cNvPr id="15" name="椭圆 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430736" y="3685272"/>
              <a:ext cx="727831" cy="767692"/>
            </a:xfrm>
            <a:prstGeom prst="ellipse">
              <a:avLst/>
            </a:prstGeom>
            <a:solidFill>
              <a:srgbClr val="90A818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6" name="TextBox 32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7493929" y="3767729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TextBox 76"/>
            <p:cNvSpPr txBox="1"/>
            <p:nvPr>
              <p:custDataLst>
                <p:tags r:id="rId13"/>
              </p:custDataLst>
            </p:nvPr>
          </p:nvSpPr>
          <p:spPr>
            <a:xfrm>
              <a:off x="8221946" y="3738612"/>
              <a:ext cx="469963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90A8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MYT-125/380液压锚杆钻机技术参数</a:t>
              </a:r>
              <a:endParaRPr lang="zh-CN" altLang="en-US" sz="24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14"/>
            </p:custDataLst>
          </p:nvPr>
        </p:nvGrpSpPr>
        <p:grpSpPr>
          <a:xfrm>
            <a:off x="5683361" y="5044998"/>
            <a:ext cx="5490845" cy="883285"/>
            <a:chOff x="7430736" y="5034475"/>
            <a:chExt cx="5490845" cy="883285"/>
          </a:xfrm>
        </p:grpSpPr>
        <p:sp>
          <p:nvSpPr>
            <p:cNvPr id="19" name="椭圆 1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430736" y="5034475"/>
              <a:ext cx="727831" cy="767692"/>
            </a:xfrm>
            <a:prstGeom prst="ellipse">
              <a:avLst/>
            </a:prstGeom>
            <a:solidFill>
              <a:srgbClr val="786060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20" name="TextBox 32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7493929" y="5116931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TextBox 76"/>
            <p:cNvSpPr txBox="1"/>
            <p:nvPr>
              <p:custDataLst>
                <p:tags r:id="rId17"/>
              </p:custDataLst>
            </p:nvPr>
          </p:nvSpPr>
          <p:spPr>
            <a:xfrm>
              <a:off x="8221946" y="5087815"/>
              <a:ext cx="469963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786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MYT-125/380液压锚杆钻机技术特点</a:t>
              </a:r>
              <a:endParaRPr lang="zh-CN" altLang="en-US" sz="24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MH_Others_10" descr="#wm#_48_07_*Z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51939" y="214319"/>
            <a:ext cx="1526319" cy="1529573"/>
          </a:xfrm>
          <a:prstGeom prst="ellipse">
            <a:avLst/>
          </a:prstGeom>
          <a:solidFill>
            <a:srgbClr val="90A818">
              <a:alpha val="86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2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200" b="1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MH_Others_11" descr="#wm#_48_07_*Z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315328" y="1355693"/>
            <a:ext cx="925856" cy="927828"/>
          </a:xfrm>
          <a:prstGeom prst="ellipse">
            <a:avLst/>
          </a:prstGeom>
          <a:solidFill>
            <a:srgbClr val="D86030">
              <a:alpha val="30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4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zh-CN" sz="4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s_12"/>
          <p:cNvSpPr txBox="1"/>
          <p:nvPr>
            <p:custDataLst>
              <p:tags r:id="rId20"/>
            </p:custDataLst>
          </p:nvPr>
        </p:nvSpPr>
        <p:spPr>
          <a:xfrm>
            <a:off x="3647183" y="1819607"/>
            <a:ext cx="612357" cy="27461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3482975" y="495754"/>
            <a:ext cx="52260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MYT-125/380液压锚杆钻机产品介绍</a:t>
            </a:r>
            <a:endParaRPr lang="zh-CN" altLang="en-US" sz="24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/>
          <p:cNvPicPr>
            <a:picLocks noChangeAspect="1"/>
          </p:cNvPicPr>
          <p:nvPr/>
        </p:nvPicPr>
        <p:blipFill rotWithShape="1">
          <a:blip r:embed="rId1" cstate="screen"/>
          <a:srcRect l="5354" t="8440" r="6203" b="10137"/>
          <a:stretch>
            <a:fillRect/>
          </a:stretch>
        </p:blipFill>
        <p:spPr>
          <a:xfrm>
            <a:off x="810895" y="1248410"/>
            <a:ext cx="4142740" cy="512572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"/>
            </p:custDataLst>
          </p:nvPr>
        </p:nvSpPr>
        <p:spPr>
          <a:xfrm>
            <a:off x="5290820" y="1732280"/>
            <a:ext cx="5835015" cy="42462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T-125/380液压锚杆钻机以液压油为工作介质，其特点是；工作压力高，效率高，动力头输出扭矩大，体积小，重量轻、回转速度无机可调、锚杆锚索通用且操作方便。由于该钻机钻进过程中独特的支腿推力和推进速度任意可调，因而适应范围广范，可在f≤8的各种岩石硬度的巷道内实现高速度高质量的钻进工作。在具备压缩空气的巷道内使用可以节能增效，肆零零捌捌陆零伍叁柒，在没有铺设风路的巷道内是用户必须的设备。在综掘巷道内可以与掘进机配套使用。可称得上目前国内zui理想的锚杆支护钻孔设备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 descr="液压锚杆钻机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355" y="1889125"/>
            <a:ext cx="2879090" cy="3758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3482975" y="495754"/>
            <a:ext cx="52260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MYT-125/380液压锚杆钻机型号意义</a:t>
            </a:r>
            <a:endParaRPr lang="zh-CN" altLang="en-US" sz="24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>
            <p:custDataLst>
              <p:tags r:id="rId1"/>
            </p:custDataLst>
          </p:nvPr>
        </p:nvSpPr>
        <p:spPr>
          <a:xfrm>
            <a:off x="2033069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A87848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>
            <p:custDataLst>
              <p:tags r:id="rId2"/>
            </p:custDataLst>
          </p:nvPr>
        </p:nvSpPr>
        <p:spPr>
          <a:xfrm>
            <a:off x="1609193" y="2208714"/>
            <a:ext cx="876002" cy="876002"/>
          </a:xfrm>
          <a:prstGeom prst="ellipse">
            <a:avLst/>
          </a:prstGeom>
          <a:solidFill>
            <a:srgbClr val="A878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"/>
            </p:custDataLst>
          </p:nvPr>
        </p:nvSpPr>
        <p:spPr>
          <a:xfrm>
            <a:off x="2590503" y="2272186"/>
            <a:ext cx="2798108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型号：MYT-125/380液压锚杆钻机；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>
            <p:custDataLst>
              <p:tags r:id="rId4"/>
            </p:custDataLst>
          </p:nvPr>
        </p:nvSpPr>
        <p:spPr>
          <a:xfrm>
            <a:off x="7123684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D8603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>
            <p:custDataLst>
              <p:tags r:id="rId5"/>
            </p:custDataLst>
          </p:nvPr>
        </p:nvSpPr>
        <p:spPr>
          <a:xfrm>
            <a:off x="6699808" y="2208714"/>
            <a:ext cx="876002" cy="876002"/>
          </a:xfrm>
          <a:prstGeom prst="ellipse">
            <a:avLst/>
          </a:prstGeom>
          <a:solidFill>
            <a:srgbClr val="D860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7771765" y="2272030"/>
            <a:ext cx="2404110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M——锚杆钻机；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Y——液压；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>
            <p:custDataLst>
              <p:tags r:id="rId7"/>
            </p:custDataLst>
          </p:nvPr>
        </p:nvSpPr>
        <p:spPr>
          <a:xfrm>
            <a:off x="2033069" y="4072704"/>
            <a:ext cx="3459122" cy="1216882"/>
          </a:xfrm>
          <a:prstGeom prst="roundRect">
            <a:avLst/>
          </a:prstGeom>
          <a:noFill/>
          <a:ln w="19050" cmpd="sng">
            <a:solidFill>
              <a:srgbClr val="90A818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>
            <p:custDataLst>
              <p:tags r:id="rId8"/>
            </p:custDataLst>
          </p:nvPr>
        </p:nvSpPr>
        <p:spPr>
          <a:xfrm>
            <a:off x="1609193" y="4254684"/>
            <a:ext cx="876002" cy="876002"/>
          </a:xfrm>
          <a:prstGeom prst="ellipse">
            <a:avLst/>
          </a:prstGeom>
          <a:solidFill>
            <a:srgbClr val="90A81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9"/>
            </p:custDataLst>
          </p:nvPr>
        </p:nvSpPr>
        <p:spPr>
          <a:xfrm>
            <a:off x="2485390" y="4254500"/>
            <a:ext cx="3006725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T——支腿式；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125——额定转矩 （N.m）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>
            <p:custDataLst>
              <p:tags r:id="rId10"/>
            </p:custDataLst>
          </p:nvPr>
        </p:nvSpPr>
        <p:spPr>
          <a:xfrm>
            <a:off x="7123684" y="4072704"/>
            <a:ext cx="3459122" cy="1216882"/>
          </a:xfrm>
          <a:prstGeom prst="roundRect">
            <a:avLst/>
          </a:prstGeom>
          <a:noFill/>
          <a:ln w="19050" cmpd="sng">
            <a:solidFill>
              <a:srgbClr val="78606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>
            <p:custDataLst>
              <p:tags r:id="rId11"/>
            </p:custDataLst>
          </p:nvPr>
        </p:nvSpPr>
        <p:spPr>
          <a:xfrm>
            <a:off x="6699808" y="4254684"/>
            <a:ext cx="876002" cy="876002"/>
          </a:xfrm>
          <a:prstGeom prst="ellipse">
            <a:avLst/>
          </a:prstGeom>
          <a:solidFill>
            <a:srgbClr val="786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12"/>
            </p:custDataLst>
          </p:nvPr>
        </p:nvSpPr>
        <p:spPr>
          <a:xfrm>
            <a:off x="7903210" y="4314190"/>
            <a:ext cx="2374265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380——额定转速（r/min）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4092575" y="495754"/>
            <a:ext cx="40068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MYT-125/380液压锚杆钻机</a:t>
            </a:r>
            <a:endParaRPr lang="zh-CN" altLang="en-US" sz="24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1672364" y="5137184"/>
            <a:ext cx="3820438" cy="621131"/>
          </a:xfrm>
          <a:prstGeom prst="rect">
            <a:avLst/>
          </a:prstGeom>
          <a:solidFill>
            <a:srgbClr val="A8784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1672364" y="5137184"/>
            <a:ext cx="3144033" cy="621131"/>
          </a:xfrm>
          <a:prstGeom prst="rect">
            <a:avLst/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6632671" y="5137184"/>
            <a:ext cx="3820438" cy="621131"/>
          </a:xfrm>
          <a:prstGeom prst="rect">
            <a:avLst/>
          </a:prstGeom>
          <a:solidFill>
            <a:srgbClr val="90A81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6632672" y="5137184"/>
            <a:ext cx="306286" cy="621131"/>
          </a:xfrm>
          <a:prstGeom prst="rect">
            <a:avLst/>
          </a:prstGeom>
          <a:solidFill>
            <a:srgbClr val="90A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图片 1" descr="液压回转钻机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3210" y="2237740"/>
            <a:ext cx="3820795" cy="2899410"/>
          </a:xfrm>
          <a:prstGeom prst="rect">
            <a:avLst/>
          </a:prstGeom>
        </p:spPr>
      </p:pic>
      <p:pic>
        <p:nvPicPr>
          <p:cNvPr id="4" name="图片 3" descr="液压锚杆钻机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2590" y="2237740"/>
            <a:ext cx="3819525" cy="2899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3482975" y="495754"/>
            <a:ext cx="52260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MYT-125/380液压锚杆钻机技术参数</a:t>
            </a:r>
            <a:endParaRPr lang="zh-CN" altLang="en-US" sz="24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17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6529388" y="3189287"/>
            <a:ext cx="1938337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A8784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Freeform 17"/>
          <p:cNvSpPr/>
          <p:nvPr>
            <p:custDataLst>
              <p:tags r:id="rId2"/>
            </p:custDataLst>
          </p:nvPr>
        </p:nvSpPr>
        <p:spPr bwMode="auto">
          <a:xfrm>
            <a:off x="5530850" y="3429000"/>
            <a:ext cx="1481138" cy="1458912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90A81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reeform 18"/>
          <p:cNvSpPr/>
          <p:nvPr>
            <p:custDataLst>
              <p:tags r:id="rId3"/>
            </p:custDataLst>
          </p:nvPr>
        </p:nvSpPr>
        <p:spPr bwMode="auto">
          <a:xfrm>
            <a:off x="4611688" y="3548062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786060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9"/>
          <p:cNvSpPr/>
          <p:nvPr>
            <p:custDataLst>
              <p:tags r:id="rId4"/>
            </p:custDataLst>
          </p:nvPr>
        </p:nvSpPr>
        <p:spPr bwMode="auto">
          <a:xfrm>
            <a:off x="3889375" y="3675062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D86030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任意多边形 100"/>
          <p:cNvSpPr/>
          <p:nvPr>
            <p:custDataLst>
              <p:tags r:id="rId5"/>
            </p:custDataLst>
          </p:nvPr>
        </p:nvSpPr>
        <p:spPr bwMode="auto">
          <a:xfrm>
            <a:off x="7864475" y="3592512"/>
            <a:ext cx="2549525" cy="287338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任意多边形 108"/>
          <p:cNvSpPr/>
          <p:nvPr>
            <p:custDataLst>
              <p:tags r:id="rId6"/>
            </p:custDataLst>
          </p:nvPr>
        </p:nvSpPr>
        <p:spPr bwMode="auto">
          <a:xfrm flipH="1">
            <a:off x="1617663" y="3900487"/>
            <a:ext cx="2551112" cy="287338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任意多边形 112"/>
          <p:cNvSpPr/>
          <p:nvPr>
            <p:custDataLst>
              <p:tags r:id="rId7"/>
            </p:custDataLst>
          </p:nvPr>
        </p:nvSpPr>
        <p:spPr bwMode="auto">
          <a:xfrm>
            <a:off x="6272213" y="2892425"/>
            <a:ext cx="673100" cy="1001712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任意多边形 113"/>
          <p:cNvSpPr/>
          <p:nvPr>
            <p:custDataLst>
              <p:tags r:id="rId8"/>
            </p:custDataLst>
          </p:nvPr>
        </p:nvSpPr>
        <p:spPr bwMode="auto">
          <a:xfrm flipH="1">
            <a:off x="4559300" y="2884487"/>
            <a:ext cx="673100" cy="1003300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6"/>
          <p:cNvSpPr>
            <a:spLocks noChangeAspect="1" noEditPoints="1"/>
          </p:cNvSpPr>
          <p:nvPr>
            <p:custDataLst>
              <p:tags r:id="rId9"/>
            </p:custDataLst>
          </p:nvPr>
        </p:nvSpPr>
        <p:spPr bwMode="auto">
          <a:xfrm>
            <a:off x="4333875" y="4057650"/>
            <a:ext cx="225425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Freeform 26"/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7526338" y="4059237"/>
            <a:ext cx="242887" cy="250825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Freeform 442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5181600" y="4076700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ectangle 44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254625" y="4113212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44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345113" y="4122737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445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345113" y="4157662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44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254625" y="4205287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44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254625" y="4241800"/>
            <a:ext cx="147638" cy="11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1006475" y="4403725"/>
            <a:ext cx="2748280" cy="11703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额定转矩N.m：150；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额定转速 r/min：320；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额定流量L/min：43；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8"/>
            </p:custDataLst>
          </p:nvPr>
        </p:nvSpPr>
        <p:spPr>
          <a:xfrm>
            <a:off x="2045970" y="2101850"/>
            <a:ext cx="3484880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电机额定功率Kw：11；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电机额定电压V：380/660；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19"/>
            </p:custDataLst>
          </p:nvPr>
        </p:nvSpPr>
        <p:spPr>
          <a:xfrm>
            <a:off x="6132195" y="2170430"/>
            <a:ext cx="3030855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钻尾六方尺寸mm：19；22；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泵站机重Kg：285 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0"/>
            </p:custDataLst>
          </p:nvPr>
        </p:nvSpPr>
        <p:spPr>
          <a:xfrm>
            <a:off x="8223250" y="4076700"/>
            <a:ext cx="3043555" cy="11703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推进力KN：10；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冲洗水压力：Mpa：0.6-1.2；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噪声db(A)：≤95；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Group 14"/>
          <p:cNvGrpSpPr/>
          <p:nvPr>
            <p:custDataLst>
              <p:tags r:id="rId21"/>
            </p:custDataLst>
          </p:nvPr>
        </p:nvGrpSpPr>
        <p:grpSpPr>
          <a:xfrm>
            <a:off x="6239755" y="3956761"/>
            <a:ext cx="340507" cy="331951"/>
            <a:chOff x="2305050" y="3436938"/>
            <a:chExt cx="315913" cy="307975"/>
          </a:xfrm>
          <a:solidFill>
            <a:schemeClr val="bg1"/>
          </a:solidFill>
          <a:effectLst/>
        </p:grpSpPr>
        <p:sp>
          <p:nvSpPr>
            <p:cNvPr id="32" name="Freeform 31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2452688" y="3579813"/>
              <a:ext cx="168275" cy="165100"/>
            </a:xfrm>
            <a:custGeom>
              <a:avLst/>
              <a:gdLst>
                <a:gd name="T0" fmla="*/ 58 w 64"/>
                <a:gd name="T1" fmla="*/ 34 h 63"/>
                <a:gd name="T2" fmla="*/ 31 w 64"/>
                <a:gd name="T3" fmla="*/ 7 h 63"/>
                <a:gd name="T4" fmla="*/ 15 w 64"/>
                <a:gd name="T5" fmla="*/ 3 h 63"/>
                <a:gd name="T6" fmla="*/ 11 w 64"/>
                <a:gd name="T7" fmla="*/ 0 h 63"/>
                <a:gd name="T8" fmla="*/ 9 w 64"/>
                <a:gd name="T9" fmla="*/ 4 h 63"/>
                <a:gd name="T10" fmla="*/ 4 w 64"/>
                <a:gd name="T11" fmla="*/ 5 h 63"/>
                <a:gd name="T12" fmla="*/ 2 w 64"/>
                <a:gd name="T13" fmla="*/ 9 h 63"/>
                <a:gd name="T14" fmla="*/ 0 w 64"/>
                <a:gd name="T15" fmla="*/ 11 h 63"/>
                <a:gd name="T16" fmla="*/ 4 w 64"/>
                <a:gd name="T17" fmla="*/ 14 h 63"/>
                <a:gd name="T18" fmla="*/ 8 w 64"/>
                <a:gd name="T19" fmla="*/ 30 h 63"/>
                <a:gd name="T20" fmla="*/ 35 w 64"/>
                <a:gd name="T21" fmla="*/ 57 h 63"/>
                <a:gd name="T22" fmla="*/ 58 w 64"/>
                <a:gd name="T23" fmla="*/ 57 h 63"/>
                <a:gd name="T24" fmla="*/ 58 w 64"/>
                <a:gd name="T25" fmla="*/ 34 h 63"/>
                <a:gd name="T26" fmla="*/ 53 w 64"/>
                <a:gd name="T27" fmla="*/ 52 h 63"/>
                <a:gd name="T28" fmla="*/ 38 w 64"/>
                <a:gd name="T29" fmla="*/ 51 h 63"/>
                <a:gd name="T30" fmla="*/ 14 w 64"/>
                <a:gd name="T31" fmla="*/ 27 h 63"/>
                <a:gd name="T32" fmla="*/ 10 w 64"/>
                <a:gd name="T33" fmla="*/ 21 h 63"/>
                <a:gd name="T34" fmla="*/ 14 w 64"/>
                <a:gd name="T35" fmla="*/ 25 h 63"/>
                <a:gd name="T36" fmla="*/ 26 w 64"/>
                <a:gd name="T37" fmla="*/ 25 h 63"/>
                <a:gd name="T38" fmla="*/ 26 w 64"/>
                <a:gd name="T39" fmla="*/ 14 h 63"/>
                <a:gd name="T40" fmla="*/ 20 w 64"/>
                <a:gd name="T41" fmla="*/ 9 h 63"/>
                <a:gd name="T42" fmla="*/ 29 w 64"/>
                <a:gd name="T43" fmla="*/ 12 h 63"/>
                <a:gd name="T44" fmla="*/ 53 w 64"/>
                <a:gd name="T45" fmla="*/ 36 h 63"/>
                <a:gd name="T46" fmla="*/ 53 w 64"/>
                <a:gd name="T47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" h="63">
                  <a:moveTo>
                    <a:pt x="58" y="34"/>
                  </a:moveTo>
                  <a:cubicBezTo>
                    <a:pt x="31" y="7"/>
                    <a:pt x="31" y="7"/>
                    <a:pt x="31" y="7"/>
                  </a:cubicBezTo>
                  <a:cubicBezTo>
                    <a:pt x="27" y="2"/>
                    <a:pt x="20" y="1"/>
                    <a:pt x="15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20"/>
                    <a:pt x="4" y="26"/>
                    <a:pt x="8" y="3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1" y="63"/>
                    <a:pt x="52" y="63"/>
                    <a:pt x="58" y="57"/>
                  </a:cubicBezTo>
                  <a:cubicBezTo>
                    <a:pt x="64" y="50"/>
                    <a:pt x="64" y="40"/>
                    <a:pt x="58" y="34"/>
                  </a:cubicBezTo>
                  <a:close/>
                  <a:moveTo>
                    <a:pt x="53" y="52"/>
                  </a:moveTo>
                  <a:cubicBezTo>
                    <a:pt x="49" y="56"/>
                    <a:pt x="42" y="56"/>
                    <a:pt x="38" y="51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1" y="23"/>
                    <a:pt x="10" y="21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8" y="28"/>
                    <a:pt x="22" y="28"/>
                    <a:pt x="26" y="25"/>
                  </a:cubicBezTo>
                  <a:cubicBezTo>
                    <a:pt x="29" y="22"/>
                    <a:pt x="29" y="17"/>
                    <a:pt x="26" y="14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3" y="9"/>
                    <a:pt x="26" y="10"/>
                    <a:pt x="29" y="12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7" y="41"/>
                    <a:pt x="57" y="48"/>
                    <a:pt x="5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32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2305050" y="3436938"/>
              <a:ext cx="171450" cy="161925"/>
            </a:xfrm>
            <a:custGeom>
              <a:avLst/>
              <a:gdLst>
                <a:gd name="T0" fmla="*/ 50 w 65"/>
                <a:gd name="T1" fmla="*/ 60 h 62"/>
                <a:gd name="T2" fmla="*/ 53 w 65"/>
                <a:gd name="T3" fmla="*/ 62 h 62"/>
                <a:gd name="T4" fmla="*/ 58 w 65"/>
                <a:gd name="T5" fmla="*/ 60 h 62"/>
                <a:gd name="T6" fmla="*/ 60 w 65"/>
                <a:gd name="T7" fmla="*/ 56 h 62"/>
                <a:gd name="T8" fmla="*/ 63 w 65"/>
                <a:gd name="T9" fmla="*/ 56 h 62"/>
                <a:gd name="T10" fmla="*/ 65 w 65"/>
                <a:gd name="T11" fmla="*/ 52 h 62"/>
                <a:gd name="T12" fmla="*/ 60 w 65"/>
                <a:gd name="T13" fmla="*/ 48 h 62"/>
                <a:gd name="T14" fmla="*/ 56 w 65"/>
                <a:gd name="T15" fmla="*/ 33 h 62"/>
                <a:gd name="T16" fmla="*/ 29 w 65"/>
                <a:gd name="T17" fmla="*/ 6 h 62"/>
                <a:gd name="T18" fmla="*/ 6 w 65"/>
                <a:gd name="T19" fmla="*/ 6 h 62"/>
                <a:gd name="T20" fmla="*/ 6 w 65"/>
                <a:gd name="T21" fmla="*/ 29 h 62"/>
                <a:gd name="T22" fmla="*/ 33 w 65"/>
                <a:gd name="T23" fmla="*/ 56 h 62"/>
                <a:gd name="T24" fmla="*/ 50 w 65"/>
                <a:gd name="T25" fmla="*/ 60 h 62"/>
                <a:gd name="T26" fmla="*/ 11 w 65"/>
                <a:gd name="T27" fmla="*/ 27 h 62"/>
                <a:gd name="T28" fmla="*/ 11 w 65"/>
                <a:gd name="T29" fmla="*/ 11 h 62"/>
                <a:gd name="T30" fmla="*/ 27 w 65"/>
                <a:gd name="T31" fmla="*/ 11 h 62"/>
                <a:gd name="T32" fmla="*/ 51 w 65"/>
                <a:gd name="T33" fmla="*/ 35 h 62"/>
                <a:gd name="T34" fmla="*/ 54 w 65"/>
                <a:gd name="T35" fmla="*/ 41 h 62"/>
                <a:gd name="T36" fmla="*/ 43 w 65"/>
                <a:gd name="T37" fmla="*/ 41 h 62"/>
                <a:gd name="T38" fmla="*/ 43 w 65"/>
                <a:gd name="T39" fmla="*/ 52 h 62"/>
                <a:gd name="T40" fmla="*/ 44 w 65"/>
                <a:gd name="T41" fmla="*/ 54 h 62"/>
                <a:gd name="T42" fmla="*/ 35 w 65"/>
                <a:gd name="T43" fmla="*/ 51 h 62"/>
                <a:gd name="T44" fmla="*/ 11 w 65"/>
                <a:gd name="T45" fmla="*/ 2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62">
                  <a:moveTo>
                    <a:pt x="50" y="60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2" y="43"/>
                    <a:pt x="60" y="37"/>
                    <a:pt x="56" y="33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3" y="0"/>
                    <a:pt x="12" y="0"/>
                    <a:pt x="6" y="6"/>
                  </a:cubicBezTo>
                  <a:cubicBezTo>
                    <a:pt x="0" y="12"/>
                    <a:pt x="0" y="23"/>
                    <a:pt x="6" y="29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8" y="61"/>
                    <a:pt x="44" y="62"/>
                    <a:pt x="50" y="60"/>
                  </a:cubicBezTo>
                  <a:close/>
                  <a:moveTo>
                    <a:pt x="11" y="27"/>
                  </a:moveTo>
                  <a:cubicBezTo>
                    <a:pt x="7" y="22"/>
                    <a:pt x="7" y="15"/>
                    <a:pt x="11" y="11"/>
                  </a:cubicBezTo>
                  <a:cubicBezTo>
                    <a:pt x="15" y="7"/>
                    <a:pt x="22" y="7"/>
                    <a:pt x="27" y="11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37"/>
                    <a:pt x="53" y="39"/>
                    <a:pt x="54" y="41"/>
                  </a:cubicBezTo>
                  <a:cubicBezTo>
                    <a:pt x="51" y="38"/>
                    <a:pt x="46" y="38"/>
                    <a:pt x="43" y="41"/>
                  </a:cubicBezTo>
                  <a:cubicBezTo>
                    <a:pt x="40" y="44"/>
                    <a:pt x="40" y="49"/>
                    <a:pt x="43" y="5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1" y="54"/>
                    <a:pt x="38" y="53"/>
                    <a:pt x="35" y="51"/>
                  </a:cubicBezTo>
                  <a:lnTo>
                    <a:pt x="1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481263" y="3533775"/>
              <a:ext cx="793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2492375" y="3563938"/>
              <a:ext cx="30163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441575" y="3614738"/>
              <a:ext cx="7938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2408238" y="3606800"/>
              <a:ext cx="28575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4092575" y="495754"/>
            <a:ext cx="40068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MYT-125/380液压锚杆钻机</a:t>
            </a:r>
            <a:endParaRPr lang="zh-CN" altLang="en-US" sz="24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11757" y="2536254"/>
            <a:ext cx="2401792" cy="2196376"/>
          </a:xfrm>
          <a:prstGeom prst="rect">
            <a:avLst/>
          </a:prstGeom>
          <a:solidFill>
            <a:srgbClr val="90A818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86151" y="2536254"/>
            <a:ext cx="2401792" cy="2196376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60545" y="2536254"/>
            <a:ext cx="2401792" cy="2196376"/>
          </a:xfrm>
          <a:prstGeom prst="rect">
            <a:avLst/>
          </a:prstGeom>
          <a:solidFill>
            <a:srgbClr val="786060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034939" y="2536254"/>
            <a:ext cx="2401792" cy="2196376"/>
          </a:xfrm>
          <a:prstGeom prst="rect">
            <a:avLst/>
          </a:prstGeom>
          <a:blipFill>
            <a:blip r:embed="rId6" cstate="screen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图片 1" descr="液压锚杆钻机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260" y="2597150"/>
            <a:ext cx="2199005" cy="2039620"/>
          </a:xfrm>
          <a:prstGeom prst="rect">
            <a:avLst/>
          </a:prstGeom>
        </p:spPr>
      </p:pic>
      <p:pic>
        <p:nvPicPr>
          <p:cNvPr id="4" name="图片 3" descr="液压锚杆钻机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2065" y="2597150"/>
            <a:ext cx="2199005" cy="2039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3415665" y="495754"/>
            <a:ext cx="52260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MYT-125/380液压锚杆钻机技术特点</a:t>
            </a:r>
            <a:endParaRPr lang="zh-CN" altLang="en-US" sz="24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5276444" y="1915351"/>
            <a:ext cx="1639112" cy="1639112"/>
          </a:xfrm>
          <a:prstGeom prst="ellipse">
            <a:avLst/>
          </a:prstGeom>
          <a:blipFill>
            <a:blip r:embed="rId1" cstate="screen"/>
            <a:stretch>
              <a:fillRect/>
            </a:stretch>
          </a:blipFill>
          <a:ln w="38100">
            <a:solidFill>
              <a:srgbClr val="A87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000170" y="1915351"/>
            <a:ext cx="1639112" cy="1639112"/>
          </a:xfrm>
          <a:prstGeom prst="ellipse">
            <a:avLst/>
          </a:prstGeom>
          <a:blipFill>
            <a:blip r:embed="rId2" cstate="screen"/>
            <a:stretch>
              <a:fillRect/>
            </a:stretch>
          </a:blipFill>
          <a:ln w="38100">
            <a:solidFill>
              <a:srgbClr val="D86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2552877" y="1915351"/>
            <a:ext cx="1639112" cy="1639112"/>
          </a:xfrm>
          <a:prstGeom prst="ellipse">
            <a:avLst/>
          </a:prstGeom>
          <a:blipFill>
            <a:blip r:embed="rId3" cstate="screen"/>
            <a:stretch>
              <a:fillRect/>
            </a:stretch>
          </a:blipFill>
          <a:ln w="38100">
            <a:solidFill>
              <a:srgbClr val="90A8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763667" y="3999010"/>
            <a:ext cx="898724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YT-125/380液压锚杆钻机其特点是；工作压力高，效率高，动力头输出扭矩大，体积小，重量轻、回转速度无机可调、锚杆锚索通用且操作方便。由于该钻机钻进过程中独特的支腿推力和推进速度任意可调，山东矿安机电有限公司  ，因而适应范围广范，可在f≤8的各种岩石硬度的巷道内实现高速度高质量的钻进工作。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87266" y="661177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962525" y="375423"/>
            <a:ext cx="5566410" cy="6482577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8007178" y="2811922"/>
            <a:ext cx="37141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6600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2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3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4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5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6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7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8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9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10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11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12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13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14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15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16.xml><?xml version="1.0" encoding="utf-8"?>
<p:tagLst xmlns:p="http://schemas.openxmlformats.org/presentationml/2006/main">
  <p:tag name="KSO_WM_DIAGRAM_VIRTUALLY_FRAME" val="{&quot;height&quot;:385.6725984251968,&quot;left&quot;:447.5,&quot;top&quot;:110.17133858267717,&quot;width&quot;:432.3587401574803}"/>
</p:tagLst>
</file>

<file path=ppt/tags/tag17.xml><?xml version="1.0" encoding="utf-8"?>
<p:tagLst xmlns:p="http://schemas.openxmlformats.org/presentationml/2006/main">
  <p:tag name="MH" val="20161130165835"/>
  <p:tag name="MH_LIBRARY" val="CONTENTS"/>
  <p:tag name="MH_TYPE" val="OTHERS"/>
  <p:tag name="ID" val="626765"/>
</p:tagLst>
</file>

<file path=ppt/tags/tag18.xml><?xml version="1.0" encoding="utf-8"?>
<p:tagLst xmlns:p="http://schemas.openxmlformats.org/presentationml/2006/main">
  <p:tag name="MH" val="20161130165835"/>
  <p:tag name="MH_LIBRARY" val="CONTENTS"/>
  <p:tag name="MH_TYPE" val="OTHERS"/>
  <p:tag name="ID" val="626765"/>
</p:tagLst>
</file>

<file path=ppt/tags/tag19.xml><?xml version="1.0" encoding="utf-8"?>
<p:tagLst xmlns:p="http://schemas.openxmlformats.org/presentationml/2006/main">
  <p:tag name="MH" val="20161130165835"/>
  <p:tag name="MH_LIBRARY" val="CONTENTS"/>
  <p:tag name="MH_TYPE" val="OTHERS"/>
  <p:tag name="ID" val="626765"/>
</p:tagLst>
</file>

<file path=ppt/tags/tag20.xml><?xml version="1.0" encoding="utf-8"?>
<p:tagLst xmlns:p="http://schemas.openxmlformats.org/presentationml/2006/main">
  <p:tag name="KSO_WM_DIAGRAM_VIRTUALLY_FRAME" val="{&quot;height&quot;:361.57992125984254,&quot;left&quot;:413.95606299212596,&quot;top&quot;:109.17007874015744,&quot;width&quot;:491.50417322834653}"/>
</p:tagLst>
</file>

<file path=ppt/tags/tag21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22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23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24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25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26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27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28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29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30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31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32.xml><?xml version="1.0" encoding="utf-8"?>
<p:tagLst xmlns:p="http://schemas.openxmlformats.org/presentationml/2006/main">
  <p:tag name="KSO_WM_DIAGRAM_VIRTUALLY_FRAME" val="{&quot;height&quot;:272.57692913385824,&quot;left&quot;:126.70811023622048,&quot;top&quot;:159.58535433070864,&quot;width&quot;:715.9277952755907}"/>
</p:tagLst>
</file>

<file path=ppt/tags/tag33.xml><?xml version="1.0" encoding="utf-8"?>
<p:tagLst xmlns:p="http://schemas.openxmlformats.org/presentationml/2006/main">
  <p:tag name="KSO_WM_DIAGRAM_VIRTUALLY_FRAME" val="{&quot;height&quot;:48.90795275590549,&quot;left&quot;:131.68220472440944,&quot;top&quot;:404.5026771653543,&quot;width&quot;:691.3972440944882}"/>
</p:tagLst>
</file>

<file path=ppt/tags/tag34.xml><?xml version="1.0" encoding="utf-8"?>
<p:tagLst xmlns:p="http://schemas.openxmlformats.org/presentationml/2006/main">
  <p:tag name="KSO_WM_DIAGRAM_VIRTUALLY_FRAME" val="{&quot;height&quot;:48.90795275590549,&quot;left&quot;:131.68220472440944,&quot;top&quot;:404.5026771653543,&quot;width&quot;:691.3972440944882}"/>
</p:tagLst>
</file>

<file path=ppt/tags/tag35.xml><?xml version="1.0" encoding="utf-8"?>
<p:tagLst xmlns:p="http://schemas.openxmlformats.org/presentationml/2006/main">
  <p:tag name="KSO_WM_DIAGRAM_VIRTUALLY_FRAME" val="{&quot;height&quot;:48.90795275590549,&quot;left&quot;:131.68220472440944,&quot;top&quot;:404.5026771653543,&quot;width&quot;:691.3972440944882}"/>
</p:tagLst>
</file>

<file path=ppt/tags/tag36.xml><?xml version="1.0" encoding="utf-8"?>
<p:tagLst xmlns:p="http://schemas.openxmlformats.org/presentationml/2006/main">
  <p:tag name="KSO_WM_DIAGRAM_VIRTUALLY_FRAME" val="{&quot;height&quot;:48.90795275590549,&quot;left&quot;:131.68220472440944,&quot;top&quot;:404.5026771653543,&quot;width&quot;:691.3972440944882}"/>
</p:tagLst>
</file>

<file path=ppt/tags/tag37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38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39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40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41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42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43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44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45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46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47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48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49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50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51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52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53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54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55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56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57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58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59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60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61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62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63.xml><?xml version="1.0" encoding="utf-8"?>
<p:tagLst xmlns:p="http://schemas.openxmlformats.org/presentationml/2006/main">
  <p:tag name="KSO_WM_DIAGRAM_VIRTUALLY_FRAME" val="{&quot;height&quot;:299.2048818897638,&quot;left&quot;:56.2,&quot;top&quot;:142.2451181102362,&quot;width&quot;:830.95}"/>
</p:tagLst>
</file>

<file path=ppt/tags/tag64.xml><?xml version="1.0" encoding="utf-8"?>
<p:tagLst xmlns:p="http://schemas.openxmlformats.org/presentationml/2006/main">
  <p:tag name="KSO_WM_DIAGRAM_VIRTUALLY_FRAME" val="{&quot;height&quot;:173.01354330708665,&quot;left&quot;:56.04385826771653,&quot;top&quot;:199.63448818897638,&quot;width&quot;:844.4861417322834}"/>
</p:tagLst>
</file>

<file path=ppt/tags/tag65.xml><?xml version="1.0" encoding="utf-8"?>
<p:tagLst xmlns:p="http://schemas.openxmlformats.org/presentationml/2006/main">
  <p:tag name="KSO_WM_DIAGRAM_VIRTUALLY_FRAME" val="{&quot;height&quot;:173.01354330708665,&quot;left&quot;:56.04385826771653,&quot;top&quot;:199.63448818897638,&quot;width&quot;:844.4861417322834}"/>
</p:tagLst>
</file>

<file path=ppt/tags/tag66.xml><?xml version="1.0" encoding="utf-8"?>
<p:tagLst xmlns:p="http://schemas.openxmlformats.org/presentationml/2006/main">
  <p:tag name="KSO_WM_DIAGRAM_VIRTUALLY_FRAME" val="{&quot;height&quot;:173.01354330708665,&quot;left&quot;:56.04385826771653,&quot;top&quot;:199.63448818897638,&quot;width&quot;:844.4861417322834}"/>
</p:tagLst>
</file>

<file path=ppt/tags/tag67.xml><?xml version="1.0" encoding="utf-8"?>
<p:tagLst xmlns:p="http://schemas.openxmlformats.org/presentationml/2006/main">
  <p:tag name="KSO_WM_DIAGRAM_VIRTUALLY_FRAME" val="{&quot;height&quot;:173.01354330708665,&quot;left&quot;:56.04385826771653,&quot;top&quot;:199.63448818897638,&quot;width&quot;:844.4861417322834}"/>
</p:tagLst>
</file>

<file path=ppt/tags/tag68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1383</Words>
  <Application>WPS 演示</Application>
  <PresentationFormat>自定义</PresentationFormat>
  <Paragraphs>87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Calibri</vt:lpstr>
      <vt:lpstr>黑体</vt:lpstr>
      <vt:lpstr>Times New Roman</vt:lpstr>
      <vt:lpstr>华文细黑</vt:lpstr>
      <vt:lpstr>Gill Sans</vt:lpstr>
      <vt:lpstr>Arial Unicode MS</vt:lpstr>
      <vt:lpstr>Calibri Light</vt:lpstr>
      <vt:lpstr>Franklin Gothic Demi</vt:lpstr>
      <vt:lpstr>Segoe UI Light</vt:lpstr>
      <vt:lpstr>Chelsea</vt:lpstr>
      <vt:lpstr>Arial</vt:lpstr>
      <vt:lpstr>Gill Sans MT</vt:lpstr>
      <vt:lpstr>Univers LT Std 57 Cn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简洁清新</dc:title>
  <dc:creator>第一PPT模板网-WWW.1PPT.COM</dc:creator>
  <cp:keywords>第一PPT模板网-WWW.1PPT.COM</cp:keywords>
  <cp:lastModifiedBy>Administrator</cp:lastModifiedBy>
  <cp:revision>39</cp:revision>
  <dcterms:created xsi:type="dcterms:W3CDTF">2016-11-30T07:13:00Z</dcterms:created>
  <dcterms:modified xsi:type="dcterms:W3CDTF">2024-06-07T07:11:35Z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6F85CDADF77144E3BE271B09AB2E94DA_13</vt:lpwstr>
  </property>
</Properties>
</file>