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8167" r:id="rId1"/>
    <p:sldMasterId id="2147518204" r:id="rId2"/>
  </p:sldMasterIdLst>
  <p:notesMasterIdLst>
    <p:notesMasterId r:id="rId3"/>
  </p:notesMasterIdLst>
  <p:sldIdLst>
    <p:sldId id="15278" r:id="rId4"/>
    <p:sldId id="15281" r:id="rId5"/>
    <p:sldId id="15284" r:id="rId6"/>
    <p:sldId id="15287" r:id="rId7"/>
    <p:sldId id="15290" r:id="rId8"/>
    <p:sldId id="15293" r:id="rId9"/>
    <p:sldId id="15296" r:id="rId10"/>
    <p:sldId id="15299" r:id="rId11"/>
    <p:sldId id="15302" r:id="rId12"/>
    <p:sldId id="15305" r:id="rId13"/>
    <p:sldId id="15308" r:id="rId14"/>
    <p:sldId id="15311" r:id="rId15"/>
    <p:sldId id="15314" r:id="rId16"/>
    <p:sldId id="15317" r:id="rId17"/>
    <p:sldId id="15320" r:id="rId18"/>
    <p:sldId id="15323" r:id="rId19"/>
    <p:sldId id="15326" r:id="rId20"/>
    <p:sldId id="15329" r:id="rId21"/>
    <p:sldId id="15332" r:id="rId22"/>
    <p:sldId id="15335" r:id="rId23"/>
    <p:sldId id="15338" r:id="rId24"/>
    <p:sldId id="15341" r:id="rId25"/>
    <p:sldId id="15344" r:id="rId26"/>
    <p:sldId id="15347" r:id="rId27"/>
    <p:sldId id="15350" r:id="rId28"/>
    <p:sldId id="15353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8168" r:id="rId1"/>
    <p:sldLayoutId id="2147518169" r:id="rId2"/>
    <p:sldLayoutId id="2147518170" r:id="rId3"/>
    <p:sldLayoutId id="2147518171" r:id="rId4"/>
    <p:sldLayoutId id="2147518172" r:id="rId5"/>
    <p:sldLayoutId id="2147518173" r:id="rId6"/>
    <p:sldLayoutId id="2147518174" r:id="rId7"/>
    <p:sldLayoutId id="2147518175" r:id="rId8"/>
    <p:sldLayoutId id="2147518176" r:id="rId9"/>
    <p:sldLayoutId id="2147518177" r:id="rId10"/>
    <p:sldLayoutId id="21475181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18205" r:id="rId1"/>
    <p:sldLayoutId id="2147518206" r:id="rId2"/>
    <p:sldLayoutId id="2147518207" r:id="rId3"/>
    <p:sldLayoutId id="2147518208" r:id="rId4"/>
    <p:sldLayoutId id="2147518209" r:id="rId5"/>
    <p:sldLayoutId id="2147518210" r:id="rId6"/>
    <p:sldLayoutId id="2147518211" r:id="rId7"/>
    <p:sldLayoutId id="2147518212" r:id="rId8"/>
    <p:sldLayoutId id="2147518213" r:id="rId9"/>
    <p:sldLayoutId id="2147518214" r:id="rId10"/>
    <p:sldLayoutId id="214751821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tags" Target="../tags/tag154.xml"/><Relationship Id="rId22" Type="http://schemas.openxmlformats.org/officeDocument/2006/relationships/tags" Target="../tags/tag155.xml"/><Relationship Id="rId23" Type="http://schemas.openxmlformats.org/officeDocument/2006/relationships/tags" Target="../tags/tag156.xml"/><Relationship Id="rId24" Type="http://schemas.openxmlformats.org/officeDocument/2006/relationships/tags" Target="../tags/tag157.xml"/><Relationship Id="rId25" Type="http://schemas.openxmlformats.org/officeDocument/2006/relationships/tags" Target="../tags/tag158.xml"/><Relationship Id="rId26" Type="http://schemas.openxmlformats.org/officeDocument/2006/relationships/tags" Target="../tags/tag159.xml"/><Relationship Id="rId27" Type="http://schemas.openxmlformats.org/officeDocument/2006/relationships/tags" Target="../tags/tag160.xml"/><Relationship Id="rId28" Type="http://schemas.openxmlformats.org/officeDocument/2006/relationships/tags" Target="../tags/tag161.xml"/><Relationship Id="rId29" Type="http://schemas.openxmlformats.org/officeDocument/2006/relationships/tags" Target="../tags/tag162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/>
          <a:p>
            <a:r>
              <a:rPr altLang="en-US" lang="zh-CN"/>
              <a:t>小学教育的数字化转型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5214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6205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小学教育数字化转型的背景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22244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4612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5603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小学教育数字化转型的关键要素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31642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34010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5001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小学教育数字化转型的实践案例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41040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43408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44399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小学教育数字化转型的未来展望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50438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52806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53797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推动小学教育数字化转型的建议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9836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小学教育数字化转型的背景</a:t>
            </a:r>
            <a:endParaRPr altLang="en-US" lang="zh-CN"/>
          </a:p>
        </p:txBody>
      </p:sp>
      <p:sp>
        <p:nvSpPr>
          <p:cNvPr id="10488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当前小学教育现状</a:t>
            </a:r>
            <a:endParaRPr altLang="en-US" lang="zh-CN"/>
          </a:p>
        </p:txBody>
      </p:sp>
      <p:sp>
        <p:nvSpPr>
          <p:cNvPr id="10488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传统教学方式为主，缺乏创新和变革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教师队伍素质参差不齐，缺乏专业培训和进修机会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学生学习动力不足，厌学情绪普遍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教育资源分布不均，城乡差异大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数字化转型的必要性</a:t>
            </a:r>
            <a:endParaRPr altLang="en-US" lang="zh-CN"/>
          </a:p>
        </p:txBody>
      </p:sp>
      <p:sp>
        <p:nvSpPr>
          <p:cNvPr id="10489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提升教育管理效率：数字化技术可以帮助学校实现自动化管理，提高管理效率，减轻教师的工作负担。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89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7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适应未来社会发展需求：随着科技的发展，数字化技能已经成为未来人才必备的素养之一。小学教育数字化转型能够更好地适应未来社会发展需求，为学生未来的发展奠定基础。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提高教育质量和效率：数字化转型能够提供更加个性化的学习体验，满足不同学生的需求，从而提高教育质量和效率。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89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促进教育公平：通过数字化技术，可以实现优质教育资源的共享，打破地域和经济的限制，让更多的孩子接受到优质的教育。</a:t>
            </a:r>
            <a:endParaRPr altLang="en-US" dirty="0" sz="17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数字化转型的挑战</a:t>
            </a:r>
            <a:endParaRPr altLang="en-US" lang="zh-CN"/>
          </a:p>
        </p:txBody>
      </p:sp>
      <p:sp>
        <p:nvSpPr>
          <p:cNvPr id="1048970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72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传统教育模式的限制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74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数字化教育资源的不均衡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78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教师数字化能力的不足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82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学生信息素养的缺失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小学教育数字化转型的关键要素</a:t>
            </a:r>
            <a:endParaRPr altLang="en-US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数字化教学资源</a:t>
            </a:r>
            <a:endParaRPr altLang="en-US" lang="zh-CN"/>
          </a:p>
        </p:txBody>
      </p:sp>
      <p:sp>
        <p:nvSpPr>
          <p:cNvPr id="1049044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应用：数字化教学资源在小学教育中广泛应用于课堂教学、课外学习、家庭教育等方面，能够提高教学效果和学习体验。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48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作用：数字化教学资源是小学教育数字化转型的关键要素之一，能够促进教育资源的均衡分配，缩小城乡教育差距，提高教育质量。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52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定义：数字化教学资源是指利用信息技术手段进行呈现、传播和管理的资源，如数字教材、网络课程、在线题库等。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56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特点：数字化教学资源具有多样性、交互性、个性化等特点，能够满足不同学生的学习需求，提高学生的学习兴趣和自主学习能力。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数字化教学环境</a:t>
            </a:r>
            <a:endParaRPr altLang="en-US" lang="zh-CN"/>
          </a:p>
        </p:txBody>
      </p:sp>
      <p:sp>
        <p:nvSpPr>
          <p:cNvPr id="10490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硬件设施：提供高性能的计算机、平板电脑等设备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数字化教室：建设多媒体教室，支持实时互动教学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网络覆盖：实现校园无线网络全覆盖，方便师生随时随地上网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软件应用：使用多媒体课件、在线课程等数字化教学资源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数字化教学方法</a:t>
            </a:r>
            <a:endParaRPr altLang="en-US" lang="zh-CN"/>
          </a:p>
        </p:txBody>
      </p:sp>
      <p:sp>
        <p:nvSpPr>
          <p:cNvPr id="104917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7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数字化教学资源的利用：利用数字技术优化教学内容和形式，提高教学效果。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数字化教学平台的建设：建立数字化教学平台，实现教学资源共享和师生互动。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教师数字化教学能力的提升：加强教师数字化教学培训，提高教师的数字化教学水平。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数字化评价体系的建立：建立数字化评价体系，实现对学生学习过程的实时监测和反馈。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数字化评价方式</a:t>
            </a:r>
            <a:endParaRPr altLang="en-US" lang="zh-CN"/>
          </a:p>
        </p:txBody>
      </p:sp>
      <p:sp>
        <p:nvSpPr>
          <p:cNvPr id="10492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利用数字化工具进行学生评价，提高评价的准确性和客观性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实时收集学生学习数据，为教师提供及时反馈和调整教学策略的依据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构建多元化的评价体系，关注学生的全面发展，而非单一的考试成绩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培养学生的数字素养和信息处理能力，适应未来社会发展的需要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小学教育数字化转型的实践案例</a:t>
            </a:r>
            <a:endParaRPr altLang="en-US" lang="zh-CN"/>
          </a:p>
        </p:txBody>
      </p:sp>
      <p:sp>
        <p:nvSpPr>
          <p:cNvPr id="10492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数字化教学平台的运用</a:t>
            </a:r>
            <a:endParaRPr altLang="en-US" lang="zh-CN"/>
          </a:p>
        </p:txBody>
      </p:sp>
      <p:sp>
        <p:nvSpPr>
          <p:cNvPr id="10493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数字化教学平台：提供在线课程、教学资源、互动工具等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运用效果：学生学习积极性提高，教师教学效果提升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未来展望：数字化教学平台将进一步推动小学教育的数字化转型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实践案例：某小学引入数字化教学平台，提高教学质量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数字化学习资源的建设</a:t>
            </a:r>
            <a:endParaRPr altLang="en-US" lang="zh-CN"/>
          </a:p>
        </p:txBody>
      </p:sp>
      <p:sp>
        <p:nvSpPr>
          <p:cNvPr id="10493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数字化学习资源的定义和分类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数字化学习资源建设的意义和价值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数字化学习资源建设的实践案例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数字化学习资源建设的未来发展趋势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数字化评价工具的开发</a:t>
            </a:r>
            <a:endParaRPr altLang="en-US" lang="zh-CN"/>
          </a:p>
        </p:txBody>
      </p:sp>
      <p:sp>
        <p:nvSpPr>
          <p:cNvPr id="104944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开发背景：随着小学教育的数字化转型，评价工具也需要进行相应的升级和变革。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开发目标：通过数字化评价工具，实现评价的客观性、准确性和高效性，提升教学质量和学生学习效果。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工具功能：数字化评价工具应具备在线测试、作业提交、成绩统计等功能，方便教师和学生使用。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实践案例：介绍某小学在数字化评价工具开发方面的实践经验，包括需求分析、设计开发、测试上线等环节。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数字化教学管理的创新</a:t>
            </a:r>
            <a:endParaRPr altLang="en-US" lang="zh-CN"/>
          </a:p>
        </p:txBody>
      </p:sp>
      <p:sp>
        <p:nvSpPr>
          <p:cNvPr id="10495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数字化排课系统：提高课程安排效率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在线考试系统：实时监控考试过程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数字化学生评价：客观全面地评价学生表现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数字化教学资源库：丰富教学资源，提高教学质量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小学教育数字化转型的未来展望</a:t>
            </a:r>
            <a:endParaRPr altLang="en-US" lang="zh-CN"/>
          </a:p>
        </p:txBody>
      </p:sp>
      <p:sp>
        <p:nvSpPr>
          <p:cNvPr id="10495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数字化转型的发展趋势</a:t>
            </a:r>
            <a:endParaRPr altLang="en-US" lang="zh-CN"/>
          </a:p>
        </p:txBody>
      </p:sp>
      <p:sp>
        <p:nvSpPr>
          <p:cNvPr id="10495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人工智能技术：提升个性化教育体验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云计算技术：实现教育资源共享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大数据分析：优化教育决策与评估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5G技术：提升在线教育质量与效率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未来小学教育的数字化场景</a:t>
            </a:r>
            <a:endParaRPr altLang="en-US" lang="zh-CN"/>
          </a:p>
        </p:txBody>
      </p:sp>
      <p:sp>
        <p:nvSpPr>
          <p:cNvPr id="10496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在线协作工具：促进学生之间的合作与交流，培养团队合作能力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虚拟现实技术：提供沉浸式学习体验，帮助学生更好地理解抽象概念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人工智能辅助：个性化推荐学习资源，提高学习效率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数字评估系统：实时监测学生的学习进度和掌握情况，为教师提供科学的教学建议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未来小学教育的数字化挑战与机遇</a:t>
            </a:r>
            <a:endParaRPr altLang="en-US" lang="zh-CN"/>
          </a:p>
        </p:txBody>
      </p:sp>
      <p:sp>
        <p:nvSpPr>
          <p:cNvPr id="10497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挑战：如何平衡线上与线下的教育质量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机遇：促进教育资源的公平分配和共享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机遇：利用数字化技术提高教育效率和效果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挑战：如何保障学生的网络安全和隐私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推动小学教育数字化转型的建议</a:t>
            </a:r>
            <a:endParaRPr altLang="en-US" lang="zh-CN"/>
          </a:p>
        </p:txBody>
      </p:sp>
      <p:sp>
        <p:nvSpPr>
          <p:cNvPr id="10497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加强政策支持与引导</a:t>
            </a:r>
            <a:endParaRPr altLang="en-US" lang="zh-CN"/>
          </a:p>
        </p:txBody>
      </p:sp>
      <p:sp>
        <p:nvSpPr>
          <p:cNvPr id="10498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制定相关政策，鼓励小学教育数字化转型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增加对数字化教育的投入，提高教育资源的质量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建立数字化教育评价体系，对小学教育数字化转型进行评估和监督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加强对教师的培训，提高教师的数字化教育水平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提高教师数字化素养</a:t>
            </a:r>
            <a:endParaRPr altLang="en-US" lang="zh-CN"/>
          </a:p>
        </p:txBody>
      </p:sp>
      <p:sp>
        <p:nvSpPr>
          <p:cNvPr id="10498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提升教师的信息素养和数字化教学能力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培训教师使用数字化教育工具和平台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鼓励教师参与数字化教育创新实践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建立教师数字化教育评价体系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加强数字化基础设施建设</a:t>
            </a:r>
            <a:endParaRPr altLang="en-US" lang="zh-CN"/>
          </a:p>
        </p:txBody>
      </p:sp>
      <p:sp>
        <p:nvSpPr>
          <p:cNvPr id="104991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建设高速互联网：提供稳定、高效的网络连接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升级教育资源平台：整合优质教育资源，实现共享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配备数字化教学设备：满足教师和学生的教学需求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建立数据中心：保障数据的安全存储和备份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完善数字化评价体系</a:t>
            </a:r>
            <a:endParaRPr altLang="en-US" lang="zh-CN"/>
          </a:p>
        </p:txBody>
      </p:sp>
      <p:sp>
        <p:nvSpPr>
          <p:cNvPr id="10499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建立多元评价体系，包括数字化和非数字化能力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定期更新评价标准，以适应技术发展和教育需求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加强教师培训，提高其数字化评价能力和意识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鼓励学生参与评价过程，促进其自我反思和提升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1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5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5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5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5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5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5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5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5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5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5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5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5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5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5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5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5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SLIDE_ID" val="custom2023121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9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47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2024-01-03T14:35:52Z</dcterms:created>
  <dcterms:modified xsi:type="dcterms:W3CDTF">2024-01-03T14:35:52Z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ff3a0e3a28bb45eda93924a2a8851a05_21</vt:lpwstr>
  </property>
</Properties>
</file>