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77" r:id="rId1"/>
    <p:sldMasterId id="2147486614" r:id="rId2"/>
  </p:sldMasterIdLst>
  <p:notesMasterIdLst>
    <p:notesMasterId r:id="rId3"/>
  </p:notesMasterIdLst>
  <p:sldIdLst>
    <p:sldId id="1596" r:id="rId4"/>
    <p:sldId id="1600" r:id="rId5"/>
    <p:sldId id="1603" r:id="rId6"/>
    <p:sldId id="1606" r:id="rId7"/>
    <p:sldId id="1612" r:id="rId9"/>
    <p:sldId id="1615" r:id="rId10"/>
    <p:sldId id="1618" r:id="rId11"/>
    <p:sldId id="1621" r:id="rId12"/>
    <p:sldId id="1627" r:id="rId14"/>
    <p:sldId id="1630" r:id="rId15"/>
    <p:sldId id="1633" r:id="rId16"/>
    <p:sldId id="1636" r:id="rId17"/>
    <p:sldId id="1642" r:id="rId19"/>
    <p:sldId id="1645" r:id="rId20"/>
    <p:sldId id="1648" r:id="rId21"/>
    <p:sldId id="1651" r:id="rId22"/>
    <p:sldId id="1657" r:id="rId24"/>
    <p:sldId id="1660" r:id="rId25"/>
    <p:sldId id="1663" r:id="rId26"/>
    <p:sldId id="1666" r:id="rId27"/>
    <p:sldId id="1672" r:id="rId29"/>
    <p:sldId id="1675" r:id="rId30"/>
    <p:sldId id="1678" r:id="rId31"/>
    <p:sldId id="1681" r:id="rId32"/>
    <p:sldId id="1687" r:id="rId34"/>
    <p:sldId id="1690" r:id="rId35"/>
    <p:sldId id="1693" r:id="rId36"/>
    <p:sldId id="169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78" r:id="rId1"/>
    <p:sldLayoutId id="2147486579" r:id="rId2"/>
    <p:sldLayoutId id="2147486580" r:id="rId3"/>
    <p:sldLayoutId id="2147486581" r:id="rId4"/>
    <p:sldLayoutId id="2147486582" r:id="rId5"/>
    <p:sldLayoutId id="2147486583" r:id="rId6"/>
    <p:sldLayoutId id="2147486584" r:id="rId7"/>
    <p:sldLayoutId id="2147486585" r:id="rId8"/>
    <p:sldLayoutId id="2147486586" r:id="rId9"/>
    <p:sldLayoutId id="2147486587" r:id="rId10"/>
    <p:sldLayoutId id="2147486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15" r:id="rId1"/>
    <p:sldLayoutId id="2147486616" r:id="rId2"/>
    <p:sldLayoutId id="2147486617" r:id="rId3"/>
    <p:sldLayoutId id="2147486618" r:id="rId4"/>
    <p:sldLayoutId id="2147486619" r:id="rId5"/>
    <p:sldLayoutId id="2147486620" r:id="rId6"/>
    <p:sldLayoutId id="2147486621" r:id="rId7"/>
    <p:sldLayoutId id="2147486622" r:id="rId8"/>
    <p:sldLayoutId id="2147486623" r:id="rId9"/>
    <p:sldLayoutId id="2147486624" r:id="rId10"/>
    <p:sldLayoutId id="21474866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tags" Target="../tags/tag341.xml"/><Relationship Id="rId26" Type="http://schemas.openxmlformats.org/officeDocument/2006/relationships/tags" Target="../tags/tag342.xml"/><Relationship Id="rId27" Type="http://schemas.openxmlformats.org/officeDocument/2006/relationships/tags" Target="../tags/tag343.xml"/><Relationship Id="rId28" Type="http://schemas.openxmlformats.org/officeDocument/2006/relationships/tags" Target="../tags/tag344.xml"/><Relationship Id="rId29" Type="http://schemas.openxmlformats.org/officeDocument/2006/relationships/tags" Target="../tags/tag34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2024年环境治理行业工作总结与展望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环境治理行业现状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2024年环境治理工作总结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环境治理行业技术发展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环境治理行业政策环境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环境治理行业市场前景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环境治理行业现状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主要企业：行业内企业众多，竞争激烈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行业规模：市场规模不断扩大，涵盖多个领域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增长速度：近年来保持快速增长，未来有望继续扩大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政策支持：政府加大对环境治理行业的支持力度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</a:t>
            </a:r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政府：制定环保政策和法规，推动环境治理工作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企业：承担环保责任，开展环境治理和污染防治工作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社会组织和公众：参与环保活动，提高环保意识，监督环境治理工作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国际组织和跨国公司：推动全球环保合作，共同应对环境问题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政策推动：政府加大对环境治理行业的支持力度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技术创新：新技术不断涌现，推动环境治理行业向更高水平发展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市场需求：随着人们对环境问题的关注度提高，市场需求不断增长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跨界合作：跨界合作成为行业发展的新趋势，推动环境治理行业与其他领域的融合发展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2024年环境治理工作总结</a:t>
            </a:r>
            <a:endParaRPr altLang="en-US" lang="zh-CN"/>
          </a:p>
        </p:txBody>
      </p:sp>
      <p:sp>
        <p:nvSpPr>
          <p:cNvPr id="10490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49138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空气质量改善：通过减少污染排放和加强监管，空气质量得到显著改善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水质提升：加强水源地保护和污水处理，水质得到明显提升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土壤修复：开展土壤污染调查和修复工作，有效减少土壤污染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节能减排：推广清洁能源和节能技术，减少能源消耗和碳排放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生态保护：加强自然保护区管理和生态修复工作，保护生物多样性和生态系统完整性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公众参与：加强环保宣传和教育，提高公众环保意识和参与度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</a:t>
            </a:r>
            <a:endParaRPr altLang="en-US" lang="zh-CN"/>
          </a:p>
        </p:txBody>
      </p:sp>
      <p:sp>
        <p:nvSpPr>
          <p:cNvPr id="104918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p>
            <a:r>
              <a:rPr altLang="en-US" lang="zh-CN"/>
              <a:t>案例名称：某城市空气质量改善项目</a:t>
            </a:r>
            <a:endParaRPr altLang="en-US" lang="zh-CN"/>
          </a:p>
          <a:p>
            <a:r>
              <a:rPr altLang="en-US" lang="zh-CN"/>
              <a:t>实施时间：2024年</a:t>
            </a:r>
            <a:endParaRPr altLang="en-US" lang="zh-CN"/>
          </a:p>
          <a:p>
            <a:r>
              <a:rPr altLang="en-US" lang="zh-CN"/>
              <a:t>治理措施：采用先进的空气净化技术和设备，加强监管和执法力度</a:t>
            </a:r>
            <a:endParaRPr altLang="en-US" lang="zh-CN"/>
          </a:p>
          <a:p>
            <a:r>
              <a:rPr altLang="en-US" lang="zh-CN"/>
              <a:t>治理效果：空气质量明显改善，居民满意度提高  以下是用户提供的信息和标题： 我正在写一份主题为“2024年环境治理行业工作总结与展望”的PPT,现在准备介绍“2024年环境治理工作展望”,请帮我生成“未来发展趋势”为标题的内容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我正在写一份主题为“2024年环境治理行业工作总结与展望”的PPT,现在准备介绍“2024年环境治理工作展望”,请帮我生成“未来发展趋势”为标题的内容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智能化技术应用：利用人工智能、大数据等先进技术提高环境治理效率</a:t>
            </a:r>
            <a:endParaRPr altLang="en-US" lang="zh-CN"/>
          </a:p>
          <a:p>
            <a:r>
              <a:rPr altLang="en-US" lang="zh-CN"/>
              <a:t>绿色低碳发展：推动绿色低碳的生产方式，减少对环境的污染和破坏</a:t>
            </a:r>
            <a:endParaRPr altLang="en-US" lang="zh-CN"/>
          </a:p>
          <a:p>
            <a:r>
              <a:rPr altLang="en-US" lang="zh-CN"/>
              <a:t>多元化治理模式：探索政府、企业、社会共同参与的多元化治理模式</a:t>
            </a:r>
            <a:endParaRPr altLang="en-US" lang="zh-CN"/>
          </a:p>
          <a:p>
            <a:r>
              <a:rPr altLang="en-US" lang="zh-CN"/>
              <a:t>国际合作与交流：加强国际合作与交流，共同应对全球环境问题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遇到的问题及解决方案</a:t>
            </a:r>
            <a:endParaRPr altLang="en-US" lang="zh-CN"/>
          </a:p>
        </p:txBody>
      </p:sp>
      <p:sp>
        <p:nvSpPr>
          <p:cNvPr id="1049220" name="标题"/>
          <p:cNvSpPr txBox="1"/>
          <p:nvPr>
            <p:custDataLst>
              <p:tags r:id="rId1"/>
            </p:custDataLst>
          </p:nvPr>
        </p:nvSpPr>
        <p:spPr>
          <a:xfrm>
            <a:off x="3793059" y="3852210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问题3：政策法规不完善 解决方案：加强政策法规的制定和完善，提高政策法规的执行力度，加大对违法行为的惩处力度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"/>
            </p:custDataLst>
          </p:nvPr>
        </p:nvSpPr>
        <p:spPr>
          <a:xfrm>
            <a:off x="3793059" y="4309101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解决方案：加强政策法规的制定和完善，提高政策法规的执行力度，加大对违法行为的惩处力度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标题"/>
          <p:cNvSpPr txBox="1"/>
          <p:nvPr>
            <p:custDataLst>
              <p:tags r:id="rId3"/>
            </p:custDataLst>
          </p:nvPr>
        </p:nvSpPr>
        <p:spPr>
          <a:xfrm>
            <a:off x="3793059" y="2608305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问题2：技术难题 解决方案：加大科研力度，引进先进技术，加强技术交流与合作，提高技术水平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4"/>
            </p:custDataLst>
          </p:nvPr>
        </p:nvSpPr>
        <p:spPr>
          <a:xfrm>
            <a:off x="3793059" y="3065196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解决方案：加大科研力度，引进先进技术，加强技术交流与合作，提高技术水平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标题"/>
          <p:cNvSpPr txBox="1"/>
          <p:nvPr>
            <p:custDataLst>
              <p:tags r:id="rId5"/>
            </p:custDataLst>
          </p:nvPr>
        </p:nvSpPr>
        <p:spPr>
          <a:xfrm>
            <a:off x="3793059" y="1364400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问题1：资金不足 解决方案：积极争取政府和企业的投资，加强与金融机构的合作，拓展融资渠道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6"/>
            </p:custDataLst>
          </p:nvPr>
        </p:nvSpPr>
        <p:spPr>
          <a:xfrm>
            <a:off x="3793059" y="1821291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解决方案：积极争取政府和企业的投资，加强与金融机构的合作，拓展融资渠道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标题"/>
          <p:cNvSpPr txBox="1"/>
          <p:nvPr>
            <p:custDataLst>
              <p:tags r:id="rId7"/>
            </p:custDataLst>
          </p:nvPr>
        </p:nvSpPr>
        <p:spPr>
          <a:xfrm>
            <a:off x="3793059" y="5096116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问题4：公众意识不强 解决方案：加强环保宣传教育，提高公众环保意识，加强社会监督，形成全社会共同参与环保的良好氛围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8"/>
            </p:custDataLst>
          </p:nvPr>
        </p:nvSpPr>
        <p:spPr>
          <a:xfrm>
            <a:off x="3793059" y="5553006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解决方案：加强环保宣传教育，提高公众环保意识，加强社会监督，形成全社会共同参与环保的良好氛围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环境治理行业技术发展</a:t>
            </a:r>
            <a:endParaRPr altLang="en-US" lang="zh-CN"/>
          </a:p>
        </p:txBody>
      </p:sp>
      <p:sp>
        <p:nvSpPr>
          <p:cNvPr id="10492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先进技术应用</a:t>
            </a:r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空气净化技术：高效过滤、活性炭吸附、紫外线杀菌等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水处理技术：膜分离、高级氧化、生物处理等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垃圾处理技术：焚烧发电、生物降解、资源回收等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绿色能源技术：太阳能、风能、地热能等在环境治理领域的应用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新型污水处理技术：提高污水处理效率，降低能耗和成本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固废处理技术：实现固废减量化、资源化和无害化处理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节能环保技术：推动绿色低碳发展，降低对环境的影响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废气治理技术：有效减少大气污染物排放，改善空气质量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技术发展对行业的影响</a:t>
            </a:r>
            <a:endParaRPr altLang="en-US" lang="zh-CN"/>
          </a:p>
        </p:txBody>
      </p:sp>
      <p:cxnSp>
        <p:nvCxnSpPr>
          <p:cNvPr id="3145741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53897" y="214733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454" name="椭圆 21"/>
          <p:cNvSpPr/>
          <p:nvPr>
            <p:custDataLst>
              <p:tags r:id="rId2"/>
            </p:custDataLst>
          </p:nvPr>
        </p:nvSpPr>
        <p:spPr>
          <a:xfrm>
            <a:off x="2608373" y="1553767"/>
            <a:ext cx="490397" cy="490397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56" name="文本框 34"/>
          <p:cNvSpPr txBox="1"/>
          <p:nvPr>
            <p:custDataLst>
              <p:tags r:id="rId3"/>
            </p:custDataLst>
          </p:nvPr>
        </p:nvSpPr>
        <p:spPr>
          <a:xfrm>
            <a:off x="2605108" y="162363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58" name="矩形 19"/>
          <p:cNvSpPr/>
          <p:nvPr>
            <p:custDataLst>
              <p:tags r:id="rId4"/>
            </p:custDataLst>
          </p:nvPr>
        </p:nvSpPr>
        <p:spPr bwMode="auto">
          <a:xfrm>
            <a:off x="3493176" y="1364400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技术进步推动环境治理行业的发展  随着科技的不断发展，环境治理行业的技术也在不断进步。这些技术的进步为环境治理行业提供了更多的解决方案和手段，推动了行业的发展。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60" name="文本框 26"/>
          <p:cNvSpPr txBox="1"/>
          <p:nvPr>
            <p:custDataLst>
              <p:tags r:id="rId5"/>
            </p:custDataLst>
          </p:nvPr>
        </p:nvSpPr>
        <p:spPr>
          <a:xfrm>
            <a:off x="3493176" y="1757501"/>
            <a:ext cx="6093716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随着科技的不断发展，环境治理行业的技术也在不断进步。这些技术的进步为环境治理行业提供了更多的解决方案和手段，推动了行业的发展。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62" name="椭圆 22"/>
          <p:cNvSpPr/>
          <p:nvPr>
            <p:custDataLst>
              <p:tags r:id="rId6"/>
            </p:custDataLst>
          </p:nvPr>
        </p:nvSpPr>
        <p:spPr>
          <a:xfrm>
            <a:off x="2608373" y="2781391"/>
            <a:ext cx="490397" cy="490397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64" name="文本框 35"/>
          <p:cNvSpPr txBox="1"/>
          <p:nvPr>
            <p:custDataLst>
              <p:tags r:id="rId7"/>
            </p:custDataLst>
          </p:nvPr>
        </p:nvSpPr>
        <p:spPr>
          <a:xfrm>
            <a:off x="2605108" y="2861056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66" name="矩形 29"/>
          <p:cNvSpPr/>
          <p:nvPr>
            <p:custDataLst>
              <p:tags r:id="rId8"/>
            </p:custDataLst>
          </p:nvPr>
        </p:nvSpPr>
        <p:spPr bwMode="auto">
          <a:xfrm>
            <a:off x="3493176" y="2592024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技术创新提高环境治理效率和质量  技术创新是推动环境治理行业发展的重要动力。通过技术创新，可以不断提高环境治理的效率和质量，减少污染物的排放，保护生态环境。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68" name="文本框 31"/>
          <p:cNvSpPr txBox="1"/>
          <p:nvPr>
            <p:custDataLst>
              <p:tags r:id="rId9"/>
            </p:custDataLst>
          </p:nvPr>
        </p:nvSpPr>
        <p:spPr>
          <a:xfrm>
            <a:off x="3493176" y="2984472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技术创新是推动环境治理行业发展的重要动力。通过技术创新，可以不断提高环境治理的效率和质量，减少污染物的排放，保护生态环境。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70" name="椭圆 6"/>
          <p:cNvSpPr/>
          <p:nvPr>
            <p:custDataLst>
              <p:tags r:id="rId10"/>
            </p:custDataLst>
          </p:nvPr>
        </p:nvSpPr>
        <p:spPr>
          <a:xfrm>
            <a:off x="2608373" y="4011627"/>
            <a:ext cx="490397" cy="490397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72" name="文本框 36"/>
          <p:cNvSpPr txBox="1"/>
          <p:nvPr>
            <p:custDataLst>
              <p:tags r:id="rId11"/>
            </p:custDataLst>
          </p:nvPr>
        </p:nvSpPr>
        <p:spPr>
          <a:xfrm>
            <a:off x="2605108" y="4081497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74" name="矩形 32"/>
          <p:cNvSpPr/>
          <p:nvPr>
            <p:custDataLst>
              <p:tags r:id="rId12"/>
            </p:custDataLst>
          </p:nvPr>
        </p:nvSpPr>
        <p:spPr bwMode="auto">
          <a:xfrm>
            <a:off x="3493176" y="3818995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技术应用拓展环境治理行业的领域  随着技术的不断应用，环境治理行业的领域也在不断拓展。除了传统的水处理、大气治理等领域外，还可以应用于土壤修复、垃圾处理等领域。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76" name="文本框 33"/>
          <p:cNvSpPr txBox="1"/>
          <p:nvPr>
            <p:custDataLst>
              <p:tags r:id="rId13"/>
            </p:custDataLst>
          </p:nvPr>
        </p:nvSpPr>
        <p:spPr>
          <a:xfrm>
            <a:off x="3493176" y="4211443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随着技术的不断应用，环境治理行业的领域也在不断拓展。除了传统的水处理、大气治理等领域外，还可以应用于土壤修复、垃圾处理等领域。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78" name="椭圆 8"/>
          <p:cNvSpPr/>
          <p:nvPr>
            <p:custDataLst>
              <p:tags r:id="rId14"/>
            </p:custDataLst>
          </p:nvPr>
        </p:nvSpPr>
        <p:spPr>
          <a:xfrm>
            <a:off x="2608373" y="5238598"/>
            <a:ext cx="490397" cy="490397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80" name="文本框 9"/>
          <p:cNvSpPr txBox="1"/>
          <p:nvPr>
            <p:custDataLst>
              <p:tags r:id="rId15"/>
            </p:custDataLst>
          </p:nvPr>
        </p:nvSpPr>
        <p:spPr>
          <a:xfrm>
            <a:off x="2605108" y="530846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82" name="矩形 10"/>
          <p:cNvSpPr/>
          <p:nvPr>
            <p:custDataLst>
              <p:tags r:id="rId16"/>
            </p:custDataLst>
          </p:nvPr>
        </p:nvSpPr>
        <p:spPr bwMode="auto">
          <a:xfrm>
            <a:off x="3493176" y="5045966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技术发展为环境治理行业带来新的机遇和挑战  随着技术的不断发展，环境治理行业也面临着新的机遇和挑战。企业需要不断加强技术研发和创新，提高技术水平和竞争力，以适应市场的变化和需求。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84" name="文本框 11"/>
          <p:cNvSpPr txBox="1"/>
          <p:nvPr>
            <p:custDataLst>
              <p:tags r:id="rId17"/>
            </p:custDataLst>
          </p:nvPr>
        </p:nvSpPr>
        <p:spPr>
          <a:xfrm>
            <a:off x="3493176" y="5438414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随着技术的不断发展，环境治理行业也面临着新的机遇和挑战。企业需要不断加强技术研发和创新，提高技术水平和竞争力，以适应市场的变化和需求。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3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53897" y="337626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5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53897" y="4599973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环境治理行业政策环境</a:t>
            </a:r>
            <a:endParaRPr altLang="en-US" lang="zh-CN"/>
          </a:p>
        </p:txBody>
      </p:sp>
      <p:sp>
        <p:nvSpPr>
          <p:cNvPr id="10495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政策支持情况</a:t>
            </a:r>
            <a:endParaRPr altLang="en-US" lang="zh-CN"/>
          </a:p>
        </p:txBody>
      </p:sp>
      <p:sp>
        <p:nvSpPr>
          <p:cNvPr id="10495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政策法规不断完善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政策支持力度逐年提升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政策对环境治理行业的推动作用显著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政策执行力度加大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政策对行业的影响</a:t>
            </a:r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1"/>
            </p:custDataLst>
          </p:nvPr>
        </p:nvSpPr>
        <p:spPr>
          <a:xfrm>
            <a:off x="4152245" y="1865761"/>
            <a:ext cx="3886204" cy="5672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* 政府加大对环境治理行业的支持力度，推动行业快速发展。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文本框 35"/>
          <p:cNvSpPr txBox="1"/>
          <p:nvPr>
            <p:custDataLst>
              <p:tags r:id="rId2"/>
            </p:custDataLst>
          </p:nvPr>
        </p:nvSpPr>
        <p:spPr>
          <a:xfrm>
            <a:off x="4155509" y="1364400"/>
            <a:ext cx="3884245" cy="430205"/>
          </a:xfrm>
          <a:prstGeom prst="rect"/>
          <a:noFill/>
          <a:effectLst/>
        </p:spPr>
        <p:txBody>
          <a:bodyPr anchor="b" anchorCtr="0" lIns="0" rtlCol="0" wrap="square">
            <a:noAutofit/>
          </a:bodyPr>
          <a:p>
            <a:pPr algn="l"/>
            <a:r>
              <a:rPr altLang="zh-CN" b="1" dirty="0" sz="2400" lang="en-US">
                <a:solidFill>
                  <a:schemeClr val="accent1"/>
                </a:solidFill>
                <a:effectLst/>
                <a:latin typeface="+mj-ea"/>
                <a:ea typeface="+mj-ea"/>
                <a:cs typeface="思源黑体 CN Heavy" panose="020B0A00000000000000" pitchFamily="34" charset="-122"/>
              </a:rPr>
              <a:t>政策推动行业快速发展  * 政府加大对环境治理行业的支持力度，推动行业快速发展。</a:t>
            </a:r>
            <a:endParaRPr altLang="zh-CN" b="1" dirty="0" sz="2400" lang="en-US">
              <a:solidFill>
                <a:schemeClr val="accent1"/>
              </a:solidFill>
              <a:effectLst/>
              <a:latin typeface="+mj-ea"/>
              <a:ea typeface="+mj-ea"/>
              <a:cs typeface="思源黑体 CN Heavy" panose="020B0A00000000000000" pitchFamily="34" charset="-122"/>
            </a:endParaRPr>
          </a:p>
        </p:txBody>
      </p:sp>
      <p:sp>
        <p:nvSpPr>
          <p:cNvPr id="1049650" name="正文"/>
          <p:cNvSpPr txBox="1"/>
          <p:nvPr>
            <p:custDataLst>
              <p:tags r:id="rId3"/>
            </p:custDataLst>
          </p:nvPr>
        </p:nvSpPr>
        <p:spPr>
          <a:xfrm>
            <a:off x="4152245" y="3147236"/>
            <a:ext cx="3886204" cy="5672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* 政策对行业发展的方向、速度和规模产生重要影响。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文本框 21"/>
          <p:cNvSpPr txBox="1"/>
          <p:nvPr>
            <p:custDataLst>
              <p:tags r:id="rId4"/>
            </p:custDataLst>
          </p:nvPr>
        </p:nvSpPr>
        <p:spPr>
          <a:xfrm>
            <a:off x="4154204" y="2645874"/>
            <a:ext cx="3884245" cy="430205"/>
          </a:xfrm>
          <a:prstGeom prst="rect"/>
          <a:noFill/>
          <a:effectLst/>
        </p:spPr>
        <p:txBody>
          <a:bodyPr anchor="b" anchorCtr="0" lIns="0" rtlCol="0" wrap="square">
            <a:noAutofit/>
          </a:bodyPr>
          <a:p>
            <a:pPr algn="l"/>
            <a:r>
              <a:rPr altLang="zh-CN" b="1" dirty="0" sz="2400" lang="en-US">
                <a:solidFill>
                  <a:schemeClr val="accent4"/>
                </a:solidFill>
                <a:effectLst/>
                <a:latin typeface="+mj-ea"/>
                <a:ea typeface="+mj-ea"/>
                <a:cs typeface="思源黑体 CN Heavy" panose="020B0A00000000000000" pitchFamily="34" charset="-122"/>
              </a:rPr>
              <a:t>政策对行业发展的影响  * 政策对行业发展的方向、速度和规模产生重要影响。</a:t>
            </a:r>
            <a:endParaRPr altLang="zh-CN" b="1" dirty="0" sz="2400" lang="en-US">
              <a:solidFill>
                <a:schemeClr val="accent4"/>
              </a:solidFill>
              <a:effectLst/>
              <a:latin typeface="+mj-ea"/>
              <a:ea typeface="+mj-ea"/>
              <a:cs typeface="思源黑体 CN Heavy" panose="020B0A00000000000000" pitchFamily="34" charset="-122"/>
            </a:endParaRPr>
          </a:p>
        </p:txBody>
      </p:sp>
      <p:sp>
        <p:nvSpPr>
          <p:cNvPr id="1049654" name="正文"/>
          <p:cNvSpPr txBox="1"/>
          <p:nvPr>
            <p:custDataLst>
              <p:tags r:id="rId5"/>
            </p:custDataLst>
          </p:nvPr>
        </p:nvSpPr>
        <p:spPr>
          <a:xfrm>
            <a:off x="4152245" y="4428710"/>
            <a:ext cx="3886204" cy="5672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* 政策对行业竞争格局产生重要影响，推动行业整合和转型升级。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文本框 10"/>
          <p:cNvSpPr txBox="1"/>
          <p:nvPr>
            <p:custDataLst>
              <p:tags r:id="rId6"/>
            </p:custDataLst>
          </p:nvPr>
        </p:nvSpPr>
        <p:spPr>
          <a:xfrm>
            <a:off x="4155509" y="3927349"/>
            <a:ext cx="3884245" cy="430205"/>
          </a:xfrm>
          <a:prstGeom prst="rect"/>
          <a:noFill/>
          <a:effectLst/>
        </p:spPr>
        <p:txBody>
          <a:bodyPr anchor="b" anchorCtr="0" lIns="0" rtlCol="0" wrap="square">
            <a:noAutofit/>
          </a:bodyPr>
          <a:p>
            <a:pPr algn="l"/>
            <a:r>
              <a:rPr altLang="zh-CN" b="1" dirty="0" sz="2400" lang="en-US">
                <a:solidFill>
                  <a:schemeClr val="accent1"/>
                </a:solidFill>
                <a:effectLst/>
                <a:latin typeface="+mj-ea"/>
                <a:ea typeface="+mj-ea"/>
                <a:cs typeface="思源黑体 CN Heavy" panose="020B0A00000000000000" pitchFamily="34" charset="-122"/>
              </a:rPr>
              <a:t>政策对行业竞争格局的影响  * 政策对行业竞争格局产生重要影响，推动行业整合和转型升级。</a:t>
            </a:r>
            <a:endParaRPr altLang="zh-CN" b="1" dirty="0" sz="2400" lang="en-US">
              <a:solidFill>
                <a:schemeClr val="accent1"/>
              </a:solidFill>
              <a:effectLst/>
              <a:latin typeface="+mj-ea"/>
              <a:ea typeface="+mj-ea"/>
              <a:cs typeface="思源黑体 CN Heavy" panose="020B0A00000000000000" pitchFamily="34" charset="-122"/>
            </a:endParaRPr>
          </a:p>
        </p:txBody>
      </p:sp>
      <p:sp>
        <p:nvSpPr>
          <p:cNvPr id="1049658" name="正文"/>
          <p:cNvSpPr txBox="1"/>
          <p:nvPr>
            <p:custDataLst>
              <p:tags r:id="rId7"/>
            </p:custDataLst>
          </p:nvPr>
        </p:nvSpPr>
        <p:spPr>
          <a:xfrm>
            <a:off x="4152245" y="5610957"/>
            <a:ext cx="3886204" cy="5672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* 政策鼓励和支持环境治理行业的技术创新，推动行业技术进步。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文本框 4"/>
          <p:cNvSpPr txBox="1"/>
          <p:nvPr>
            <p:custDataLst>
              <p:tags r:id="rId8"/>
            </p:custDataLst>
          </p:nvPr>
        </p:nvSpPr>
        <p:spPr>
          <a:xfrm>
            <a:off x="4154204" y="5109596"/>
            <a:ext cx="3884245" cy="430205"/>
          </a:xfrm>
          <a:prstGeom prst="rect"/>
          <a:noFill/>
          <a:effectLst/>
        </p:spPr>
        <p:txBody>
          <a:bodyPr anchor="b" anchorCtr="0" lIns="0" rtlCol="0" wrap="square">
            <a:noAutofit/>
          </a:bodyPr>
          <a:p>
            <a:pPr algn="l"/>
            <a:r>
              <a:rPr altLang="zh-CN" b="1" dirty="0" sz="2400" lang="en-US">
                <a:solidFill>
                  <a:schemeClr val="accent4"/>
                </a:solidFill>
                <a:effectLst/>
                <a:latin typeface="+mj-ea"/>
                <a:ea typeface="+mj-ea"/>
                <a:cs typeface="思源黑体 CN Heavy" panose="020B0A00000000000000" pitchFamily="34" charset="-122"/>
              </a:rPr>
              <a:t>政策对行业技术创新的影响  * 政策鼓励和支持环境治理行业的技术创新，推动行业技术进步。</a:t>
            </a:r>
            <a:endParaRPr altLang="zh-CN" b="1" dirty="0" sz="2400" lang="en-US">
              <a:solidFill>
                <a:schemeClr val="accent4"/>
              </a:solidFill>
              <a:effectLst/>
              <a:latin typeface="+mj-ea"/>
              <a:ea typeface="+mj-ea"/>
              <a:cs typeface="思源黑体 CN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未来政策走向预测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绿色发展成为主流：未来政策将更加注重绿色发展，推动产业升级和转型，鼓励企业采用清洁能源和低碳技术。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环保政策持续加强：未来政策将更加注重环境保护和治理，加大对环境违法行为的惩处力度。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治理体系不断完善：未来政策将不断完善环境治理体系，加强监管和执法力度，提高环境治理效率和水平。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社会参与度提高：未来政策将更加注重社会参与，鼓励公众参与环境治理和监督，推动形成全民共建共治共享的环保格局。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环境治理行业市场前景</a:t>
            </a:r>
            <a:endParaRPr altLang="en-US" lang="zh-CN"/>
          </a:p>
        </p:txBody>
      </p:sp>
      <p:sp>
        <p:nvSpPr>
          <p:cNvPr id="10497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7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环保政策推动市场需求增长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工业污染治理需求持续增加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城市环境改善需求不断提升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农村环境治理市场潜力巨大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856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行业竞争格局：分析不同类型企业（如国有企业、民营企业、外资企业等）在环境治理行业的市场份额、竞争优劣势以及未来发展趋势。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60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6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864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行业集中度：评估环境治理行业的市场集中度，包括前几大企业的市场份额、行业排名以及未来可能出现的市场变化。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68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872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行业政策环境：分析国家政策对环境治理行业的影响，包括政策支持、监管加强等方面，以及未来政策走向的预测。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76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880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行业技术创新：探讨环境治理行业的技术创新情况，包括新技术、新工艺、新设备的研发和应用，以及未来技术创新的方向和趋势。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84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8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9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环保政策推动：政府对环保的重视程度不断提高，推动环境治理行业的发展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市场需求增长：随着人们对环境问题的关注度提高，环境治理市场需求不断增长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技术创新：新技术、新工艺的应用将提高环境治理效率和质量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国际化趋势：环境治理行业将逐步走向国际化，参与国际市场竞争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对未来工作的展望和建议</a:t>
            </a:r>
            <a:endParaRPr altLang="en-US" lang="zh-CN"/>
          </a:p>
        </p:txBody>
      </p:sp>
      <p:sp>
        <p:nvSpPr>
          <p:cNvPr id="104998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未来工作重点和目标</a:t>
            </a:r>
            <a:endParaRPr altLang="en-US" lang="zh-CN"/>
          </a:p>
        </p:txBody>
      </p:sp>
      <p:sp>
        <p:nvSpPr>
          <p:cNvPr id="10500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措施：加强政策引导，加大投入力度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合作：加强国际合作，共同应对全球环境挑战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重点领域：大气、水、土壤污染防治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目标：实现环境质量持续改善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需要改进和优化的方面</a:t>
            </a:r>
            <a:endParaRPr altLang="en-US" lang="zh-CN"/>
          </a:p>
        </p:txBody>
      </p:sp>
      <p:sp>
        <p:nvSpPr>
          <p:cNvPr id="10500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提升环境治理技术水平，加强技术创新和研发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加强环境治理行业人才培养和引进，提高行业整体素质和水平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推动环境治理行业市场化进程，促进市场竞争和资源优化配置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加强环境治理行业监管，完善相关法律法规和政策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对行业的建议和期望</a:t>
            </a:r>
            <a:endParaRPr altLang="en-US" lang="zh-CN"/>
          </a:p>
        </p:txBody>
      </p:sp>
      <p:sp>
        <p:nvSpPr>
          <p:cNvPr id="1050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推动技术创新，提高环境治理效率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加强政策引导，促进环保产业发展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强化公众参与，形成环保社会共识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深化国际合作，共同应对全球环境挑战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2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2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3_3*l_h_a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3_3*l_h_f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3_3*l_h_a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3_3*l_h_f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3_3*l_h_a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3_3*l_h_f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3_3*l_h_a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3_3*l_h_f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4_3*l_h_f*1_1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要地阐述您的观点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4_3*l_h_a*1_1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DIAGRAM_GROUP_CODE" val="l1-1"/>
  <p:tag name="KSO_WM_UNIT_PRESET_TEXT" val="72%"/>
  <p:tag name="KSO_WM_UNIT_TEXT_FILL_FORE_SCHEMECOLOR_INDEX" val="5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4_3*l_h_f*1_2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要地阐述您的观点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4_3*l_h_a*1_2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DIAGRAM_GROUP_CODE" val="l1-1"/>
  <p:tag name="KSO_WM_UNIT_PRESET_TEXT" val="43%"/>
  <p:tag name="KSO_WM_UNIT_TEXT_FILL_FORE_SCHEMECOLOR_INDEX" val="8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4_3*l_h_f*1_3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要地阐述您的观点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4_3*l_h_a*1_3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DIAGRAM_GROUP_CODE" val="l1-1"/>
  <p:tag name="KSO_WM_UNIT_PRESET_TEXT" val="68%"/>
  <p:tag name="KSO_WM_UNIT_TEXT_FILL_FORE_SCHEMECOLOR_INDEX" val="5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4_3*l_h_f*1_4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要地阐述您的观点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4_3*l_h_a*1_4_1"/>
  <p:tag name="KSO_WM_TEMPLATE_CATEGORY" val="diagram"/>
  <p:tag name="KSO_WM_TEMPLATE_INDEX" val="202312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VALUE" val="14"/>
  <p:tag name="KSO_WM_DIAGRAM_GROUP_CODE" val="l1-1"/>
  <p:tag name="KSO_WM_UNIT_PRESET_TEXT" val="36%"/>
  <p:tag name="KSO_WM_UNIT_TEXT_FILL_FORE_SCHEMECOLOR_INDEX" val="8"/>
  <p:tag name="KSO_WM_DIAGRAM_MAX_ITEMCNT" val="5"/>
  <p:tag name="KSO_WM_DIAGRAM_MIN_ITEMCNT" val="2"/>
  <p:tag name="KSO_WM_DIAGRAM_VIRTUALLY_FRAME" val="{&quot;height&quot;:381.55,&quot;width&quot;:297.75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2023-12-17T16:48:19Z</dcterms:created>
  <dcterms:modified xsi:type="dcterms:W3CDTF">2023-12-17T16:48:19Z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3e375a7dceef47f09ecd0bde1410d4ea_21</vt:lpwstr>
  </property>
</Properties>
</file>