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sldIdLst>
    <p:sldId id="268" r:id="rId2"/>
    <p:sldId id="316" r:id="rId3"/>
    <p:sldId id="435" r:id="rId4"/>
    <p:sldId id="369" r:id="rId5"/>
    <p:sldId id="431" r:id="rId6"/>
    <p:sldId id="434" r:id="rId7"/>
    <p:sldId id="430" r:id="rId8"/>
    <p:sldId id="433" r:id="rId9"/>
    <p:sldId id="432" r:id="rId10"/>
    <p:sldId id="410" r:id="rId11"/>
    <p:sldId id="398" r:id="rId12"/>
    <p:sldId id="425" r:id="rId13"/>
    <p:sldId id="436" r:id="rId14"/>
    <p:sldId id="388" r:id="rId15"/>
    <p:sldId id="422" r:id="rId16"/>
    <p:sldId id="429" r:id="rId17"/>
    <p:sldId id="368" r:id="rId18"/>
    <p:sldId id="427" r:id="rId19"/>
    <p:sldId id="358" r:id="rId20"/>
    <p:sldId id="414" r:id="rId21"/>
    <p:sldId id="424" r:id="rId22"/>
    <p:sldId id="437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1" autoAdjust="0"/>
    <p:restoredTop sz="94660"/>
  </p:normalViewPr>
  <p:slideViewPr>
    <p:cSldViewPr snapToGrid="0">
      <p:cViewPr varScale="1">
        <p:scale>
          <a:sx n="70" d="100"/>
          <a:sy n="70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heme" Target="../theme/theme2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C683C-74B6-4498-9467-76F18CE081D4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F1F41-E1FC-4B2E-A036-812FEB6E5A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616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42EF1F41-E1FC-4B2E-A036-812FEB6E5A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903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tags" Target="../tags/tag36.xml"/><Relationship Id="rId3" Type="http://schemas.openxmlformats.org/officeDocument/2006/relationships/tags" Target="../tags/tag21.xml"/><Relationship Id="rId21" Type="http://schemas.openxmlformats.org/officeDocument/2006/relationships/tags" Target="../tags/tag39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tags" Target="../tags/tag38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24" Type="http://schemas.openxmlformats.org/officeDocument/2006/relationships/tags" Target="../tags/tag42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23" Type="http://schemas.openxmlformats.org/officeDocument/2006/relationships/tags" Target="../tags/tag41.xml"/><Relationship Id="rId10" Type="http://schemas.openxmlformats.org/officeDocument/2006/relationships/tags" Target="../tags/tag28.xml"/><Relationship Id="rId19" Type="http://schemas.openxmlformats.org/officeDocument/2006/relationships/tags" Target="../tags/tag37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Relationship Id="rId22" Type="http://schemas.openxmlformats.org/officeDocument/2006/relationships/tags" Target="../tags/tag4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image" Target="../media/image3.jpe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2.jpe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1.jpeg"/><Relationship Id="rId5" Type="http://schemas.openxmlformats.org/officeDocument/2006/relationships/tags" Target="../tags/tag47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10" Type="http://schemas.openxmlformats.org/officeDocument/2006/relationships/image" Target="../media/image5.jpeg"/><Relationship Id="rId4" Type="http://schemas.openxmlformats.org/officeDocument/2006/relationships/tags" Target="../tags/tag55.xml"/><Relationship Id="rId9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9.jpe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8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7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6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3.xml"/><Relationship Id="rId27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tags" Target="../tags/tag94.xml"/><Relationship Id="rId17" Type="http://schemas.openxmlformats.org/officeDocument/2006/relationships/image" Target="../media/image14.png"/><Relationship Id="rId2" Type="http://schemas.openxmlformats.org/officeDocument/2006/relationships/tags" Target="../tags/tag84.xml"/><Relationship Id="rId16" Type="http://schemas.openxmlformats.org/officeDocument/2006/relationships/image" Target="../media/image13.png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5" Type="http://schemas.openxmlformats.org/officeDocument/2006/relationships/tags" Target="../tags/tag87.xml"/><Relationship Id="rId15" Type="http://schemas.openxmlformats.org/officeDocument/2006/relationships/image" Target="../media/image12.png"/><Relationship Id="rId10" Type="http://schemas.openxmlformats.org/officeDocument/2006/relationships/tags" Target="../tags/tag92.xml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97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10" Type="http://schemas.openxmlformats.org/officeDocument/2006/relationships/image" Target="../media/image17.png"/><Relationship Id="rId4" Type="http://schemas.openxmlformats.org/officeDocument/2006/relationships/tags" Target="../tags/tag98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tags" Target="../tags/tag116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tags" Target="../tags/tag115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5" Type="http://schemas.openxmlformats.org/officeDocument/2006/relationships/tags" Target="../tags/tag108.xml"/><Relationship Id="rId10" Type="http://schemas.openxmlformats.org/officeDocument/2006/relationships/tags" Target="../tags/tag113.xml"/><Relationship Id="rId4" Type="http://schemas.openxmlformats.org/officeDocument/2006/relationships/tags" Target="../tags/tag107.xml"/><Relationship Id="rId9" Type="http://schemas.openxmlformats.org/officeDocument/2006/relationships/tags" Target="../tags/tag112.xml"/><Relationship Id="rId1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10" Type="http://schemas.openxmlformats.org/officeDocument/2006/relationships/image" Target="../media/image18.png"/><Relationship Id="rId4" Type="http://schemas.openxmlformats.org/officeDocument/2006/relationships/tags" Target="../tags/tag120.xml"/><Relationship Id="rId9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25.xml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36.xml"/><Relationship Id="rId9" Type="http://schemas.openxmlformats.org/officeDocument/2006/relationships/tags" Target="../tags/tag14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tags" Target="../tags/tag154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tags" Target="../tags/tag153.xml"/><Relationship Id="rId2" Type="http://schemas.openxmlformats.org/officeDocument/2006/relationships/tags" Target="../tags/tag143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tags" Target="../tags/tag152.xml"/><Relationship Id="rId5" Type="http://schemas.openxmlformats.org/officeDocument/2006/relationships/tags" Target="../tags/tag146.xml"/><Relationship Id="rId15" Type="http://schemas.openxmlformats.org/officeDocument/2006/relationships/tags" Target="../tags/tag156.xml"/><Relationship Id="rId10" Type="http://schemas.openxmlformats.org/officeDocument/2006/relationships/tags" Target="../tags/tag151.xml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tags" Target="../tags/tag15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5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video" Target="../media/media2.mp4"/><Relationship Id="rId5" Type="http://schemas.microsoft.com/office/2007/relationships/media" Target="../media/media2.mp4"/><Relationship Id="rId4" Type="http://schemas.openxmlformats.org/officeDocument/2006/relationships/tags" Target="../tags/tag16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image" Target="../media/image21.GIF"/><Relationship Id="rId3" Type="http://schemas.openxmlformats.org/officeDocument/2006/relationships/tags" Target="../tags/tag163.xml"/><Relationship Id="rId7" Type="http://schemas.openxmlformats.org/officeDocument/2006/relationships/tags" Target="../tags/tag167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5" Type="http://schemas.openxmlformats.org/officeDocument/2006/relationships/tags" Target="../tags/tag165.xml"/><Relationship Id="rId10" Type="http://schemas.openxmlformats.org/officeDocument/2006/relationships/tags" Target="../tags/tag170.xml"/><Relationship Id="rId4" Type="http://schemas.openxmlformats.org/officeDocument/2006/relationships/tags" Target="../tags/tag164.xml"/><Relationship Id="rId9" Type="http://schemas.openxmlformats.org/officeDocument/2006/relationships/tags" Target="../tags/tag16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image" Target="../media/image23.jpeg"/><Relationship Id="rId5" Type="http://schemas.openxmlformats.org/officeDocument/2006/relationships/tags" Target="../tags/tag176.xml"/><Relationship Id="rId10" Type="http://schemas.openxmlformats.org/officeDocument/2006/relationships/image" Target="../media/image22.jpeg"/><Relationship Id="rId4" Type="http://schemas.openxmlformats.org/officeDocument/2006/relationships/tags" Target="../tags/tag175.xml"/><Relationship Id="rId9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3" Type="http://schemas.openxmlformats.org/officeDocument/2006/relationships/tags" Target="../tags/tag182.xml"/><Relationship Id="rId7" Type="http://schemas.openxmlformats.org/officeDocument/2006/relationships/tags" Target="../tags/tag186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5" Type="http://schemas.openxmlformats.org/officeDocument/2006/relationships/tags" Target="../tags/tag184.xml"/><Relationship Id="rId10" Type="http://schemas.openxmlformats.org/officeDocument/2006/relationships/tags" Target="../tags/tag189.xml"/><Relationship Id="rId4" Type="http://schemas.openxmlformats.org/officeDocument/2006/relationships/tags" Target="../tags/tag183.xml"/><Relationship Id="rId9" Type="http://schemas.openxmlformats.org/officeDocument/2006/relationships/tags" Target="../tags/tag18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9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image" Target="../media/image24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612925" y="1141800"/>
            <a:ext cx="6336313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4000" b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课</a:t>
            </a:r>
            <a:r>
              <a:rPr lang="zh-CN" altLang="en-US" sz="4000" b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题</a:t>
            </a:r>
            <a:r>
              <a:rPr lang="en-US" altLang="zh-CN" sz="4000" b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1  </a:t>
            </a:r>
            <a:r>
              <a:rPr lang="zh-CN" altLang="en-US" sz="4000" b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</a:t>
            </a:r>
            <a:r>
              <a:rPr lang="zh-CN" altLang="en-US" sz="4000" b="0">
                <a:latin typeface="微软雅黑" panose="020B0503020204020204" pitchFamily="34" charset="-122"/>
                <a:ea typeface="微软雅黑" panose="020B0503020204020204" pitchFamily="34" charset="-122"/>
              </a:rPr>
              <a:t>活中常见的</a:t>
            </a:r>
            <a:r>
              <a:rPr lang="zh-CN" altLang="en-US" sz="4000" b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盐</a:t>
            </a:r>
            <a:endParaRPr lang="zh-CN" altLang="en-US" sz="4000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>
            <p:custDataLst>
              <p:tags r:id="rId3"/>
            </p:custDataLst>
          </p:nvPr>
        </p:nvSpPr>
        <p:spPr>
          <a:xfrm>
            <a:off x="1585002" y="2446457"/>
            <a:ext cx="90220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80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课</a:t>
            </a:r>
            <a:r>
              <a:rPr lang="zh-CN" altLang="en-US" sz="480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时</a:t>
            </a:r>
            <a:r>
              <a:rPr lang="en-US" altLang="zh-CN" sz="480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2    </a:t>
            </a:r>
            <a:r>
              <a:rPr lang="zh-CN" altLang="en-US" sz="4400" noProof="1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碳酸钠、碳酸氢钠和碳酸钙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934835" y="404783"/>
            <a:ext cx="186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课程导入</a:t>
            </a:r>
            <a:endParaRPr lang="zh-CN" altLang="en-US" sz="3200" b="1">
              <a:solidFill>
                <a:schemeClr val="accent5"/>
              </a:solidFill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72" name="组合 71"/>
          <p:cNvGrpSpPr/>
          <p:nvPr>
            <p:custDataLst>
              <p:tags r:id="rId3"/>
            </p:custDataLst>
          </p:nvPr>
        </p:nvGrpSpPr>
        <p:grpSpPr>
          <a:xfrm>
            <a:off x="3269132" y="1634830"/>
            <a:ext cx="2557711" cy="537037"/>
            <a:chOff x="2172836" y="2074435"/>
            <a:chExt cx="3217881" cy="537037"/>
          </a:xfrm>
          <a:solidFill>
            <a:schemeClr val="accent1"/>
          </a:solidFill>
        </p:grpSpPr>
        <p:sp>
          <p:nvSpPr>
            <p:cNvPr id="84" name="文本框 83"/>
            <p:cNvSpPr txBox="1"/>
            <p:nvPr>
              <p:custDataLst>
                <p:tags r:id="rId22"/>
              </p:custDataLst>
            </p:nvPr>
          </p:nvSpPr>
          <p:spPr>
            <a:xfrm>
              <a:off x="2182296" y="2088252"/>
              <a:ext cx="103160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1219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kumimoji="0" lang="en-US" altLang="zh-CN" sz="2800" i="0" u="none" strike="noStrike" kern="1200" cap="none" spc="0" normalizeH="0" baseline="3000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82" name="文本框 81"/>
            <p:cNvSpPr txBox="1"/>
            <p:nvPr>
              <p:custDataLst>
                <p:tags r:id="rId23"/>
              </p:custDataLst>
            </p:nvPr>
          </p:nvSpPr>
          <p:spPr>
            <a:xfrm>
              <a:off x="3622249" y="2079715"/>
              <a:ext cx="1768468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1219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酸根离子</a:t>
              </a:r>
              <a:endParaRPr kumimoji="0" lang="en-US" altLang="zh-CN" sz="2400" i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文本框 79"/>
            <p:cNvSpPr txBox="1"/>
            <p:nvPr>
              <p:custDataLst>
                <p:tags r:id="rId24"/>
              </p:custDataLst>
            </p:nvPr>
          </p:nvSpPr>
          <p:spPr>
            <a:xfrm>
              <a:off x="2172836" y="2074435"/>
              <a:ext cx="103160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1219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kumimoji="0" lang="en-US" altLang="zh-CN" sz="2800" i="0" u="none" strike="noStrike" kern="1200" cap="none" spc="0" normalizeH="0" baseline="3000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90" name="组合 89"/>
          <p:cNvGrpSpPr/>
          <p:nvPr>
            <p:custDataLst>
              <p:tags r:id="rId4"/>
            </p:custDataLst>
          </p:nvPr>
        </p:nvGrpSpPr>
        <p:grpSpPr>
          <a:xfrm>
            <a:off x="8123078" y="1384082"/>
            <a:ext cx="1584009" cy="915263"/>
            <a:chOff x="7307477" y="2088251"/>
            <a:chExt cx="1584009" cy="915263"/>
          </a:xfrm>
          <a:solidFill>
            <a:schemeClr val="accent1"/>
          </a:solidFill>
        </p:grpSpPr>
        <p:sp>
          <p:nvSpPr>
            <p:cNvPr id="92" name="文本框 91"/>
            <p:cNvSpPr txBox="1"/>
            <p:nvPr>
              <p:custDataLst>
                <p:tags r:id="rId20"/>
              </p:custDataLst>
            </p:nvPr>
          </p:nvSpPr>
          <p:spPr>
            <a:xfrm>
              <a:off x="7307477" y="2088251"/>
              <a:ext cx="1576993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金属离子</a:t>
              </a:r>
            </a:p>
          </p:txBody>
        </p:sp>
        <p:sp>
          <p:nvSpPr>
            <p:cNvPr id="93" name="文本框 92"/>
            <p:cNvSpPr txBox="1"/>
            <p:nvPr>
              <p:custDataLst>
                <p:tags r:id="rId21"/>
              </p:custDataLst>
            </p:nvPr>
          </p:nvSpPr>
          <p:spPr>
            <a:xfrm>
              <a:off x="7307477" y="2541849"/>
              <a:ext cx="1584009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铵根离子</a:t>
              </a:r>
            </a:p>
          </p:txBody>
        </p:sp>
      </p:grpSp>
      <p:sp>
        <p:nvSpPr>
          <p:cNvPr id="94" name="矩形: 圆角 83"/>
          <p:cNvSpPr/>
          <p:nvPr>
            <p:custDataLst>
              <p:tags r:id="rId5"/>
            </p:custDataLst>
          </p:nvPr>
        </p:nvSpPr>
        <p:spPr>
          <a:xfrm>
            <a:off x="8379448" y="3521630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5" name="矩形: 圆角 92"/>
          <p:cNvSpPr/>
          <p:nvPr>
            <p:custDataLst>
              <p:tags r:id="rId6"/>
            </p:custDataLst>
          </p:nvPr>
        </p:nvSpPr>
        <p:spPr>
          <a:xfrm>
            <a:off x="8379448" y="4038576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6" name="矩形: 圆角 96"/>
          <p:cNvSpPr/>
          <p:nvPr>
            <p:custDataLst>
              <p:tags r:id="rId7"/>
            </p:custDataLst>
          </p:nvPr>
        </p:nvSpPr>
        <p:spPr>
          <a:xfrm>
            <a:off x="8379448" y="4555522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sz="2400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</a:p>
        </p:txBody>
      </p:sp>
      <p:sp>
        <p:nvSpPr>
          <p:cNvPr id="97" name="矩形: 圆角 97"/>
          <p:cNvSpPr/>
          <p:nvPr>
            <p:custDataLst>
              <p:tags r:id="rId8"/>
            </p:custDataLst>
          </p:nvPr>
        </p:nvSpPr>
        <p:spPr>
          <a:xfrm>
            <a:off x="8379448" y="5072469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zh-CN" sz="2400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8" name="矩形: 圆角 103"/>
          <p:cNvSpPr/>
          <p:nvPr>
            <p:custDataLst>
              <p:tags r:id="rId9"/>
            </p:custDataLst>
          </p:nvPr>
        </p:nvSpPr>
        <p:spPr>
          <a:xfrm>
            <a:off x="4307625" y="3493834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400" b="1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9" name="矩形: 圆角 104"/>
          <p:cNvSpPr/>
          <p:nvPr>
            <p:custDataLst>
              <p:tags r:id="rId10"/>
            </p:custDataLst>
          </p:nvPr>
        </p:nvSpPr>
        <p:spPr>
          <a:xfrm>
            <a:off x="4307625" y="4010780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altLang="zh-CN" sz="2400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zh-CN" sz="2400" kern="0" baseline="30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矩形: 圆角 105"/>
          <p:cNvSpPr/>
          <p:nvPr>
            <p:custDataLst>
              <p:tags r:id="rId11"/>
            </p:custDataLst>
          </p:nvPr>
        </p:nvSpPr>
        <p:spPr>
          <a:xfrm>
            <a:off x="4307625" y="4527726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400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01" name="矩形: 圆角 106"/>
          <p:cNvSpPr/>
          <p:nvPr>
            <p:custDataLst>
              <p:tags r:id="rId12"/>
            </p:custDataLst>
          </p:nvPr>
        </p:nvSpPr>
        <p:spPr>
          <a:xfrm>
            <a:off x="4307625" y="5044673"/>
            <a:ext cx="1310281" cy="4364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 cmpd="sng" algn="ctr">
            <a:solidFill>
              <a:srgbClr val="2186B9"/>
            </a:solidFill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algn="ctr" defTabSz="1219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kern="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" name="椭圆 1"/>
          <p:cNvSpPr/>
          <p:nvPr>
            <p:custDataLst>
              <p:tags r:id="rId13"/>
            </p:custDataLst>
          </p:nvPr>
        </p:nvSpPr>
        <p:spPr>
          <a:xfrm>
            <a:off x="1236624" y="1393195"/>
            <a:ext cx="1482436" cy="9454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酸</a:t>
            </a:r>
            <a:endParaRPr lang="zh-CN" alt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椭圆 102"/>
          <p:cNvSpPr/>
          <p:nvPr>
            <p:custDataLst>
              <p:tags r:id="rId14"/>
            </p:custDataLst>
          </p:nvPr>
        </p:nvSpPr>
        <p:spPr>
          <a:xfrm>
            <a:off x="1326680" y="4002324"/>
            <a:ext cx="1482436" cy="9454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盐</a:t>
            </a:r>
            <a:endParaRPr lang="zh-CN" alt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椭圆 103"/>
          <p:cNvSpPr/>
          <p:nvPr>
            <p:custDataLst>
              <p:tags r:id="rId15"/>
            </p:custDataLst>
          </p:nvPr>
        </p:nvSpPr>
        <p:spPr>
          <a:xfrm>
            <a:off x="6384434" y="1384082"/>
            <a:ext cx="1482436" cy="9454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碱</a:t>
            </a:r>
            <a:endParaRPr lang="zh-CN" alt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文本框 104"/>
          <p:cNvSpPr txBox="1"/>
          <p:nvPr>
            <p:custDataLst>
              <p:tags r:id="rId16"/>
            </p:custDataLst>
          </p:nvPr>
        </p:nvSpPr>
        <p:spPr>
          <a:xfrm>
            <a:off x="9844328" y="1657920"/>
            <a:ext cx="1076015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altLang="zh-CN" sz="2400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en-US" altLang="zh-CN" sz="2400" i="0" u="none" strike="noStrike" kern="120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7"/>
            </p:custDataLst>
          </p:nvPr>
        </p:nvSpPr>
        <p:spPr>
          <a:xfrm>
            <a:off x="3470155" y="2448189"/>
            <a:ext cx="2101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HCl、H</a:t>
            </a:r>
            <a:r>
              <a:rPr lang="en-US" altLang="zh-CN" sz="2800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800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8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文本框 105"/>
          <p:cNvSpPr txBox="1"/>
          <p:nvPr>
            <p:custDataLst>
              <p:tags r:id="rId18"/>
            </p:custDataLst>
          </p:nvPr>
        </p:nvSpPr>
        <p:spPr>
          <a:xfrm>
            <a:off x="8379448" y="2647480"/>
            <a:ext cx="2818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NaOH、Ca(OH)</a:t>
            </a:r>
            <a:r>
              <a:rPr lang="en-US" altLang="zh-CN" sz="2800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19"/>
            </p:custDataLst>
          </p:nvPr>
        </p:nvSpPr>
        <p:spPr>
          <a:xfrm>
            <a:off x="3575082" y="5768065"/>
            <a:ext cx="6088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Na</a:t>
            </a:r>
            <a:r>
              <a:rPr lang="en-US" altLang="zh-CN" sz="2800" baseline="-250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CO</a:t>
            </a:r>
            <a:r>
              <a:rPr lang="en-US" altLang="zh-CN" sz="2800" baseline="-250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、CuSO</a:t>
            </a:r>
            <a:r>
              <a:rPr lang="en-US" altLang="zh-CN" sz="2800" baseline="-250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</a:t>
            </a:r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lang="zh-CN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NaHCO</a:t>
            </a:r>
            <a:r>
              <a:rPr lang="zh-CN" altLang="zh-CN" sz="2800" baseline="-250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CaCO</a:t>
            </a:r>
            <a:r>
              <a:rPr lang="en-US" altLang="zh-CN" sz="2800" baseline="-250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06 -2.96296E-06 L -0.21771 0.38565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85" y="1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24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3" presetClass="entr" presetSubtype="16" decel="5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3" presetClass="entr" presetSubtype="16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decel="5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42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5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decel="5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5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62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53" presetClass="entr" presetSubtype="16" decel="5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68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67471" y="474071"/>
            <a:ext cx="10857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日常生活中除食盐外，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还有</a:t>
            </a:r>
            <a:r>
              <a:rPr lang="zh-CN" altLang="en-US" sz="280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碳酸钠</a:t>
            </a:r>
            <a:r>
              <a:rPr lang="en-US" altLang="zh-CN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zh-CN" altLang="en-US" sz="2800" b="1" baseline="-250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zh-CN" altLang="en-US" sz="2800" b="1" baseline="-2500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、碳酸氢钠</a:t>
            </a:r>
            <a:r>
              <a:rPr lang="en-US" altLang="zh-CN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NaHCO</a:t>
            </a:r>
            <a:r>
              <a:rPr lang="zh-CN" altLang="en-US" sz="2800" b="1" baseline="-2500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en-US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高锰酸钾</a:t>
            </a:r>
            <a:r>
              <a:rPr lang="en-US" altLang="zh-CN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KMnO</a:t>
            </a:r>
            <a:r>
              <a:rPr lang="zh-CN" altLang="en-US" sz="2800" b="1" baseline="-250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等物质都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属于盐；石灰石和大理石的主要成分</a:t>
            </a:r>
            <a:r>
              <a:rPr lang="zh-CN" altLang="en-US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碳酸钙</a:t>
            </a:r>
            <a:r>
              <a:rPr lang="en-US" altLang="zh-CN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zh-CN" altLang="en-US" sz="2800" b="1" baseline="-250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也属于盐。</a:t>
            </a:r>
          </a:p>
        </p:txBody>
      </p:sp>
      <p:pic>
        <p:nvPicPr>
          <p:cNvPr id="10" name="Picture 9" descr="http://t02.pic.sogou.com/74654f43622654ea-63d1a71b062b2a7d-3ea0a6e991facdd58f121a491cac4d80_i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4126" y="2835775"/>
            <a:ext cx="1983740" cy="177990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440" y="2835775"/>
            <a:ext cx="1902958" cy="184521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888" y="2563221"/>
            <a:ext cx="1702435" cy="2231390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rcRect l="21718" b="14848"/>
          <a:stretch>
            <a:fillRect/>
          </a:stretch>
        </p:blipFill>
        <p:spPr>
          <a:xfrm>
            <a:off x="3587323" y="2798848"/>
            <a:ext cx="1843405" cy="188214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6916076" y="5235607"/>
            <a:ext cx="4281772" cy="948194"/>
          </a:xfrm>
          <a:prstGeom prst="rect">
            <a:avLst/>
          </a:prstGeom>
          <a:noFill/>
          <a:ln w="9525">
            <a:noFill/>
          </a:ln>
        </p:spPr>
        <p:txBody>
          <a:bodyPr wrap="square" lIns="36000" tIns="25200" rIns="36000" bIns="36000" anchor="ctr">
            <a:spAutoFit/>
          </a:bodyPr>
          <a:lstStyle/>
          <a:p>
            <a:pPr algn="just" eaLnBrk="0" hangingPunct="0">
              <a:lnSpc>
                <a:spcPct val="120000"/>
              </a:lnSpc>
            </a:pPr>
            <a:r>
              <a:rPr lang="zh-CN" altLang="en-US" sz="2400" b="1">
                <a:cs typeface="+mn-ea"/>
                <a:sym typeface="+mn-lt"/>
              </a:rPr>
              <a:t>同学们看了这么多图片，知道它们是用什么材料做成的吗？</a:t>
            </a: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3587323" y="3544329"/>
            <a:ext cx="1298504" cy="578862"/>
          </a:xfrm>
          <a:prstGeom prst="rect">
            <a:avLst/>
          </a:prstGeom>
          <a:noFill/>
          <a:ln w="9525">
            <a:noFill/>
          </a:ln>
        </p:spPr>
        <p:txBody>
          <a:bodyPr wrap="square" lIns="36000" tIns="25200" rIns="36000" bIns="36000" anchor="ctr">
            <a:spAutoFit/>
          </a:bodyPr>
          <a:lstStyle/>
          <a:p>
            <a:pPr algn="just" eaLnBrk="0" hangingPunct="0">
              <a:lnSpc>
                <a:spcPct val="120000"/>
              </a:lnSpc>
            </a:pPr>
            <a:r>
              <a:rPr lang="zh-CN" altLang="en-US" sz="2800" b="1">
                <a:solidFill>
                  <a:schemeClr val="bg1"/>
                </a:solidFill>
                <a:cs typeface="+mn-ea"/>
                <a:sym typeface="+mn-lt"/>
              </a:rPr>
              <a:t>大理石</a:t>
            </a: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3244061" y="5133514"/>
            <a:ext cx="3062259" cy="1095927"/>
          </a:xfrm>
          <a:prstGeom prst="rect">
            <a:avLst/>
          </a:prstGeom>
          <a:noFill/>
          <a:ln w="9525">
            <a:noFill/>
          </a:ln>
        </p:spPr>
        <p:txBody>
          <a:bodyPr wrap="square" lIns="36000" tIns="25200" rIns="36000" bIns="36000" anchor="ctr">
            <a:spAutoFit/>
          </a:bodyPr>
          <a:lstStyle/>
          <a:p>
            <a:pPr algn="just" eaLnBrk="0" hangingPunct="0">
              <a:lnSpc>
                <a:spcPct val="120000"/>
              </a:lnSpc>
            </a:pPr>
            <a:r>
              <a:rPr lang="zh-CN" altLang="en-US" sz="2800" b="1" smtClean="0">
                <a:cs typeface="+mn-ea"/>
                <a:sym typeface="+mn-lt"/>
              </a:rPr>
              <a:t>大理石</a:t>
            </a:r>
            <a:r>
              <a:rPr lang="en-US" altLang="zh-CN" sz="2800" b="1" smtClean="0">
                <a:cs typeface="+mn-ea"/>
                <a:sym typeface="+mn-lt"/>
              </a:rPr>
              <a:t>——</a:t>
            </a:r>
            <a:r>
              <a:rPr lang="zh-CN" altLang="en-US" sz="2800" b="1">
                <a:cs typeface="+mn-ea"/>
                <a:sym typeface="+mn-lt"/>
              </a:rPr>
              <a:t>主要成分为碳酸钙</a:t>
            </a:r>
            <a:r>
              <a:rPr lang="en-US" altLang="zh-CN" sz="2800" b="1">
                <a:cs typeface="+mn-ea"/>
                <a:sym typeface="+mn-lt"/>
              </a:rPr>
              <a:t>(C</a:t>
            </a:r>
            <a:r>
              <a:rPr lang="zh-CN" altLang="en-US" sz="2800" b="1">
                <a:cs typeface="+mn-ea"/>
                <a:sym typeface="+mn-lt"/>
              </a:rPr>
              <a:t>aCO</a:t>
            </a:r>
            <a:r>
              <a:rPr lang="zh-CN" altLang="en-US" sz="2800" b="1" baseline="-25000">
                <a:cs typeface="+mn-ea"/>
                <a:sym typeface="+mn-lt"/>
              </a:rPr>
              <a:t>3</a:t>
            </a:r>
            <a:r>
              <a:rPr lang="en-US" altLang="zh-CN" sz="2800" b="1">
                <a:cs typeface="+mn-ea"/>
                <a:sym typeface="+mn-lt"/>
              </a:rPr>
              <a:t>)</a:t>
            </a:r>
            <a:endParaRPr lang="zh-CN" altLang="en-US" sz="2800" b="1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577876" y="386029"/>
            <a:ext cx="6172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smtClean="0">
                <a:solidFill>
                  <a:schemeClr val="accent5"/>
                </a:solidFill>
                <a:latin typeface="+mn-ea"/>
              </a:rPr>
              <a:t>一、碳</a:t>
            </a:r>
            <a:r>
              <a:rPr lang="zh-CN" altLang="en-US" sz="3200" b="1">
                <a:solidFill>
                  <a:schemeClr val="accent5"/>
                </a:solidFill>
                <a:latin typeface="+mn-ea"/>
              </a:rPr>
              <a:t>酸钠、碳酸氢钠和</a:t>
            </a:r>
            <a:r>
              <a:rPr lang="zh-CN" altLang="en-US" sz="3200" b="1" smtClean="0">
                <a:solidFill>
                  <a:schemeClr val="accent5"/>
                </a:solidFill>
                <a:latin typeface="+mn-ea"/>
              </a:rPr>
              <a:t>碳酸钙</a:t>
            </a:r>
            <a:endParaRPr lang="zh-CN" altLang="en-US" sz="3200" b="1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41830" y="1623573"/>
            <a:ext cx="10144557" cy="336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1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）俗名：纯碱、苏打；</a:t>
            </a: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）化学式：</a:t>
            </a:r>
            <a:r>
              <a:rPr lang="en-US" altLang="zh-CN" sz="2800" b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 Na</a:t>
            </a:r>
            <a:r>
              <a:rPr lang="en-US" altLang="zh-CN" sz="2800" b="0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en-US" altLang="zh-CN" sz="2800" b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CO</a:t>
            </a:r>
            <a:r>
              <a:rPr lang="en-US" altLang="zh-CN" sz="2800" b="0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r>
              <a:rPr lang="zh-CN" altLang="en-US" sz="2800" b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；</a:t>
            </a: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）纯碱不是碱，而是盐；</a:t>
            </a:r>
            <a:endParaRPr lang="en-US" altLang="zh-CN" sz="2800" b="0">
              <a:latin typeface="Times New Roman" panose="02020603050405020304" pitchFamily="18" charset="0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4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）性状：白色晶体，风化成粉末，易溶于水，水溶液显碱性</a:t>
            </a:r>
            <a:r>
              <a:rPr lang="zh-CN" altLang="en-US" sz="2800" b="0" smtClean="0">
                <a:latin typeface="Times New Roman" panose="02020603050405020304" pitchFamily="18" charset="0"/>
                <a:ea typeface="黑体" panose="02010600030101010101" pitchFamily="49" charset="-122"/>
              </a:rPr>
              <a:t>。</a:t>
            </a:r>
            <a:r>
              <a:rPr lang="zh-CN" altLang="en-US" sz="2800">
                <a:latin typeface="Times New Roman" panose="02020603050405020304" pitchFamily="18" charset="0"/>
                <a:ea typeface="黑体" panose="02010600030101010101" pitchFamily="49" charset="-122"/>
              </a:rPr>
              <a:t> </a:t>
            </a:r>
            <a:r>
              <a:rPr lang="zh-CN" altLang="en-US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5</a:t>
            </a:r>
            <a:r>
              <a:rPr lang="zh-CN" altLang="en-US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）</a:t>
            </a:r>
            <a:r>
              <a:rPr lang="zh-CN" altLang="en-US" sz="2800" b="1">
                <a:latin typeface="+mn-ea"/>
              </a:rPr>
              <a:t>用途</a:t>
            </a:r>
            <a:r>
              <a:rPr lang="en-US" altLang="zh-CN" sz="2800" b="1" smtClean="0">
                <a:latin typeface="+mn-ea"/>
              </a:rPr>
              <a:t>:</a:t>
            </a:r>
            <a:r>
              <a:rPr lang="zh-CN" altLang="en-US" sz="2800" b="1">
                <a:latin typeface="+mn-ea"/>
              </a:rPr>
              <a:t>广泛用于玻璃、造纸、纺织、洗涤剂的生产</a:t>
            </a:r>
            <a:r>
              <a:rPr lang="zh-CN" altLang="en-US" sz="2800" b="1" smtClean="0">
                <a:latin typeface="+mn-ea"/>
              </a:rPr>
              <a:t>等</a:t>
            </a:r>
            <a:endParaRPr lang="en-US" altLang="zh-CN" sz="2800" b="1">
              <a:latin typeface="+mn-ea"/>
            </a:endParaRPr>
          </a:p>
        </p:txBody>
      </p:sp>
      <p:sp>
        <p:nvSpPr>
          <p:cNvPr id="27" name="文本框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354716" y="1122768"/>
            <a:ext cx="1873393" cy="522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宋体" panose="02010600030101010101" pitchFamily="2" charset="-122"/>
              </a:rPr>
              <a:t>1.</a:t>
            </a:r>
            <a:r>
              <a:rPr lang="zh-CN" altLang="en-US" sz="2800" b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宋体" panose="02010600030101010101" pitchFamily="2" charset="-122"/>
              </a:rPr>
              <a:t>碳酸钠</a:t>
            </a:r>
          </a:p>
        </p:txBody>
      </p:sp>
      <p:pic>
        <p:nvPicPr>
          <p:cNvPr id="33" name="Picture 7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9597" y="1302072"/>
            <a:ext cx="2086548" cy="202323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矩形 47"/>
          <p:cNvSpPr/>
          <p:nvPr>
            <p:custDataLst>
              <p:tags r:id="rId6"/>
            </p:custDataLst>
          </p:nvPr>
        </p:nvSpPr>
        <p:spPr>
          <a:xfrm>
            <a:off x="577876" y="5026266"/>
            <a:ext cx="878455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思考：</a:t>
            </a:r>
            <a:r>
              <a:rPr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碳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酸钠俗称纯碱，但它并不是碱而是盐，这是为什么呢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?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9" name="矩形 48"/>
          <p:cNvSpPr/>
          <p:nvPr>
            <p:custDataLst>
              <p:tags r:id="rId7"/>
            </p:custDataLst>
          </p:nvPr>
        </p:nvSpPr>
        <p:spPr>
          <a:xfrm>
            <a:off x="1448854" y="5575653"/>
            <a:ext cx="946852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碳酸钠由钠离子和碳酸根离子构成，其构成中没有</a:t>
            </a:r>
            <a:r>
              <a:rPr lang="en-US" altLang="zh-CN"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OH</a:t>
            </a:r>
            <a:r>
              <a:rPr lang="en-US" altLang="zh-CN" sz="2400" baseline="300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</a:t>
            </a:r>
            <a:r>
              <a:rPr lang="zh-CN" altLang="en-US"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，所以它不属于碱，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属于盐</a:t>
            </a:r>
            <a:r>
              <a:rPr lang="zh-CN" altLang="en-US"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4125178" y="1215245"/>
            <a:ext cx="1181194" cy="609398"/>
            <a:chOff x="3381370" y="2008082"/>
            <a:chExt cx="1181194" cy="609398"/>
          </a:xfrm>
        </p:grpSpPr>
        <p:sp>
          <p:nvSpPr>
            <p:cNvPr id="7" name="圆角矩形 6"/>
            <p:cNvSpPr/>
            <p:nvPr>
              <p:custDataLst>
                <p:tags r:id="rId20"/>
              </p:custDataLst>
            </p:nvPr>
          </p:nvSpPr>
          <p:spPr>
            <a:xfrm>
              <a:off x="3381370" y="2025319"/>
              <a:ext cx="1181194" cy="583266"/>
            </a:xfrm>
            <a:prstGeom prst="roundRect">
              <a:avLst>
                <a:gd name="adj" fmla="val 50000"/>
              </a:avLst>
            </a:prstGeom>
            <a:solidFill>
              <a:srgbClr val="00A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8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21"/>
              </p:custDataLst>
            </p:nvPr>
          </p:nvSpPr>
          <p:spPr>
            <a:xfrm>
              <a:off x="3488439" y="2008082"/>
              <a:ext cx="930084" cy="60939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玻璃</a:t>
              </a:r>
            </a:p>
          </p:txBody>
        </p:sp>
      </p:grpSp>
      <p:grpSp>
        <p:nvGrpSpPr>
          <p:cNvPr id="9" name="组合 8"/>
          <p:cNvGrpSpPr/>
          <p:nvPr>
            <p:custDataLst>
              <p:tags r:id="rId3"/>
            </p:custDataLst>
          </p:nvPr>
        </p:nvGrpSpPr>
        <p:grpSpPr>
          <a:xfrm>
            <a:off x="6772509" y="1149265"/>
            <a:ext cx="1237686" cy="609398"/>
            <a:chOff x="7639391" y="2025548"/>
            <a:chExt cx="1237686" cy="609398"/>
          </a:xfrm>
        </p:grpSpPr>
        <p:sp>
          <p:nvSpPr>
            <p:cNvPr id="10" name="圆角矩形 9"/>
            <p:cNvSpPr/>
            <p:nvPr>
              <p:custDataLst>
                <p:tags r:id="rId18"/>
              </p:custDataLst>
            </p:nvPr>
          </p:nvSpPr>
          <p:spPr>
            <a:xfrm>
              <a:off x="7639391" y="2082943"/>
              <a:ext cx="1237686" cy="508938"/>
            </a:xfrm>
            <a:prstGeom prst="roundRect">
              <a:avLst>
                <a:gd name="adj" fmla="val 50000"/>
              </a:avLst>
            </a:prstGeom>
            <a:solidFill>
              <a:srgbClr val="00A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8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9"/>
              </p:custDataLst>
            </p:nvPr>
          </p:nvSpPr>
          <p:spPr>
            <a:xfrm>
              <a:off x="7765534" y="2025548"/>
              <a:ext cx="985400" cy="60939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造纸</a:t>
              </a:r>
            </a:p>
          </p:txBody>
        </p:sp>
      </p:grpSp>
      <p:grpSp>
        <p:nvGrpSpPr>
          <p:cNvPr id="12" name="组合 11"/>
          <p:cNvGrpSpPr/>
          <p:nvPr>
            <p:custDataLst>
              <p:tags r:id="rId4"/>
            </p:custDataLst>
          </p:nvPr>
        </p:nvGrpSpPr>
        <p:grpSpPr>
          <a:xfrm>
            <a:off x="9352063" y="3109919"/>
            <a:ext cx="1214171" cy="609398"/>
            <a:chOff x="9876636" y="4672245"/>
            <a:chExt cx="1214171" cy="609398"/>
          </a:xfrm>
        </p:grpSpPr>
        <p:sp>
          <p:nvSpPr>
            <p:cNvPr id="13" name="圆角矩形 12"/>
            <p:cNvSpPr/>
            <p:nvPr>
              <p:custDataLst>
                <p:tags r:id="rId16"/>
              </p:custDataLst>
            </p:nvPr>
          </p:nvSpPr>
          <p:spPr>
            <a:xfrm>
              <a:off x="9876636" y="4687598"/>
              <a:ext cx="1214171" cy="578693"/>
            </a:xfrm>
            <a:prstGeom prst="roundRect">
              <a:avLst>
                <a:gd name="adj" fmla="val 50000"/>
              </a:avLst>
            </a:prstGeom>
            <a:solidFill>
              <a:srgbClr val="00A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8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7"/>
              </p:custDataLst>
            </p:nvPr>
          </p:nvSpPr>
          <p:spPr>
            <a:xfrm>
              <a:off x="10020945" y="4672245"/>
              <a:ext cx="967234" cy="60939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纺织</a:t>
              </a:r>
            </a:p>
          </p:txBody>
        </p:sp>
      </p:grp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1410501" y="3109919"/>
            <a:ext cx="1574463" cy="609398"/>
            <a:chOff x="5278176" y="4770828"/>
            <a:chExt cx="1574463" cy="609398"/>
          </a:xfrm>
        </p:grpSpPr>
        <p:sp>
          <p:nvSpPr>
            <p:cNvPr id="16" name="圆角矩形 15"/>
            <p:cNvSpPr/>
            <p:nvPr>
              <p:custDataLst>
                <p:tags r:id="rId14"/>
              </p:custDataLst>
            </p:nvPr>
          </p:nvSpPr>
          <p:spPr>
            <a:xfrm>
              <a:off x="5424916" y="4833939"/>
              <a:ext cx="1280984" cy="530010"/>
            </a:xfrm>
            <a:prstGeom prst="roundRect">
              <a:avLst>
                <a:gd name="adj" fmla="val 50000"/>
              </a:avLst>
            </a:prstGeom>
            <a:solidFill>
              <a:srgbClr val="00A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8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15"/>
              </p:custDataLst>
            </p:nvPr>
          </p:nvSpPr>
          <p:spPr>
            <a:xfrm>
              <a:off x="5278176" y="4770828"/>
              <a:ext cx="1574463" cy="60939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洗涤</a:t>
              </a:r>
              <a:r>
                <a:rPr lang="zh-CN" altLang="en-US" sz="2800" b="1" smtClean="0">
                  <a:solidFill>
                    <a:schemeClr val="bg1"/>
                  </a:solidFill>
                  <a:cs typeface="+mn-ea"/>
                  <a:sym typeface="+mn-lt"/>
                </a:rPr>
                <a:t>剂</a:t>
              </a:r>
              <a:endParaRPr lang="zh-CN" altLang="en-US" sz="28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/>
          <a:srcRect l="22485" t="1176" r="1530" b="42209"/>
          <a:stretch>
            <a:fillRect/>
          </a:stretch>
        </p:blipFill>
        <p:spPr>
          <a:xfrm>
            <a:off x="8767009" y="3988998"/>
            <a:ext cx="2791363" cy="17343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" name="图片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/>
          <a:stretch>
            <a:fillRect/>
          </a:stretch>
        </p:blipFill>
        <p:spPr bwMode="auto">
          <a:xfrm>
            <a:off x="8718322" y="556103"/>
            <a:ext cx="2481655" cy="1927682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微信截图_2021012210580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69365" y="774095"/>
            <a:ext cx="2880360" cy="1969135"/>
          </a:xfrm>
          <a:prstGeom prst="rect">
            <a:avLst/>
          </a:prstGeom>
        </p:spPr>
      </p:pic>
      <p:grpSp>
        <p:nvGrpSpPr>
          <p:cNvPr id="36" name="组合 35"/>
          <p:cNvGrpSpPr/>
          <p:nvPr>
            <p:custDataLst>
              <p:tags r:id="rId9"/>
            </p:custDataLst>
          </p:nvPr>
        </p:nvGrpSpPr>
        <p:grpSpPr>
          <a:xfrm>
            <a:off x="5796086" y="1694239"/>
            <a:ext cx="665480" cy="2294759"/>
            <a:chOff x="10119" y="3826"/>
            <a:chExt cx="1048" cy="39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椭圆 36"/>
            <p:cNvSpPr/>
            <p:nvPr>
              <p:custDataLst>
                <p:tags r:id="rId12"/>
              </p:custDataLst>
            </p:nvPr>
          </p:nvSpPr>
          <p:spPr>
            <a:xfrm>
              <a:off x="10119" y="3826"/>
              <a:ext cx="1049" cy="396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>
              <p:custDataLst>
                <p:tags r:id="rId13"/>
              </p:custDataLst>
            </p:nvPr>
          </p:nvSpPr>
          <p:spPr>
            <a:xfrm>
              <a:off x="10243" y="4720"/>
              <a:ext cx="925" cy="217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碳酸钠</a:t>
              </a:r>
              <a:endParaRPr lang="zh-CN" altLang="en-US" sz="2800"/>
            </a:p>
          </p:txBody>
        </p:sp>
      </p:grpSp>
      <p:pic>
        <p:nvPicPr>
          <p:cNvPr id="39" name="图片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6256" y="3987932"/>
            <a:ext cx="2662255" cy="1896177"/>
          </a:xfrm>
          <a:prstGeom prst="roundRect">
            <a:avLst/>
          </a:prstGeom>
        </p:spPr>
      </p:pic>
      <p:pic>
        <p:nvPicPr>
          <p:cNvPr id="40" name="图片 3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5551463" y="4257081"/>
            <a:ext cx="1155360" cy="19227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6569" y="1121705"/>
            <a:ext cx="10490921" cy="271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1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）俗名：小苏打；</a:t>
            </a:r>
            <a:endParaRPr lang="en-US" altLang="zh-CN" sz="2800" b="0">
              <a:latin typeface="Times New Roman" panose="02020603050405020304" pitchFamily="18" charset="0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）化学式：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 NaHCO</a:t>
            </a:r>
            <a:r>
              <a:rPr lang="en-US" altLang="zh-CN" sz="2800" b="0" baseline="-25000"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；</a:t>
            </a: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）性状：白色粉末，能溶于水，水溶液</a:t>
            </a:r>
            <a:r>
              <a:rPr lang="zh-CN" altLang="en-US" sz="2800" b="0" smtClean="0">
                <a:latin typeface="Times New Roman" panose="02020603050405020304" pitchFamily="18" charset="0"/>
                <a:ea typeface="黑体" panose="02010600030101010101" pitchFamily="49" charset="-122"/>
              </a:rPr>
              <a:t>有弱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的碱性，较易分解</a:t>
            </a:r>
            <a:r>
              <a:rPr lang="zh-CN" altLang="en-US" sz="2800" b="0" smtClean="0">
                <a:latin typeface="Times New Roman" panose="02020603050405020304" pitchFamily="18" charset="0"/>
                <a:ea typeface="黑体" panose="02010600030101010101" pitchFamily="49" charset="-122"/>
              </a:rPr>
              <a:t>。</a:t>
            </a:r>
            <a:endParaRPr lang="en-US" altLang="zh-CN" sz="2800" b="0" smtClean="0">
              <a:latin typeface="Times New Roman" panose="02020603050405020304" pitchFamily="18" charset="0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4</a:t>
            </a:r>
            <a:r>
              <a:rPr lang="zh-CN" altLang="en-US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）</a:t>
            </a:r>
            <a:r>
              <a:rPr lang="zh-CN" altLang="en-US" sz="2800" b="1">
                <a:latin typeface="+mn-ea"/>
              </a:rPr>
              <a:t>用途：焙制糕点、发酵粉、</a:t>
            </a:r>
            <a:r>
              <a:rPr lang="zh-CN" altLang="en-US" sz="2800" b="1">
                <a:solidFill>
                  <a:srgbClr val="FF0000"/>
                </a:solidFill>
                <a:latin typeface="+mn-ea"/>
              </a:rPr>
              <a:t>治疗胃酸过多</a:t>
            </a:r>
            <a:r>
              <a:rPr lang="zh-CN" altLang="en-US" sz="2800" b="1" smtClean="0">
                <a:solidFill>
                  <a:srgbClr val="FF0000"/>
                </a:solidFill>
                <a:latin typeface="+mn-ea"/>
              </a:rPr>
              <a:t>症</a:t>
            </a:r>
            <a:endParaRPr lang="zh-CN" altLang="en-US" sz="2800" b="1">
              <a:latin typeface="+mn-ea"/>
            </a:endParaRPr>
          </a:p>
        </p:txBody>
      </p:sp>
      <p:sp>
        <p:nvSpPr>
          <p:cNvPr id="7" name="文本框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14388" y="492991"/>
            <a:ext cx="2178194" cy="52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宋体" panose="02010600030101010101" pitchFamily="2" charset="-122"/>
              </a:rPr>
              <a:t>2.</a:t>
            </a:r>
            <a:r>
              <a:rPr lang="zh-CN" altLang="en-US" sz="2800" b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宋体" panose="02010600030101010101" pitchFamily="2" charset="-122"/>
              </a:rPr>
              <a:t>碳酸氢钠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4328" y="611736"/>
            <a:ext cx="1743017" cy="173837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>
            <p:custDataLst>
              <p:tags r:id="rId5"/>
            </p:custDataLst>
          </p:nvPr>
        </p:nvGrpSpPr>
        <p:grpSpPr>
          <a:xfrm>
            <a:off x="846073" y="3911354"/>
            <a:ext cx="2270578" cy="2498952"/>
            <a:chOff x="3716524" y="2630375"/>
            <a:chExt cx="2270578" cy="2498952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/>
            <a:srcRect l="18439" t="11111" r="19151"/>
            <a:stretch>
              <a:fillRect/>
            </a:stretch>
          </p:blipFill>
          <p:spPr>
            <a:xfrm>
              <a:off x="4111846" y="2630375"/>
              <a:ext cx="1479933" cy="2107813"/>
            </a:xfrm>
            <a:prstGeom prst="rect">
              <a:avLst/>
            </a:prstGeom>
          </p:spPr>
        </p:pic>
        <p:sp>
          <p:nvSpPr>
            <p:cNvPr id="12" name="矩形 11"/>
            <p:cNvSpPr/>
            <p:nvPr>
              <p:custDataLst>
                <p:tags r:id="rId12"/>
              </p:custDataLst>
            </p:nvPr>
          </p:nvSpPr>
          <p:spPr>
            <a:xfrm>
              <a:off x="3716524" y="4667662"/>
              <a:ext cx="22705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>
                  <a:cs typeface="+mn-ea"/>
                  <a:sym typeface="+mn-lt"/>
                </a:rPr>
                <a:t>发酵粉的主要成</a:t>
              </a:r>
              <a:r>
                <a:rPr lang="zh-CN" altLang="en-US" sz="2000" b="1" smtClean="0">
                  <a:cs typeface="+mn-ea"/>
                  <a:sym typeface="+mn-lt"/>
                </a:rPr>
                <a:t>分</a:t>
              </a:r>
              <a:endParaRPr lang="zh-CN" altLang="en-US" sz="2000" b="1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6"/>
            </p:custDataLst>
          </p:nvPr>
        </p:nvGrpSpPr>
        <p:grpSpPr>
          <a:xfrm>
            <a:off x="3511973" y="4054472"/>
            <a:ext cx="3388632" cy="2298922"/>
            <a:chOff x="7817984" y="2798922"/>
            <a:chExt cx="3388632" cy="2298922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/>
            <a:srcRect l="26667" t="7251" r="23979" b="8370"/>
            <a:stretch>
              <a:fillRect/>
            </a:stretch>
          </p:blipFill>
          <p:spPr>
            <a:xfrm>
              <a:off x="8708219" y="2798922"/>
              <a:ext cx="1052391" cy="1799249"/>
            </a:xfrm>
            <a:prstGeom prst="rect">
              <a:avLst/>
            </a:prstGeom>
          </p:spPr>
        </p:pic>
        <p:sp>
          <p:nvSpPr>
            <p:cNvPr id="16" name="矩形 15"/>
            <p:cNvSpPr/>
            <p:nvPr>
              <p:custDataLst>
                <p:tags r:id="rId10"/>
              </p:custDataLst>
            </p:nvPr>
          </p:nvSpPr>
          <p:spPr>
            <a:xfrm>
              <a:off x="7817984" y="4667662"/>
              <a:ext cx="3388632" cy="430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>
                  <a:cs typeface="+mn-ea"/>
                  <a:sym typeface="+mn-lt"/>
                </a:rPr>
                <a:t>医疗上用于治疗胃酸过多症</a:t>
              </a:r>
            </a:p>
          </p:txBody>
        </p:sp>
      </p:grpSp>
      <p:pic>
        <p:nvPicPr>
          <p:cNvPr id="19" name="图片 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0168" y="4042383"/>
            <a:ext cx="3168650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8370495" y="599480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+mn-ea"/>
              </a:rPr>
              <a:t>焙制糕点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1045" y="395721"/>
            <a:ext cx="1878301" cy="522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 b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3.</a:t>
            </a:r>
            <a:r>
              <a:rPr lang="zh-CN" altLang="en-US" sz="2800" b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碳酸钙                   </a:t>
            </a:r>
          </a:p>
        </p:txBody>
      </p:sp>
      <p:sp>
        <p:nvSpPr>
          <p:cNvPr id="18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73954" y="918008"/>
            <a:ext cx="11050010" cy="337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1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）大理石、石灰石主要成分；</a:t>
            </a: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）化学式：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 CaCO</a:t>
            </a:r>
            <a:r>
              <a:rPr lang="en-US" altLang="zh-CN" sz="2800" b="0" baseline="-25000"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；</a:t>
            </a: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）性状：多为灰白色矿物</a:t>
            </a:r>
            <a:r>
              <a:rPr lang="zh-CN" altLang="en-US" sz="2800" b="0" smtClean="0">
                <a:latin typeface="Times New Roman" panose="02020603050405020304" pitchFamily="18" charset="0"/>
                <a:ea typeface="黑体" panose="02010600030101010101" pitchFamily="49" charset="-122"/>
              </a:rPr>
              <a:t>，纯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净物为白色粉末；不溶于水</a:t>
            </a:r>
            <a:r>
              <a:rPr lang="zh-CN" altLang="en-US" sz="2800" b="0" smtClean="0">
                <a:latin typeface="Times New Roman" panose="02020603050405020304" pitchFamily="18" charset="0"/>
                <a:ea typeface="黑体" panose="02010600030101010101" pitchFamily="49" charset="-122"/>
              </a:rPr>
              <a:t>，</a:t>
            </a:r>
            <a:endParaRPr lang="en-US" altLang="zh-CN" sz="2800" b="0" smtClean="0">
              <a:latin typeface="Times New Roman" panose="02020603050405020304" pitchFamily="18" charset="0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b="0" smtClean="0">
                <a:latin typeface="Times New Roman" panose="02020603050405020304" pitchFamily="18" charset="0"/>
                <a:ea typeface="黑体" panose="02010600030101010101" pitchFamily="49" charset="-122"/>
              </a:rPr>
              <a:t>           能</a:t>
            </a:r>
            <a:r>
              <a:rPr lang="zh-CN" altLang="en-US" sz="2800" b="0">
                <a:latin typeface="Times New Roman" panose="02020603050405020304" pitchFamily="18" charset="0"/>
                <a:ea typeface="黑体" panose="02010600030101010101" pitchFamily="49" charset="-122"/>
              </a:rPr>
              <a:t>溶于酸</a:t>
            </a:r>
            <a:r>
              <a:rPr lang="zh-CN" altLang="en-US" sz="2800" b="0" smtClean="0">
                <a:latin typeface="Times New Roman" panose="02020603050405020304" pitchFamily="18" charset="0"/>
                <a:ea typeface="黑体" panose="02010600030101010101" pitchFamily="49" charset="-122"/>
              </a:rPr>
              <a:t>。</a:t>
            </a:r>
            <a:endParaRPr lang="en-US" altLang="zh-CN" sz="2800" b="0" smtClean="0">
              <a:latin typeface="Times New Roman" panose="02020603050405020304" pitchFamily="18" charset="0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  <a:spcBef>
                <a:spcPts val="50"/>
              </a:spcBef>
            </a:pPr>
            <a:r>
              <a:rPr lang="zh-CN" altLang="en-US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4</a:t>
            </a:r>
            <a:r>
              <a:rPr lang="zh-CN" altLang="en-US" sz="2800" smtClean="0">
                <a:latin typeface="Times New Roman" panose="02020603050405020304" pitchFamily="18" charset="0"/>
                <a:ea typeface="黑体" panose="02010600030101010101" pitchFamily="49" charset="-122"/>
              </a:rPr>
              <a:t>）</a:t>
            </a:r>
            <a:r>
              <a:rPr lang="zh-CN" altLang="en-US" sz="2800" b="1" smtClean="0">
                <a:latin typeface="+mn-ea"/>
              </a:rPr>
              <a:t>用</a:t>
            </a:r>
            <a:r>
              <a:rPr lang="zh-CN" altLang="en-US" sz="2800" b="1">
                <a:latin typeface="+mn-ea"/>
              </a:rPr>
              <a:t>途：建筑材</a:t>
            </a:r>
            <a:r>
              <a:rPr lang="zh-CN" altLang="en-US" sz="2800" b="1" smtClean="0">
                <a:latin typeface="+mn-ea"/>
              </a:rPr>
              <a:t>料；</a:t>
            </a:r>
            <a:r>
              <a:rPr lang="zh-CN" altLang="en-US" sz="2800" b="1" smtClean="0">
                <a:solidFill>
                  <a:srgbClr val="FF0000"/>
                </a:solidFill>
                <a:latin typeface="+mn-ea"/>
              </a:rPr>
              <a:t>补</a:t>
            </a:r>
            <a:r>
              <a:rPr lang="zh-CN" altLang="en-US" sz="2800" b="1">
                <a:solidFill>
                  <a:srgbClr val="FF0000"/>
                </a:solidFill>
                <a:latin typeface="+mn-ea"/>
              </a:rPr>
              <a:t>钙</a:t>
            </a:r>
            <a:r>
              <a:rPr lang="zh-CN" altLang="en-US" sz="2800" b="1" smtClean="0">
                <a:solidFill>
                  <a:srgbClr val="FF0000"/>
                </a:solidFill>
                <a:latin typeface="+mn-ea"/>
              </a:rPr>
              <a:t>剂</a:t>
            </a:r>
            <a:r>
              <a:rPr lang="zh-CN" altLang="en-US" sz="2800" b="1" smtClean="0">
                <a:latin typeface="+mn-ea"/>
              </a:rPr>
              <a:t>；</a:t>
            </a: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摩擦</a:t>
            </a:r>
            <a:r>
              <a:rPr lang="zh-CN" altLang="en-US" sz="2800" b="1" smtClean="0">
                <a:solidFill>
                  <a:srgbClr val="FF0000"/>
                </a:solidFill>
                <a:cs typeface="+mn-ea"/>
                <a:sym typeface="+mn-lt"/>
              </a:rPr>
              <a:t>剂</a:t>
            </a:r>
            <a:endParaRPr lang="zh-CN" altLang="en-US" sz="2800" b="1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21" name="图片 20"/>
          <p:cNvPicPr/>
          <p:nvPr>
            <p:custDataLst>
              <p:tags r:id="rId4"/>
            </p:custDataLst>
          </p:nvPr>
        </p:nvPicPr>
        <p:blipFill>
          <a:blip r:embed="rId8"/>
          <a:srcRect l="2900" t="10283" r="1667" b="13283"/>
          <a:stretch>
            <a:fillRect/>
          </a:stretch>
        </p:blipFill>
        <p:spPr>
          <a:xfrm>
            <a:off x="1607127" y="4408286"/>
            <a:ext cx="2488001" cy="1729278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" r="12790"/>
          <a:stretch>
            <a:fillRect/>
          </a:stretch>
        </p:blipFill>
        <p:spPr>
          <a:xfrm>
            <a:off x="5527964" y="4262177"/>
            <a:ext cx="2235400" cy="1875387"/>
          </a:xfrm>
          <a:prstGeom prst="rect">
            <a:avLst/>
          </a:prstGeom>
        </p:spPr>
      </p:pic>
      <p:pic>
        <p:nvPicPr>
          <p:cNvPr id="24" name="图片 10"/>
          <p:cNvPicPr>
            <a:picLocks noGrp="1" noChangeAspect="1" noChangeArrowheads="1"/>
          </p:cNvPicPr>
          <p:nvPr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2109" y="4293291"/>
            <a:ext cx="2938274" cy="171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0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26963" y="1634756"/>
          <a:ext cx="9211547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849"/>
                <a:gridCol w="2793900"/>
                <a:gridCol w="2783193"/>
                <a:gridCol w="2575605"/>
              </a:tblGrid>
              <a:tr h="44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物质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zh-CN" altLang="en-US" sz="2800" b="1" baseline="-25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zh-CN" altLang="en-US" sz="2800" b="1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NaHCO</a:t>
                      </a:r>
                      <a:r>
                        <a:rPr lang="zh-CN" altLang="en-US" sz="2800" b="1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zh-CN" altLang="en-US" sz="2800" b="1" baseline="-250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俗称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纯碱、苏打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小苏打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8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物理性质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白色粉末状固体，易溶于水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白色晶体，能溶于水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白色固体，难溶于水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88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用途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重要的化工原料，广泛用于玻璃、造纸、纺织和洗涤剂的生产等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焙制糕点所用的发酵粉的主要成分之一，医疗上用于治疗胃酸过多症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用作补钙剂、建筑材料，用于实验室制取二氧化碳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852709" y="552428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solidFill>
                  <a:schemeClr val="accent5"/>
                </a:solidFill>
                <a:latin typeface="Arial" panose="020B0604020202020204"/>
                <a:ea typeface="微软雅黑" panose="020B0503020204020204" pitchFamily="34" charset="-122"/>
              </a:rPr>
              <a:t>归纳总结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: 圆角 6"/>
          <p:cNvSpPr/>
          <p:nvPr>
            <p:custDataLst>
              <p:tags r:id="rId2"/>
            </p:custDataLst>
          </p:nvPr>
        </p:nvSpPr>
        <p:spPr>
          <a:xfrm>
            <a:off x="726506" y="489066"/>
            <a:ext cx="10630650" cy="21676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4000"/>
              </a:lnSpc>
            </a:pPr>
            <a:r>
              <a:rPr lang="zh-CN" altLang="en-US" sz="2800" b="1" smtClean="0">
                <a:solidFill>
                  <a:schemeClr val="accent5"/>
                </a:solidFill>
              </a:rPr>
              <a:t>注意：</a:t>
            </a:r>
            <a:endParaRPr lang="en-US" altLang="zh-CN" sz="2800" b="1">
              <a:solidFill>
                <a:schemeClr val="accent5"/>
              </a:solidFill>
            </a:endParaRPr>
          </a:p>
          <a:p>
            <a:pPr>
              <a:lnSpc>
                <a:spcPts val="4000"/>
              </a:lnSpc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盐溶液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不一定呈中性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碳酸钠、碳酸氢钠也是盐，不属于碱，但其水溶液呈碱性，能使无色酚酞溶液变红。</a:t>
            </a:r>
          </a:p>
        </p:txBody>
      </p:sp>
      <p:grpSp>
        <p:nvGrpSpPr>
          <p:cNvPr id="49" name="组合 48"/>
          <p:cNvGrpSpPr/>
          <p:nvPr>
            <p:custDataLst>
              <p:tags r:id="rId3"/>
            </p:custDataLst>
          </p:nvPr>
        </p:nvGrpSpPr>
        <p:grpSpPr>
          <a:xfrm>
            <a:off x="794724" y="2851138"/>
            <a:ext cx="9033510" cy="959485"/>
            <a:chOff x="639" y="7818"/>
            <a:chExt cx="14226" cy="1511"/>
          </a:xfrm>
        </p:grpSpPr>
        <p:sp>
          <p:nvSpPr>
            <p:cNvPr id="52" name="Text Box 38"/>
            <p:cNvSpPr txBox="1"/>
            <p:nvPr>
              <p:custDataLst>
                <p:tags r:id="rId12"/>
              </p:custDataLst>
            </p:nvPr>
          </p:nvSpPr>
          <p:spPr>
            <a:xfrm>
              <a:off x="2117" y="7818"/>
              <a:ext cx="12748" cy="15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50"/>
                </a:spcBef>
                <a:spcAft>
                  <a:spcPct val="0"/>
                </a:spcAft>
              </a:pP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1.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碱性溶液不一定是碱的溶液。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如</a:t>
              </a: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_________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溶液。</a:t>
              </a:r>
            </a:p>
            <a:p>
              <a:pPr algn="l">
                <a:lnSpc>
                  <a:spcPct val="100000"/>
                </a:lnSpc>
                <a:spcBef>
                  <a:spcPts val="50"/>
                </a:spcBef>
                <a:spcAft>
                  <a:spcPct val="0"/>
                </a:spcAft>
              </a:pP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2.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酸性溶液不一定是酸的溶液。如</a:t>
              </a: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_________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溶液。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13"/>
              </p:custDataLst>
            </p:nvPr>
          </p:nvSpPr>
          <p:spPr>
            <a:xfrm>
              <a:off x="639" y="7823"/>
              <a:ext cx="1482" cy="1501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易错辨析</a:t>
              </a:r>
            </a:p>
          </p:txBody>
        </p:sp>
      </p:grpSp>
      <p:sp>
        <p:nvSpPr>
          <p:cNvPr id="58" name="Text Box 30"/>
          <p:cNvSpPr txBox="1"/>
          <p:nvPr>
            <p:custDataLst>
              <p:tags r:id="rId4"/>
            </p:custDataLst>
          </p:nvPr>
        </p:nvSpPr>
        <p:spPr>
          <a:xfrm>
            <a:off x="7357802" y="2869215"/>
            <a:ext cx="1176925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Na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2" name="Text Box 30"/>
          <p:cNvSpPr txBox="1"/>
          <p:nvPr>
            <p:custDataLst>
              <p:tags r:id="rId5"/>
            </p:custDataLst>
          </p:nvPr>
        </p:nvSpPr>
        <p:spPr>
          <a:xfrm>
            <a:off x="7357802" y="3332765"/>
            <a:ext cx="1023037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NH</a:t>
            </a:r>
            <a:r>
              <a:rPr lang="en-US" altLang="zh-CN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Cl</a:t>
            </a:r>
            <a:endParaRPr lang="en-US" altLang="zh-CN" sz="2400" baseline="-2500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4" name="Text Box 2"/>
          <p:cNvSpPr txBox="1"/>
          <p:nvPr>
            <p:custDataLst>
              <p:tags r:id="rId6"/>
            </p:custDataLst>
          </p:nvPr>
        </p:nvSpPr>
        <p:spPr>
          <a:xfrm>
            <a:off x="726506" y="3956293"/>
            <a:ext cx="806803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latin typeface="+mn-ea"/>
              </a:rPr>
              <a:t>同学们还记得</a:t>
            </a:r>
            <a:r>
              <a:rPr lang="zh-CN" altLang="en-US" sz="2800" b="1">
                <a:latin typeface="+mn-ea"/>
                <a:cs typeface="Times New Roman" panose="02020603050405020304" pitchFamily="18" charset="0"/>
              </a:rPr>
              <a:t>实验室制取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+mn-ea"/>
                <a:cs typeface="Times New Roman" panose="02020603050405020304" pitchFamily="18" charset="0"/>
              </a:rPr>
              <a:t>的化学方程式吗？</a:t>
            </a:r>
          </a:p>
        </p:txBody>
      </p:sp>
      <p:sp>
        <p:nvSpPr>
          <p:cNvPr id="66" name="Text Box 3"/>
          <p:cNvSpPr txBox="1"/>
          <p:nvPr>
            <p:custDataLst>
              <p:tags r:id="rId7"/>
            </p:custDataLst>
          </p:nvPr>
        </p:nvSpPr>
        <p:spPr>
          <a:xfrm>
            <a:off x="794724" y="4548906"/>
            <a:ext cx="626923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CaCO</a:t>
            </a:r>
            <a:r>
              <a:rPr lang="en-US" altLang="zh-CN" sz="2800" b="1" baseline="-2500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r>
              <a:rPr lang="en-US" altLang="zh-CN" sz="2800" b="1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  + 2HCl         CaCl</a:t>
            </a:r>
            <a:r>
              <a:rPr lang="en-US" altLang="zh-CN" sz="2800" b="1" baseline="-2500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 +CO</a:t>
            </a:r>
            <a:r>
              <a:rPr lang="en-US" altLang="zh-CN" sz="2800" b="1" baseline="-2500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en-US" altLang="zh-CN" sz="2800" b="1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↑+</a:t>
            </a:r>
            <a:r>
              <a:rPr lang="en-US" altLang="zh-CN" sz="2800" b="1" smtClean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H</a:t>
            </a:r>
            <a:r>
              <a:rPr lang="en-US" altLang="zh-CN" sz="2800" b="1" baseline="-25000" smtClean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en-US" altLang="zh-CN" sz="2800" b="1" smtClean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O</a:t>
            </a:r>
            <a:endParaRPr lang="en-US" altLang="zh-CN" sz="2800" b="1">
              <a:solidFill>
                <a:schemeClr val="accent5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82" name="Text Box 9"/>
          <p:cNvSpPr txBox="1"/>
          <p:nvPr>
            <p:custDataLst>
              <p:tags r:id="rId8"/>
            </p:custDataLst>
          </p:nvPr>
        </p:nvSpPr>
        <p:spPr>
          <a:xfrm>
            <a:off x="794724" y="5202477"/>
            <a:ext cx="1056243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根据上述反应，推断一下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NaHCO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能否与稀盐酸反应？如果能反应，它们又会生成什么物质？</a:t>
            </a:r>
          </a:p>
        </p:txBody>
      </p:sp>
      <p:grpSp>
        <p:nvGrpSpPr>
          <p:cNvPr id="83" name="组合 82"/>
          <p:cNvGrpSpPr/>
          <p:nvPr>
            <p:custDataLst>
              <p:tags r:id="rId9"/>
            </p:custDataLst>
          </p:nvPr>
        </p:nvGrpSpPr>
        <p:grpSpPr>
          <a:xfrm>
            <a:off x="3503211" y="4761518"/>
            <a:ext cx="426128" cy="97995"/>
            <a:chOff x="7803472" y="1340528"/>
            <a:chExt cx="426128" cy="97995"/>
          </a:xfrm>
        </p:grpSpPr>
        <p:cxnSp>
          <p:nvCxnSpPr>
            <p:cNvPr id="84" name="直接连接符 83"/>
            <p:cNvCxnSpPr/>
            <p:nvPr>
              <p:custDataLst>
                <p:tags r:id="rId10"/>
              </p:custDataLst>
            </p:nvPr>
          </p:nvCxnSpPr>
          <p:spPr>
            <a:xfrm>
              <a:off x="7803472" y="1340528"/>
              <a:ext cx="42612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>
              <p:custDataLst>
                <p:tags r:id="rId11"/>
              </p:custDataLst>
            </p:nvPr>
          </p:nvCxnSpPr>
          <p:spPr>
            <a:xfrm>
              <a:off x="7803472" y="1438523"/>
              <a:ext cx="42612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"/>
            </p:custDataLst>
          </p:nvPr>
        </p:nvSpPr>
        <p:spPr>
          <a:xfrm>
            <a:off x="934835" y="390929"/>
            <a:ext cx="827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smtClean="0">
                <a:solidFill>
                  <a:schemeClr val="accent5"/>
                </a:solidFill>
                <a:latin typeface="+mn-ea"/>
              </a:rPr>
              <a:t>二、碳</a:t>
            </a:r>
            <a:r>
              <a:rPr lang="zh-CN" altLang="en-US" sz="3200" b="1">
                <a:solidFill>
                  <a:schemeClr val="accent5"/>
                </a:solidFill>
                <a:latin typeface="+mn-ea"/>
              </a:rPr>
              <a:t>酸钠、碳酸氢钠和</a:t>
            </a:r>
            <a:r>
              <a:rPr lang="zh-CN" altLang="en-US" sz="3200" b="1" smtClean="0">
                <a:solidFill>
                  <a:schemeClr val="accent5"/>
                </a:solidFill>
                <a:latin typeface="+mn-ea"/>
              </a:rPr>
              <a:t>碳酸钙的化学性质</a:t>
            </a:r>
            <a:endParaRPr lang="zh-CN" altLang="en-US" sz="3200" b="1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1144337" y="2205280"/>
            <a:ext cx="1980029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实验步骤：</a:t>
            </a:r>
          </a:p>
        </p:txBody>
      </p:sp>
      <p:sp>
        <p:nvSpPr>
          <p:cNvPr id="33" name="矩形 32"/>
          <p:cNvSpPr/>
          <p:nvPr>
            <p:custDataLst>
              <p:tags r:id="rId4"/>
            </p:custDataLst>
          </p:nvPr>
        </p:nvSpPr>
        <p:spPr>
          <a:xfrm>
            <a:off x="1144337" y="2801229"/>
            <a:ext cx="10330801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向盛有0.5 g碳酸钠的试管里加入2 mL盐酸，迅速用带导管的橡胶塞塞紧试管口，并将导管另一端通入盛有澄清石灰水的试管中，观察现象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。用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碳酸氢钠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代替碳酸钠进行上述实验，并分析现象。</a:t>
            </a:r>
          </a:p>
        </p:txBody>
      </p:sp>
      <p:sp>
        <p:nvSpPr>
          <p:cNvPr id="35" name="文本框 34"/>
          <p:cNvSpPr txBox="1"/>
          <p:nvPr>
            <p:custDataLst>
              <p:tags r:id="rId5"/>
            </p:custDataLst>
          </p:nvPr>
        </p:nvSpPr>
        <p:spPr>
          <a:xfrm>
            <a:off x="1091501" y="1615377"/>
            <a:ext cx="8493395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实验探</a:t>
            </a:r>
            <a:r>
              <a:rPr lang="zh-CN" altLang="en-US" sz="2800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究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——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碳酸钠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或碳酸氢钠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与稀盐酸的反</a:t>
            </a:r>
            <a:r>
              <a:rPr lang="zh-CN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应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7" name="矩形 36"/>
          <p:cNvSpPr/>
          <p:nvPr>
            <p:custDataLst>
              <p:tags r:id="rId6"/>
            </p:custDataLst>
          </p:nvPr>
        </p:nvSpPr>
        <p:spPr>
          <a:xfrm>
            <a:off x="6991385" y="5158781"/>
            <a:ext cx="4134465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cs typeface="+mn-ea"/>
                <a:sym typeface="+mn-lt"/>
              </a:rPr>
              <a:t>碳酸钠与盐酸反应的装置</a:t>
            </a:r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405745" y="4426762"/>
            <a:ext cx="2236353" cy="2055442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1091501" y="1115605"/>
            <a:ext cx="1960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实验 </a:t>
            </a:r>
            <a:r>
              <a:rPr lang="en-US" altLang="zh-CN" sz="28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 – 1 </a:t>
            </a:r>
            <a:endParaRPr lang="zh-CN" altLang="en-US" sz="280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+mn-ea"/>
            </a:endParaRPr>
          </a:p>
        </p:txBody>
      </p:sp>
      <p:pic>
        <p:nvPicPr>
          <p:cNvPr id="63" name="人教版 九年级化学 实验视频 - 77.第11单元 碳酸钠碳酸氢钠与盐酸的反应(Av87606265,P77)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4707" y="547428"/>
            <a:ext cx="9304020" cy="53961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6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内容占位符 515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397725" y="671172"/>
          <a:ext cx="9140611" cy="3393379"/>
        </p:xfrm>
        <a:graphic>
          <a:graphicData uri="http://schemas.openxmlformats.org/drawingml/2006/table">
            <a:tbl>
              <a:tblPr/>
              <a:tblGrid>
                <a:gridCol w="1147262"/>
                <a:gridCol w="3551012"/>
                <a:gridCol w="4442337"/>
              </a:tblGrid>
              <a:tr h="851957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zh-CN" sz="28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8BFD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碳酸钠</a:t>
                      </a:r>
                      <a:r>
                        <a:rPr lang="en-US" altLang="zh-CN" sz="2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zh-CN" altLang="en-US" sz="2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盐酸</a:t>
                      </a: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碳酸氢钠</a:t>
                      </a:r>
                      <a:r>
                        <a:rPr lang="en-US" altLang="zh-CN" sz="2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zh-CN" altLang="en-US" sz="2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盐酸</a:t>
                      </a: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50905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现象</a:t>
                      </a: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zh-CN" sz="2800" b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zh-CN" sz="2800" b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957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分析</a:t>
                      </a: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zh-CN" sz="2800" b="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 eaLnBrk="1" hangingPunct="1"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zh-CN" sz="2800" b="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0009" marR="90009" marT="46790" marB="4679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Text Box 2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53773" y="1779758"/>
            <a:ext cx="311425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产生大量气</a:t>
            </a:r>
            <a:r>
              <a:rPr lang="zh-CN" altLang="en-US" sz="2800" b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泡；</a:t>
            </a:r>
            <a:r>
              <a:rPr lang="zh-CN" altLang="en-US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澄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清石灰水变浑浊</a:t>
            </a:r>
            <a:endParaRPr lang="zh-CN" altLang="en-US" sz="2800" b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763376" y="1706162"/>
            <a:ext cx="317033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产生大量气</a:t>
            </a:r>
            <a:r>
              <a:rPr lang="zh-CN" altLang="en-US" sz="2800" b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泡；</a:t>
            </a:r>
            <a:r>
              <a:rPr lang="zh-CN" altLang="en-US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澄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清石灰水变浑浊</a:t>
            </a:r>
            <a:endParaRPr lang="zh-CN" altLang="en-US" sz="2800" b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853773" y="3258488"/>
            <a:ext cx="72639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50000"/>
              </a:spcBef>
              <a:defRPr sz="28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en-US" altLang="zh-CN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Na</a:t>
            </a:r>
            <a:r>
              <a:rPr lang="en-US" altLang="zh-CN" baseline="-25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en-US" altLang="zh-CN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CO</a:t>
            </a:r>
            <a:r>
              <a:rPr lang="en-US" altLang="zh-CN" baseline="-25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和</a:t>
            </a:r>
            <a:r>
              <a:rPr lang="en-US" altLang="zh-CN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NaHCO</a:t>
            </a:r>
            <a:r>
              <a:rPr lang="en-US" altLang="zh-CN" baseline="-25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与盐酸反应生成了</a:t>
            </a:r>
            <a:r>
              <a:rPr lang="en-US" altLang="zh-CN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CO</a:t>
            </a:r>
            <a:r>
              <a:rPr lang="en-US" altLang="zh-CN" baseline="-2500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气体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1445987" y="4356907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上述反应可用下列化学方程式表示：</a:t>
            </a: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445987" y="5061340"/>
            <a:ext cx="665607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/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Na</a:t>
            </a:r>
            <a:r>
              <a:rPr lang="en-US" sz="2800" b="0" baseline="-2500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lang="en-US" sz="2800" b="0" baseline="-2500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+2HCl=2NaCl+H</a:t>
            </a:r>
            <a:r>
              <a:rPr lang="en-US" sz="2800" b="0" baseline="-2500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O+CO</a:t>
            </a:r>
            <a:r>
              <a:rPr lang="en-US" sz="2800" b="0" baseline="-2500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↑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NaHCO</a:t>
            </a:r>
            <a:r>
              <a:rPr lang="en-US" sz="2800" b="0" baseline="-2500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+HCl=NaCl+H</a:t>
            </a:r>
            <a:r>
              <a:rPr lang="en-US" sz="2800" b="0" baseline="-2500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800" b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O+CO</a:t>
            </a:r>
            <a:r>
              <a:rPr lang="en-US" sz="2800" b="0" baseline="-2500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800" b="0" smtClean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↑</a:t>
            </a:r>
            <a:endParaRPr lang="en-US" altLang="en-US" sz="2800" b="0">
              <a:solidFill>
                <a:schemeClr val="accent5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1477131" y="5190569"/>
            <a:ext cx="9180520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组成里含有</a:t>
            </a:r>
            <a:r>
              <a: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</a:t>
            </a:r>
            <a:r>
              <a:rPr lang="en-US" altLang="zh-CN" sz="2400" baseline="-25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en-US" altLang="zh-CN" sz="2400" baseline="40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（或</a:t>
            </a: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</a:t>
            </a:r>
            <a:r>
              <a: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</a:t>
            </a:r>
            <a:r>
              <a:rPr lang="en-US" altLang="zh-CN" sz="2400" baseline="-25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en-US" altLang="zh-CN" sz="2400" baseline="40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lang="zh-CN" altLang="en-US" sz="24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盐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都能与盐酸反应生成</a:t>
            </a:r>
            <a:r>
              <a: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</a:t>
            </a:r>
            <a:r>
              <a:rPr lang="en-US" altLang="zh-CN" sz="2400" baseline="-25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气体</a:t>
            </a:r>
          </a:p>
        </p:txBody>
      </p:sp>
      <p:sp>
        <p:nvSpPr>
          <p:cNvPr id="18" name="矩形: 圆角 38"/>
          <p:cNvSpPr/>
          <p:nvPr>
            <p:custDataLst>
              <p:tags r:id="rId3"/>
            </p:custDataLst>
          </p:nvPr>
        </p:nvSpPr>
        <p:spPr>
          <a:xfrm>
            <a:off x="1559360" y="4435670"/>
            <a:ext cx="1580354" cy="65900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87000">
                <a:srgbClr val="0F4788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结  论</a:t>
            </a:r>
            <a:endParaRPr kumimoji="0" lang="en-US" altLang="zh-CN" sz="2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5414633" y="5878275"/>
            <a:ext cx="1662817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碳酸盐</a:t>
            </a: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878571" y="39186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</a:rPr>
              <a:t>归纳总结</a:t>
            </a:r>
            <a:endParaRPr lang="zh-CN" altLang="en-US" sz="3200" b="1">
              <a:solidFill>
                <a:schemeClr val="accent5"/>
              </a:solidFill>
            </a:endParaRPr>
          </a:p>
        </p:txBody>
      </p:sp>
      <p:sp>
        <p:nvSpPr>
          <p:cNvPr id="27" name="矩形: 圆角 24"/>
          <p:cNvSpPr/>
          <p:nvPr>
            <p:custDataLst>
              <p:tags r:id="rId6"/>
            </p:custDataLst>
          </p:nvPr>
        </p:nvSpPr>
        <p:spPr>
          <a:xfrm>
            <a:off x="1477131" y="1335144"/>
            <a:ext cx="9595037" cy="2811508"/>
          </a:xfrm>
          <a:prstGeom prst="roundRect">
            <a:avLst>
              <a:gd name="adj" fmla="val 5987"/>
            </a:avLst>
          </a:prstGeom>
          <a:gradFill flip="none" rotWithShape="1">
            <a:gsLst>
              <a:gs pos="44000">
                <a:srgbClr val="CA865F">
                  <a:lumMod val="60000"/>
                  <a:lumOff val="40000"/>
                </a:srgbClr>
              </a:gs>
              <a:gs pos="5000">
                <a:srgbClr val="CA865F">
                  <a:lumMod val="20000"/>
                  <a:lumOff val="80000"/>
                </a:srgbClr>
              </a:gs>
              <a:gs pos="82000">
                <a:srgbClr val="CA865F"/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>
            <a:outerShdw blurRad="406400" sx="102000" sy="102000" algn="ctr" rotWithShape="0">
              <a:srgbClr val="CA865F">
                <a:alpha val="6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>
              <a:solidFill>
                <a:prstClr val="white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Roboto" panose="02000000000000000000"/>
              <a:ea typeface="思源黑体 CN Regular" panose="020B0500000000000000" charset="-122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>
            <p:custDataLst>
              <p:tags r:id="rId7"/>
            </p:custDataLst>
          </p:nvPr>
        </p:nvSpPr>
        <p:spPr>
          <a:xfrm>
            <a:off x="1791642" y="1624162"/>
            <a:ext cx="9280526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None/>
              <a:defRPr sz="3200" b="1">
                <a:solidFill>
                  <a:srgbClr val="0E4688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r>
              <a:rPr lang="en-US" altLang="zh-CN"/>
              <a:t>CaCO</a:t>
            </a:r>
            <a:r>
              <a:rPr lang="en-US" altLang="zh-CN" baseline="-25000"/>
              <a:t>3</a:t>
            </a:r>
            <a:r>
              <a:rPr lang="en-US" altLang="zh-CN"/>
              <a:t>       +   2HCl </a:t>
            </a:r>
            <a:r>
              <a:rPr lang="en-US" altLang="zh-CN">
                <a:sym typeface="+mn-ea"/>
              </a:rPr>
              <a:t>═</a:t>
            </a:r>
            <a:r>
              <a:rPr lang="en-US" altLang="zh-CN"/>
              <a:t> CaCl</a:t>
            </a:r>
            <a:r>
              <a:rPr lang="en-US" altLang="zh-CN" baseline="-25000"/>
              <a:t>2</a:t>
            </a:r>
            <a:r>
              <a:rPr lang="en-US" altLang="zh-CN"/>
              <a:t>    +   H</a:t>
            </a:r>
            <a:r>
              <a:rPr lang="en-US" altLang="zh-CN" baseline="-25000"/>
              <a:t>2</a:t>
            </a:r>
            <a:r>
              <a:rPr lang="en-US" altLang="zh-CN"/>
              <a:t>O  +  CO</a:t>
            </a:r>
            <a:r>
              <a:rPr lang="en-US" altLang="zh-CN" baseline="-25000"/>
              <a:t>2</a:t>
            </a:r>
            <a:r>
              <a:rPr lang="en-US" altLang="zh-CN"/>
              <a:t>↑</a:t>
            </a:r>
            <a:endParaRPr lang="zh-CN" altLang="en-US"/>
          </a:p>
        </p:txBody>
      </p:sp>
      <p:sp>
        <p:nvSpPr>
          <p:cNvPr id="29" name="Rectangle 3"/>
          <p:cNvSpPr txBox="1">
            <a:spLocks noChangeArrowheads="1"/>
          </p:cNvSpPr>
          <p:nvPr>
            <p:custDataLst>
              <p:tags r:id="rId8"/>
            </p:custDataLst>
          </p:nvPr>
        </p:nvSpPr>
        <p:spPr>
          <a:xfrm>
            <a:off x="1785124" y="2275058"/>
            <a:ext cx="9280527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None/>
              <a:defRPr sz="3200" b="1">
                <a:solidFill>
                  <a:srgbClr val="0E4688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r>
              <a:rPr lang="en-US" altLang="zh-CN"/>
              <a:t>Na</a:t>
            </a:r>
            <a:r>
              <a:rPr lang="en-US" altLang="zh-CN" baseline="-25000"/>
              <a:t>2</a:t>
            </a:r>
            <a:r>
              <a:rPr lang="en-US" altLang="zh-CN"/>
              <a:t>CO</a:t>
            </a:r>
            <a:r>
              <a:rPr lang="en-US" altLang="zh-CN" baseline="-25000"/>
              <a:t>3</a:t>
            </a:r>
            <a:r>
              <a:rPr lang="en-US" altLang="zh-CN"/>
              <a:t>      +   2HCl </a:t>
            </a:r>
            <a:r>
              <a:rPr lang="en-US" altLang="zh-CN">
                <a:sym typeface="+mn-ea"/>
              </a:rPr>
              <a:t>═</a:t>
            </a:r>
            <a:r>
              <a:rPr lang="en-US" altLang="zh-CN"/>
              <a:t> 2NaCl   +   H</a:t>
            </a:r>
            <a:r>
              <a:rPr lang="en-US" altLang="zh-CN" baseline="-25000"/>
              <a:t>2</a:t>
            </a:r>
            <a:r>
              <a:rPr lang="en-US" altLang="zh-CN"/>
              <a:t>O  +  CO</a:t>
            </a:r>
            <a:r>
              <a:rPr lang="en-US" altLang="zh-CN" baseline="-25000"/>
              <a:t>2</a:t>
            </a:r>
            <a:r>
              <a:rPr lang="en-US" altLang="zh-CN"/>
              <a:t>↑</a:t>
            </a:r>
            <a:endParaRPr lang="zh-CN" altLang="en-US"/>
          </a:p>
        </p:txBody>
      </p:sp>
      <p:sp>
        <p:nvSpPr>
          <p:cNvPr id="30" name="Rectangle 3"/>
          <p:cNvSpPr txBox="1">
            <a:spLocks noChangeArrowheads="1"/>
          </p:cNvSpPr>
          <p:nvPr>
            <p:custDataLst>
              <p:tags r:id="rId9"/>
            </p:custDataLst>
          </p:nvPr>
        </p:nvSpPr>
        <p:spPr>
          <a:xfrm>
            <a:off x="1785124" y="2925954"/>
            <a:ext cx="9280527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None/>
              <a:defRPr sz="3200" b="1">
                <a:solidFill>
                  <a:srgbClr val="0E4688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r>
              <a:rPr lang="en-US" altLang="zh-CN"/>
              <a:t>NaHCO</a:t>
            </a:r>
            <a:r>
              <a:rPr lang="en-US" altLang="zh-CN" baseline="-25000"/>
              <a:t>3</a:t>
            </a:r>
            <a:r>
              <a:rPr lang="en-US" altLang="zh-CN"/>
              <a:t>    +     HCl </a:t>
            </a:r>
            <a:r>
              <a:rPr lang="en-US" altLang="zh-CN">
                <a:sym typeface="+mn-ea"/>
              </a:rPr>
              <a:t>═</a:t>
            </a:r>
            <a:r>
              <a:rPr lang="en-US" altLang="zh-CN"/>
              <a:t> NaCl     +   H</a:t>
            </a:r>
            <a:r>
              <a:rPr lang="en-US" altLang="zh-CN" baseline="-25000"/>
              <a:t>2</a:t>
            </a:r>
            <a:r>
              <a:rPr lang="en-US" altLang="zh-CN"/>
              <a:t>O  +  CO</a:t>
            </a:r>
            <a:r>
              <a:rPr lang="en-US" altLang="zh-CN" baseline="-25000"/>
              <a:t>2</a:t>
            </a:r>
            <a:r>
              <a:rPr lang="en-US" altLang="zh-CN"/>
              <a:t>↑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0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 additive="base"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 additive="base"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 additive="base"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990600" y="485429"/>
            <a:ext cx="4275530" cy="523220"/>
          </a:xfrm>
          <a:prstGeom prst="rect">
            <a:avLst/>
          </a:prstGeom>
          <a:solidFill>
            <a:schemeClr val="accent6"/>
          </a:solidFill>
        </p:spPr>
        <p:txBody>
          <a:bodyPr wrap="none" rtlCol="0" anchor="t"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baseline="4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（或</a:t>
            </a: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zh-CN" altLang="zh-CN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baseline="4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）的检验</a:t>
            </a: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1020107" y="1026977"/>
            <a:ext cx="53030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原理：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与盐酸反应生成二氧化碳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1020107" y="1791162"/>
            <a:ext cx="108096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试剂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稀盐酸、澄清石灰水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方法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取少量盐的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样品并滴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加稀盐酸，若有气泡产生且产生的气体能使澄清石灰水变浑浊，则证明该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盐中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含有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baseline="4000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或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baseline="400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zh-CN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>
            <p:custDataLst>
              <p:tags r:id="rId5"/>
            </p:custDataLst>
          </p:nvPr>
        </p:nvGrpSpPr>
        <p:grpSpPr>
          <a:xfrm>
            <a:off x="1158166" y="4089031"/>
            <a:ext cx="9464434" cy="1991747"/>
            <a:chOff x="1336197" y="3707898"/>
            <a:chExt cx="9464434" cy="1991747"/>
          </a:xfrm>
        </p:grpSpPr>
        <p:sp>
          <p:nvSpPr>
            <p:cNvPr id="24" name="Text Box 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013818" y="4114358"/>
              <a:ext cx="1701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258BFD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某物质</a:t>
              </a:r>
            </a:p>
          </p:txBody>
        </p:sp>
        <p:sp>
          <p:nvSpPr>
            <p:cNvPr id="25" name="Text Box 7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592587" y="3746989"/>
              <a:ext cx="157674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+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稀盐酸</a:t>
              </a:r>
            </a:p>
          </p:txBody>
        </p:sp>
        <p:sp>
          <p:nvSpPr>
            <p:cNvPr id="26" name="Text Box 8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371380" y="4111183"/>
              <a:ext cx="187166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258BFD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产生气体</a:t>
              </a:r>
            </a:p>
          </p:txBody>
        </p:sp>
        <p:sp>
          <p:nvSpPr>
            <p:cNvPr id="41" name="Text Box 9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9134192" y="4094375"/>
              <a:ext cx="143986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258BFD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变浑浊</a:t>
              </a:r>
            </a:p>
          </p:txBody>
        </p:sp>
        <p:sp>
          <p:nvSpPr>
            <p:cNvPr id="42" name="Text Box 13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771430" y="4617595"/>
              <a:ext cx="12065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CO</a:t>
              </a:r>
              <a:r>
                <a:rPr lang="en-US" altLang="zh-CN" sz="2800" baseline="-250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3" name="Text Box 14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9314731" y="4637794"/>
              <a:ext cx="1485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CaCO</a:t>
              </a:r>
              <a:r>
                <a:rPr lang="en-US" altLang="zh-CN" sz="2800" baseline="-250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4" name="Text Box 15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336197" y="4745538"/>
              <a:ext cx="2665513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(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含碳酸根或</a:t>
              </a:r>
              <a:endPara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碳酸氢根离子</a:t>
              </a: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45" name="Text Box 1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977930" y="3707898"/>
              <a:ext cx="2348308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+</a:t>
              </a:r>
              <a:r>
                <a:rPr lang="zh-CN" altLang="en-US" sz="28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澄清石灰水</a:t>
              </a:r>
              <a:endParaRPr lang="zh-CN" altLang="en-US" sz="2800" baseline="-250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箭头: 右 19"/>
            <p:cNvSpPr/>
            <p:nvPr>
              <p:custDataLst>
                <p:tags r:id="rId14"/>
              </p:custDataLst>
            </p:nvPr>
          </p:nvSpPr>
          <p:spPr>
            <a:xfrm>
              <a:off x="3534604" y="4254195"/>
              <a:ext cx="1634730" cy="296398"/>
            </a:xfrm>
            <a:prstGeom prst="rightArrow">
              <a:avLst/>
            </a:prstGeom>
            <a:solidFill>
              <a:srgbClr val="258B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箭头: 右 20"/>
            <p:cNvSpPr/>
            <p:nvPr>
              <p:custDataLst>
                <p:tags r:id="rId15"/>
              </p:custDataLst>
            </p:nvPr>
          </p:nvSpPr>
          <p:spPr>
            <a:xfrm>
              <a:off x="7243043" y="4244217"/>
              <a:ext cx="1634730" cy="296398"/>
            </a:xfrm>
            <a:prstGeom prst="rightArrow">
              <a:avLst/>
            </a:prstGeom>
            <a:solidFill>
              <a:srgbClr val="258B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088590" y="1742700"/>
            <a:ext cx="9879628" cy="1057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accent5"/>
                </a:solidFill>
                <a:cs typeface="+mn-ea"/>
                <a:sym typeface="+mn-lt"/>
              </a:rPr>
              <a:t>实验步骤</a:t>
            </a:r>
            <a:r>
              <a:rPr lang="zh-CN" altLang="en-US" sz="2800" b="1" smtClean="0">
                <a:solidFill>
                  <a:schemeClr val="accent5"/>
                </a:solidFill>
                <a:cs typeface="+mn-ea"/>
                <a:sym typeface="+mn-lt"/>
              </a:rPr>
              <a:t>：</a:t>
            </a:r>
            <a:r>
              <a:rPr lang="zh-CN" altLang="en-US" sz="2800" b="1">
                <a:cs typeface="+mn-ea"/>
                <a:sym typeface="+mn-lt"/>
              </a:rPr>
              <a:t>向盛有少量碳酸钠溶液的试管里滴入澄清石灰水</a:t>
            </a:r>
            <a:r>
              <a:rPr lang="zh-CN" altLang="en-US" sz="2800" b="1" smtClean="0">
                <a:cs typeface="+mn-ea"/>
                <a:sym typeface="+mn-lt"/>
              </a:rPr>
              <a:t>，</a:t>
            </a:r>
            <a:endParaRPr lang="en-US" altLang="zh-CN" sz="2800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cs typeface="+mn-ea"/>
                <a:sym typeface="+mn-lt"/>
              </a:rPr>
              <a:t>观</a:t>
            </a:r>
            <a:r>
              <a:rPr lang="zh-CN" altLang="en-US" sz="2800" b="1">
                <a:cs typeface="+mn-ea"/>
                <a:sym typeface="+mn-lt"/>
              </a:rPr>
              <a:t>察并分析现象</a:t>
            </a:r>
            <a:r>
              <a:rPr lang="zh-CN" altLang="en-US" sz="2800" b="1" smtClean="0">
                <a:cs typeface="+mn-ea"/>
                <a:sym typeface="+mn-lt"/>
              </a:rPr>
              <a:t>。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088591" y="1092351"/>
            <a:ext cx="7196428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accent5"/>
                </a:solidFill>
                <a:cs typeface="+mn-ea"/>
                <a:sym typeface="+mn-lt"/>
              </a:rPr>
              <a:t>实验探</a:t>
            </a:r>
            <a:r>
              <a:rPr lang="zh-CN" altLang="en-US" sz="2800" b="1" smtClean="0">
                <a:solidFill>
                  <a:schemeClr val="accent5"/>
                </a:solidFill>
                <a:cs typeface="+mn-ea"/>
                <a:sym typeface="+mn-lt"/>
              </a:rPr>
              <a:t>究</a:t>
            </a:r>
            <a:r>
              <a:rPr lang="en-US" altLang="zh-CN" sz="2800" b="1">
                <a:cs typeface="+mn-ea"/>
                <a:sym typeface="+mn-lt"/>
              </a:rPr>
              <a:t>——</a:t>
            </a:r>
            <a:r>
              <a:rPr lang="zh-CN" altLang="en-US" sz="2800" b="1">
                <a:cs typeface="+mn-ea"/>
                <a:sym typeface="+mn-lt"/>
              </a:rPr>
              <a:t>碳酸钠溶液与澄清石灰水反</a:t>
            </a:r>
            <a:r>
              <a:rPr lang="zh-CN" altLang="en-US" sz="2800" b="1" smtClean="0">
                <a:cs typeface="+mn-ea"/>
                <a:sym typeface="+mn-lt"/>
              </a:rPr>
              <a:t>应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088590" y="459508"/>
            <a:ext cx="1960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实验 </a:t>
            </a:r>
            <a:r>
              <a:rPr lang="en-US" altLang="zh-CN" sz="28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 – 2 </a:t>
            </a:r>
            <a:endParaRPr lang="zh-CN" altLang="en-US" sz="2800">
              <a:solidFill>
                <a:schemeClr val="accent5"/>
              </a:solidFill>
            </a:endParaRPr>
          </a:p>
        </p:txBody>
      </p:sp>
      <p:pic>
        <p:nvPicPr>
          <p:cNvPr id="18" name="碳酸钠与氢氧化钙的反应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38946" y="3008981"/>
            <a:ext cx="5791200" cy="32780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4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63704" y="477305"/>
          <a:ext cx="10626492" cy="2601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3129"/>
                <a:gridCol w="7673363"/>
              </a:tblGrid>
              <a:tr h="71801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实验现象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2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633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实验分析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2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2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710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化学方程式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4240333" y="1374907"/>
            <a:ext cx="658006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cs typeface="+mn-ea"/>
                <a:sym typeface="+mn-lt"/>
              </a:rPr>
              <a:t>碳酸钠与氢氧化钙反应生成碳酸钙，碳酸钙难溶于水，故溶液中出现浑浊</a:t>
            </a:r>
            <a:r>
              <a:rPr lang="en-US" altLang="zh-CN" sz="2400" b="1">
                <a:solidFill>
                  <a:prstClr val="black"/>
                </a:solidFill>
                <a:cs typeface="+mn-ea"/>
                <a:sym typeface="+mn-lt"/>
              </a:rPr>
              <a:t>(</a:t>
            </a:r>
            <a:r>
              <a:rPr lang="zh-CN" altLang="en-US" sz="2400" b="1">
                <a:solidFill>
                  <a:prstClr val="black"/>
                </a:solidFill>
                <a:cs typeface="+mn-ea"/>
                <a:sym typeface="+mn-lt"/>
              </a:rPr>
              <a:t>产生白色沉淀</a:t>
            </a:r>
            <a:r>
              <a:rPr lang="en-US" altLang="zh-CN" sz="2400" b="1">
                <a:solidFill>
                  <a:prstClr val="black"/>
                </a:solidFill>
                <a:cs typeface="+mn-ea"/>
                <a:sym typeface="+mn-lt"/>
              </a:rPr>
              <a:t>)</a:t>
            </a:r>
            <a:endParaRPr lang="zh-CN" altLang="en-US" sz="2400" b="1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>
            <p:custDataLst>
              <p:tags r:id="rId4"/>
            </p:custDataLst>
          </p:nvPr>
        </p:nvSpPr>
        <p:spPr>
          <a:xfrm>
            <a:off x="4759040" y="608379"/>
            <a:ext cx="4493538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cs typeface="+mn-ea"/>
                <a:sym typeface="+mn-lt"/>
              </a:rPr>
              <a:t>溶液中出现浑浊</a:t>
            </a:r>
            <a:r>
              <a:rPr lang="en-US" altLang="zh-CN" sz="2400" b="1">
                <a:solidFill>
                  <a:prstClr val="black"/>
                </a:solidFill>
                <a:cs typeface="+mn-ea"/>
                <a:sym typeface="+mn-lt"/>
              </a:rPr>
              <a:t>(</a:t>
            </a:r>
            <a:r>
              <a:rPr lang="zh-CN" altLang="en-US" sz="2400" b="1">
                <a:solidFill>
                  <a:prstClr val="black"/>
                </a:solidFill>
                <a:cs typeface="+mn-ea"/>
                <a:sym typeface="+mn-lt"/>
              </a:rPr>
              <a:t>产生白色沉淀</a:t>
            </a:r>
            <a:r>
              <a:rPr lang="en-US" altLang="zh-CN" sz="2400" b="1">
                <a:solidFill>
                  <a:prstClr val="black"/>
                </a:solidFill>
                <a:cs typeface="+mn-ea"/>
                <a:sym typeface="+mn-lt"/>
              </a:rPr>
              <a:t>)</a:t>
            </a:r>
            <a:endParaRPr lang="zh-CN" altLang="en-US" sz="2400" b="1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>
            <p:custDataLst>
              <p:tags r:id="rId5"/>
            </p:custDataLst>
          </p:nvPr>
        </p:nvGrpSpPr>
        <p:grpSpPr>
          <a:xfrm>
            <a:off x="4759040" y="2584633"/>
            <a:ext cx="5057795" cy="535531"/>
            <a:chOff x="4592490" y="3762437"/>
            <a:chExt cx="5057795" cy="535531"/>
          </a:xfrm>
        </p:grpSpPr>
        <p:sp>
          <p:nvSpPr>
            <p:cNvPr id="18" name="矩形 17"/>
            <p:cNvSpPr/>
            <p:nvPr>
              <p:custDataLst>
                <p:tags r:id="rId8"/>
              </p:custDataLst>
            </p:nvPr>
          </p:nvSpPr>
          <p:spPr>
            <a:xfrm>
              <a:off x="4592490" y="3762437"/>
              <a:ext cx="5057795" cy="5355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Na</a:t>
              </a:r>
              <a:r>
                <a:rPr lang="zh-CN" altLang="zh-CN" sz="2400" b="1" baseline="-25000">
                  <a:solidFill>
                    <a:srgbClr val="FF0000"/>
                  </a:solidFill>
                  <a:cs typeface="+mn-ea"/>
                  <a:sym typeface="+mn-lt"/>
                </a:rPr>
                <a:t>2</a:t>
              </a:r>
              <a:r>
                <a:rPr lang="zh-CN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CO</a:t>
              </a:r>
              <a:r>
                <a:rPr lang="zh-CN" altLang="zh-CN" sz="2400" b="1" baseline="-25000">
                  <a:solidFill>
                    <a:srgbClr val="FF0000"/>
                  </a:solidFill>
                  <a:cs typeface="+mn-ea"/>
                  <a:sym typeface="+mn-lt"/>
                </a:rPr>
                <a:t>3</a:t>
              </a:r>
              <a:r>
                <a:rPr lang="en-US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+</a:t>
              </a:r>
              <a:r>
                <a:rPr lang="zh-CN" altLang="en-US" sz="2400" b="1">
                  <a:solidFill>
                    <a:srgbClr val="FF0000"/>
                  </a:solidFill>
                  <a:cs typeface="+mn-ea"/>
                  <a:sym typeface="+mn-lt"/>
                </a:rPr>
                <a:t>Ca</a:t>
              </a:r>
              <a:r>
                <a:rPr lang="en-US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(</a:t>
              </a:r>
              <a:r>
                <a:rPr lang="zh-CN" altLang="en-US" sz="2400" b="1">
                  <a:solidFill>
                    <a:srgbClr val="FF0000"/>
                  </a:solidFill>
                  <a:cs typeface="+mn-ea"/>
                  <a:sym typeface="+mn-lt"/>
                </a:rPr>
                <a:t>O</a:t>
              </a:r>
              <a:r>
                <a:rPr lang="en-US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H)</a:t>
              </a:r>
              <a:r>
                <a:rPr lang="en-US" altLang="zh-CN" sz="2400" b="1" baseline="-25000">
                  <a:solidFill>
                    <a:srgbClr val="FF0000"/>
                  </a:solidFill>
                  <a:cs typeface="+mn-ea"/>
                  <a:sym typeface="+mn-lt"/>
                </a:rPr>
                <a:t>2</a:t>
              </a:r>
              <a:r>
                <a:rPr lang="en-US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      </a:t>
              </a:r>
              <a:r>
                <a:rPr lang="zh-CN" altLang="en-US" sz="2400" b="1">
                  <a:solidFill>
                    <a:srgbClr val="FF0000"/>
                  </a:solidFill>
                  <a:cs typeface="+mn-ea"/>
                  <a:sym typeface="+mn-lt"/>
                </a:rPr>
                <a:t>CaCO</a:t>
              </a:r>
              <a:r>
                <a:rPr lang="zh-CN" altLang="en-US" sz="2400" b="1" baseline="-25000">
                  <a:solidFill>
                    <a:srgbClr val="FF0000"/>
                  </a:solidFill>
                  <a:cs typeface="+mn-ea"/>
                  <a:sym typeface="+mn-lt"/>
                </a:rPr>
                <a:t>3</a:t>
              </a:r>
              <a:r>
                <a:rPr lang="zh-CN" altLang="en-US" sz="2400" b="1">
                  <a:solidFill>
                    <a:srgbClr val="FF0000"/>
                  </a:solidFill>
                  <a:cs typeface="+mn-ea"/>
                  <a:sym typeface="+mn-lt"/>
                </a:rPr>
                <a:t>↓</a:t>
              </a:r>
              <a:r>
                <a:rPr lang="en-US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+2</a:t>
              </a:r>
              <a:r>
                <a:rPr lang="zh-CN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Na</a:t>
              </a:r>
              <a:r>
                <a:rPr lang="zh-CN" altLang="en-US" sz="2400" b="1">
                  <a:solidFill>
                    <a:srgbClr val="FF0000"/>
                  </a:solidFill>
                  <a:cs typeface="+mn-ea"/>
                  <a:sym typeface="+mn-lt"/>
                </a:rPr>
                <a:t>O</a:t>
              </a:r>
              <a:r>
                <a:rPr lang="en-US" altLang="zh-CN" sz="2400" b="1">
                  <a:solidFill>
                    <a:srgbClr val="FF0000"/>
                  </a:solidFill>
                  <a:cs typeface="+mn-ea"/>
                  <a:sym typeface="+mn-lt"/>
                </a:rPr>
                <a:t>H</a:t>
              </a:r>
              <a:endParaRPr lang="zh-CN" altLang="en-US" sz="2400" b="1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/>
            <p:nvPr>
              <p:custDataLst>
                <p:tags r:id="rId9"/>
              </p:custDataLst>
            </p:nvPr>
          </p:nvGrpSpPr>
          <p:grpSpPr>
            <a:xfrm>
              <a:off x="7007719" y="3967844"/>
              <a:ext cx="302223" cy="80963"/>
              <a:chOff x="7007719" y="3967844"/>
              <a:chExt cx="302223" cy="80963"/>
            </a:xfrm>
          </p:grpSpPr>
          <p:cxnSp>
            <p:nvCxnSpPr>
              <p:cNvPr id="20" name="直接连接符 19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7007719" y="3967844"/>
                <a:ext cx="30222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7007719" y="4048807"/>
                <a:ext cx="30222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5" name="图片 2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t="7441" r="1837" b="9485"/>
          <a:stretch>
            <a:fillRect/>
          </a:stretch>
        </p:blipFill>
        <p:spPr>
          <a:xfrm>
            <a:off x="3302000" y="3528068"/>
            <a:ext cx="5549900" cy="2847332"/>
          </a:xfrm>
          <a:custGeom>
            <a:avLst/>
            <a:gdLst>
              <a:gd name="connsiteX0" fmla="*/ 74686 w 5549900"/>
              <a:gd name="connsiteY0" fmla="*/ 0 h 2847332"/>
              <a:gd name="connsiteX1" fmla="*/ 5475214 w 5549900"/>
              <a:gd name="connsiteY1" fmla="*/ 0 h 2847332"/>
              <a:gd name="connsiteX2" fmla="*/ 5549900 w 5549900"/>
              <a:gd name="connsiteY2" fmla="*/ 74686 h 2847332"/>
              <a:gd name="connsiteX3" fmla="*/ 5549900 w 5549900"/>
              <a:gd name="connsiteY3" fmla="*/ 2772646 h 2847332"/>
              <a:gd name="connsiteX4" fmla="*/ 5475214 w 5549900"/>
              <a:gd name="connsiteY4" fmla="*/ 2847332 h 2847332"/>
              <a:gd name="connsiteX5" fmla="*/ 74686 w 5549900"/>
              <a:gd name="connsiteY5" fmla="*/ 2847332 h 2847332"/>
              <a:gd name="connsiteX6" fmla="*/ 0 w 5549900"/>
              <a:gd name="connsiteY6" fmla="*/ 2772646 h 2847332"/>
              <a:gd name="connsiteX7" fmla="*/ 0 w 5549900"/>
              <a:gd name="connsiteY7" fmla="*/ 74686 h 2847332"/>
              <a:gd name="connsiteX8" fmla="*/ 74686 w 5549900"/>
              <a:gd name="connsiteY8" fmla="*/ 0 h 284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9900" h="2847332">
                <a:moveTo>
                  <a:pt x="74686" y="0"/>
                </a:moveTo>
                <a:lnTo>
                  <a:pt x="5475214" y="0"/>
                </a:lnTo>
                <a:cubicBezTo>
                  <a:pt x="5516462" y="0"/>
                  <a:pt x="5549900" y="33438"/>
                  <a:pt x="5549900" y="74686"/>
                </a:cubicBezTo>
                <a:lnTo>
                  <a:pt x="5549900" y="2772646"/>
                </a:lnTo>
                <a:cubicBezTo>
                  <a:pt x="5549900" y="2813894"/>
                  <a:pt x="5516462" y="2847332"/>
                  <a:pt x="5475214" y="2847332"/>
                </a:cubicBezTo>
                <a:lnTo>
                  <a:pt x="74686" y="2847332"/>
                </a:lnTo>
                <a:cubicBezTo>
                  <a:pt x="33438" y="2847332"/>
                  <a:pt x="0" y="2813894"/>
                  <a:pt x="0" y="2772646"/>
                </a:cubicBezTo>
                <a:lnTo>
                  <a:pt x="0" y="74686"/>
                </a:lnTo>
                <a:cubicBezTo>
                  <a:pt x="0" y="33438"/>
                  <a:pt x="33438" y="0"/>
                  <a:pt x="74686" y="0"/>
                </a:cubicBezTo>
                <a:close/>
              </a:path>
            </a:pathLst>
          </a:custGeom>
        </p:spPr>
      </p:pic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089626" y="53258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</a:rPr>
              <a:t>碳酸钠溶液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00" y="1405843"/>
            <a:ext cx="3612134" cy="2405681"/>
          </a:xfrm>
          <a:prstGeom prst="round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217" y="1439365"/>
            <a:ext cx="3594401" cy="2405681"/>
          </a:xfrm>
          <a:prstGeom prst="roundRect">
            <a:avLst/>
          </a:prstGeom>
        </p:spPr>
      </p:pic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650029" y="460249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知识拓展</a:t>
            </a:r>
            <a:r>
              <a:rPr lang="en-US" altLang="zh-CN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——</a:t>
            </a:r>
            <a:r>
              <a:rPr lang="zh-CN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奇妙的石笋、钟乳石</a:t>
            </a:r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1348140" y="4294423"/>
            <a:ext cx="9849708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2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当温度升高或压强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突然变小时，溶解在</a:t>
            </a:r>
            <a:r>
              <a:rPr lang="zh-CN" altLang="en-US" sz="2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水中的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碳酸氢</a:t>
            </a:r>
            <a:r>
              <a:rPr lang="zh-CN" altLang="en-US" sz="2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钙会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分解，重新生成碳酸钙沉积下来</a:t>
            </a:r>
            <a:r>
              <a:rPr lang="zh-CN" altLang="en-US" sz="2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，形成钟乳石、石笋和石柱。</a:t>
            </a:r>
            <a:r>
              <a:rPr lang="en-US" altLang="zh-CN" sz="2800" b="1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Ca(HCO</a:t>
            </a:r>
            <a:r>
              <a:rPr lang="en-US" altLang="zh-CN" sz="2800" b="1" baseline="-25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800" b="1" baseline="-25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  </a:t>
            </a:r>
            <a:r>
              <a:rPr lang="en-US" altLang="zh-CN" sz="28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sz="2800" b="1" baseline="-25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H</a:t>
            </a:r>
            <a:r>
              <a:rPr lang="en-US" altLang="zh-CN" sz="2800" b="1" baseline="-25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+ CO</a:t>
            </a:r>
            <a:r>
              <a:rPr lang="en-US" altLang="zh-CN" sz="2800" b="1" baseline="-25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endParaRPr lang="en-US" altLang="zh-CN" sz="28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组合 21"/>
          <p:cNvGrpSpPr/>
          <p:nvPr>
            <p:custDataLst>
              <p:tags r:id="rId6"/>
            </p:custDataLst>
          </p:nvPr>
        </p:nvGrpSpPr>
        <p:grpSpPr>
          <a:xfrm>
            <a:off x="3566358" y="5689779"/>
            <a:ext cx="426128" cy="97995"/>
            <a:chOff x="7803472" y="1340528"/>
            <a:chExt cx="426128" cy="97995"/>
          </a:xfrm>
        </p:grpSpPr>
        <p:cxnSp>
          <p:nvCxnSpPr>
            <p:cNvPr id="23" name="直接连接符 22"/>
            <p:cNvCxnSpPr/>
            <p:nvPr>
              <p:custDataLst>
                <p:tags r:id="rId7"/>
              </p:custDataLst>
            </p:nvPr>
          </p:nvCxnSpPr>
          <p:spPr>
            <a:xfrm>
              <a:off x="7803472" y="1340528"/>
              <a:ext cx="42612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8"/>
              </p:custDataLst>
            </p:nvPr>
          </p:nvCxnSpPr>
          <p:spPr>
            <a:xfrm>
              <a:off x="7803472" y="1438523"/>
              <a:ext cx="42612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705144" y="51093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</a:rPr>
              <a:t>课堂总结</a:t>
            </a:r>
            <a:endParaRPr lang="zh-CN" altLang="en-US" sz="3200" b="1">
              <a:solidFill>
                <a:schemeClr val="accent5"/>
              </a:solidFill>
            </a:endParaRPr>
          </a:p>
        </p:txBody>
      </p:sp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 Box 6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22005" y="1400463"/>
            <a:ext cx="8277267" cy="1416558"/>
          </a:xfrm>
          <a:prstGeom prst="roundRect">
            <a:avLst/>
          </a:prstGeom>
          <a:solidFill>
            <a:schemeClr val="accent3"/>
          </a:solidFill>
          <a:ln w="28575">
            <a:solidFill>
              <a:srgbClr val="3285D0"/>
            </a:solidFill>
            <a:prstDash val="solid"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常见的盐：碳酸钠（苏打、纯碱）、碳酸氢钠（小苏打）、碳酸钙</a:t>
            </a: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6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96902" y="2802091"/>
            <a:ext cx="1042624" cy="980694"/>
          </a:xfrm>
          <a:prstGeom prst="roundRect">
            <a:avLst/>
          </a:prstGeom>
          <a:solidFill>
            <a:schemeClr val="accent6"/>
          </a:solidFill>
          <a:ln w="28575">
            <a:solidFill>
              <a:srgbClr val="3285D0"/>
            </a:solidFill>
            <a:prstDash val="solid"/>
            <a:miter lim="800000"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lnSpc>
                <a:spcPct val="80000"/>
              </a:lnSpc>
              <a:spcBef>
                <a:spcPct val="50000"/>
              </a:spcBef>
              <a:defRPr sz="2800">
                <a:latin typeface="Times New Roman" panose="02020603050405020304" pitchFamily="18" charset="0"/>
                <a:ea typeface="楷体" panose="02010609060101010101" charset="-122"/>
              </a:defRPr>
            </a:lvl1pPr>
          </a:lstStyle>
          <a:p>
            <a:r>
              <a:rPr lang="zh-CN" altLang="en-US" sz="3600">
                <a:ea typeface="+mn-ea"/>
                <a:cs typeface="Times New Roman" panose="02020603050405020304" pitchFamily="18" charset="0"/>
              </a:rPr>
              <a:t>常</a:t>
            </a:r>
            <a:r>
              <a:rPr lang="zh-CN" altLang="en-US" sz="3600" smtClean="0">
                <a:ea typeface="+mn-ea"/>
                <a:cs typeface="Times New Roman" panose="02020603050405020304" pitchFamily="18" charset="0"/>
              </a:rPr>
              <a:t>见的盐</a:t>
            </a:r>
            <a:endParaRPr lang="zh-CN" altLang="en-US" sz="3600"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 Box 6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222004" y="3387918"/>
            <a:ext cx="8277267" cy="2451735"/>
          </a:xfrm>
          <a:prstGeom prst="roundRect">
            <a:avLst/>
          </a:prstGeom>
          <a:solidFill>
            <a:schemeClr val="accent3"/>
          </a:solidFill>
          <a:ln w="28575">
            <a:solidFill>
              <a:srgbClr val="3285D0"/>
            </a:solidFill>
            <a:prstDash val="solid"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盐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酸        新盐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新酸</a:t>
            </a:r>
            <a:endParaRPr lang="en-US" altLang="zh-CN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32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200" b="1" baseline="4000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（或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zh-CN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32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200" b="1" baseline="400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）的检验</a:t>
            </a:r>
          </a:p>
          <a:p>
            <a:pPr>
              <a:lnSpc>
                <a:spcPct val="150000"/>
              </a:lnSpc>
            </a:pPr>
            <a:r>
              <a:rPr lang="en-US" altLang="zh-CN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sz="32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+Na</a:t>
            </a:r>
            <a:r>
              <a:rPr lang="en-US" altLang="zh-CN" sz="32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32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200" b="1" baseline="4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2NaOH+CaCO</a:t>
            </a:r>
            <a:r>
              <a:rPr lang="en-US" altLang="zh-CN" sz="32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8" name="组合 17"/>
          <p:cNvGrpSpPr/>
          <p:nvPr>
            <p:custDataLst>
              <p:tags r:id="rId6"/>
            </p:custDataLst>
          </p:nvPr>
        </p:nvGrpSpPr>
        <p:grpSpPr>
          <a:xfrm>
            <a:off x="4629969" y="3888060"/>
            <a:ext cx="426128" cy="97995"/>
            <a:chOff x="7803472" y="1340528"/>
            <a:chExt cx="426128" cy="97995"/>
          </a:xfrm>
          <a:solidFill>
            <a:schemeClr val="accent3"/>
          </a:solidFill>
        </p:grpSpPr>
        <p:cxnSp>
          <p:nvCxnSpPr>
            <p:cNvPr id="31" name="直接连接符 30"/>
            <p:cNvCxnSpPr/>
            <p:nvPr>
              <p:custDataLst>
                <p:tags r:id="rId10"/>
              </p:custDataLst>
            </p:nvPr>
          </p:nvCxnSpPr>
          <p:spPr>
            <a:xfrm>
              <a:off x="7803472" y="1340528"/>
              <a:ext cx="42612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11"/>
              </p:custDataLst>
            </p:nvPr>
          </p:nvCxnSpPr>
          <p:spPr>
            <a:xfrm>
              <a:off x="7803472" y="1438523"/>
              <a:ext cx="42612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>
            <p:custDataLst>
              <p:tags r:id="rId7"/>
            </p:custDataLst>
          </p:nvPr>
        </p:nvGrpSpPr>
        <p:grpSpPr>
          <a:xfrm>
            <a:off x="6641925" y="5315660"/>
            <a:ext cx="426128" cy="97995"/>
            <a:chOff x="7803472" y="1340528"/>
            <a:chExt cx="426128" cy="97995"/>
          </a:xfrm>
          <a:solidFill>
            <a:schemeClr val="accent3"/>
          </a:solidFill>
        </p:grpSpPr>
        <p:cxnSp>
          <p:nvCxnSpPr>
            <p:cNvPr id="34" name="直接连接符 33"/>
            <p:cNvCxnSpPr/>
            <p:nvPr>
              <p:custDataLst>
                <p:tags r:id="rId8"/>
              </p:custDataLst>
            </p:nvPr>
          </p:nvCxnSpPr>
          <p:spPr>
            <a:xfrm>
              <a:off x="7803472" y="1340528"/>
              <a:ext cx="42612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9"/>
              </p:custDataLst>
            </p:nvPr>
          </p:nvCxnSpPr>
          <p:spPr>
            <a:xfrm>
              <a:off x="7803472" y="1438523"/>
              <a:ext cx="42612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47045" y="52647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accent5"/>
                </a:solidFill>
              </a:rPr>
              <a:t>课堂训练</a:t>
            </a:r>
            <a:endParaRPr lang="zh-CN" altLang="en-US" sz="3600" b="1">
              <a:solidFill>
                <a:schemeClr val="accent5"/>
              </a:solidFill>
            </a:endParaRPr>
          </a:p>
        </p:txBody>
      </p:sp>
      <p:sp>
        <p:nvSpPr>
          <p:cNvPr id="7" name="文本框 5"/>
          <p:cNvSpPr txBox="1"/>
          <p:nvPr>
            <p:custDataLst>
              <p:tags r:id="rId2"/>
            </p:custDataLst>
          </p:nvPr>
        </p:nvSpPr>
        <p:spPr>
          <a:xfrm>
            <a:off x="1071734" y="1332230"/>
            <a:ext cx="10690773" cy="45243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下列各组物质中，其学名、俗名及化学式不相符合的是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        )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	A.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碳酸钙、生石灰、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sz="3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	B.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氢氧化钙、消石灰、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Ca (OH)</a:t>
            </a:r>
            <a:r>
              <a:rPr lang="en-US" altLang="zh-CN" sz="3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	C.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氢氧化钠、火碱、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NaOH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	D.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碳酸钠、纯碱、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3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3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302326" y="2193529"/>
            <a:ext cx="983702" cy="681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4978" y="544236"/>
            <a:ext cx="1027636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下列物质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食盐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纯碱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碳酸氢钠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碳酸钙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）可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用作调味剂的是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填字母，下同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）。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）可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用作洗涤剂的是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）可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用作补钙剂和牙膏填充剂的是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）可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用作发酵粉和治疗胃酸过多症的是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）既是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钙盐又是碳酸盐的是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48796" y="1320687"/>
            <a:ext cx="65915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648796" y="2166382"/>
            <a:ext cx="65915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2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735994" y="2751157"/>
            <a:ext cx="65915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529874" y="3394291"/>
            <a:ext cx="65915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5" name="Rectangle 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658948" y="4088749"/>
            <a:ext cx="62738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2"/>
          <p:cNvSpPr/>
          <p:nvPr>
            <p:custDataLst>
              <p:tags r:id="rId1"/>
            </p:custDataLst>
          </p:nvPr>
        </p:nvSpPr>
        <p:spPr bwMode="auto">
          <a:xfrm>
            <a:off x="871646" y="541148"/>
            <a:ext cx="10766174" cy="33239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</a:t>
            </a:r>
            <a:r>
              <a:rPr lang="zh-CN" altLang="en-US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下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列物质按</a:t>
            </a:r>
            <a:r>
              <a:rPr lang="zh-CN" altLang="en-US" sz="280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氧化物、酸、碱、盐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顺序排列的一组是</a:t>
            </a:r>
            <a:r>
              <a:rPr lang="zh-CN" altLang="en-US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           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A.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甲烷、硝酸、氢氧化铜、小苏打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B.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金刚石、硫酸、硫酸铜、碳酸钙</a:t>
            </a:r>
            <a:endParaRPr lang="en-US" altLang="zh-CN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C.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氧化钙、硝酸、硫酸亚铁、氢氧化钙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D.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干冰、盐酸、苛性钠、纯碱</a:t>
            </a:r>
            <a:endParaRPr lang="en-US" altLang="zh-CN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文本框 17"/>
          <p:cNvSpPr/>
          <p:nvPr>
            <p:custDataLst>
              <p:tags r:id="rId2"/>
            </p:custDataLst>
          </p:nvPr>
        </p:nvSpPr>
        <p:spPr>
          <a:xfrm>
            <a:off x="9599613" y="697835"/>
            <a:ext cx="763587" cy="52322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0" name="Text Box 2"/>
          <p:cNvSpPr/>
          <p:nvPr>
            <p:custDataLst>
              <p:tags r:id="rId3"/>
            </p:custDataLst>
          </p:nvPr>
        </p:nvSpPr>
        <p:spPr>
          <a:xfrm>
            <a:off x="871646" y="3796004"/>
            <a:ext cx="10766174" cy="13849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zh-CN" altLang="en-US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将贝壳放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入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稀盐酸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中，有气泡产生，生成的气体能使澄清的石灰水变浑浊，则珍珠中含有下列离子中的（   </a:t>
            </a:r>
            <a:r>
              <a:rPr lang="zh-CN" altLang="en-US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）   </a:t>
            </a:r>
            <a:endParaRPr lang="en-US" altLang="zh-CN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 Box 3"/>
          <p:cNvSpPr/>
          <p:nvPr>
            <p:custDataLst>
              <p:tags r:id="rId4"/>
            </p:custDataLst>
          </p:nvPr>
        </p:nvSpPr>
        <p:spPr>
          <a:xfrm>
            <a:off x="7202511" y="4423748"/>
            <a:ext cx="1027388" cy="66120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4" name="Rectangle 6"/>
          <p:cNvSpPr/>
          <p:nvPr>
            <p:custDataLst>
              <p:tags r:id="rId5"/>
            </p:custDataLst>
          </p:nvPr>
        </p:nvSpPr>
        <p:spPr>
          <a:xfrm>
            <a:off x="871645" y="5099181"/>
            <a:ext cx="5993286" cy="13849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、氯离子            </a:t>
            </a: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、硫酸根离子 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、碳酸根离子     </a:t>
            </a: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、氢氧根离子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21335" y="490162"/>
            <a:ext cx="10695305" cy="19495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73355" indent="-173355" fontAlgn="auto">
              <a:lnSpc>
                <a:spcPct val="150000"/>
              </a:lnSpc>
            </a:pPr>
            <a:r>
              <a:rPr lang="en-US" alt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在烧杯中盛有HCl和CaCl</a:t>
            </a:r>
            <a:r>
              <a:rPr lang="en-US" sz="2800" b="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溶液，向其中逐滴加入一定质量分数的碳酸钠溶液，测得pH与加入碳酸钠溶液质量关系如图，以下说法正确的是（　　）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/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517130" y="2641254"/>
            <a:ext cx="3699510" cy="30524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850669" y="2641254"/>
            <a:ext cx="6727767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A．A点时加入石蕊溶液，溶液呈蓝色</a:t>
            </a:r>
            <a:r>
              <a:rPr 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8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．B点时，溶液中只含氯化钠</a:t>
            </a:r>
            <a:r>
              <a:rPr 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8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．A、B、C三点中，溶质的种</a:t>
            </a: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类</a:t>
            </a:r>
            <a:endParaRPr lang="en-US" altLang="zh-CN" sz="28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r>
              <a:rPr 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别是3、2、</a:t>
            </a: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．C点时，加入稀盐酸有气泡产</a:t>
            </a:r>
            <a:r>
              <a:rPr lang="zh-CN" sz="28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生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7"/>
          <p:cNvSpPr txBox="1"/>
          <p:nvPr>
            <p:custDataLst>
              <p:tags r:id="rId4"/>
            </p:custDataLst>
          </p:nvPr>
        </p:nvSpPr>
        <p:spPr bwMode="auto">
          <a:xfrm>
            <a:off x="2659899" y="1917700"/>
            <a:ext cx="63817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latinLnBrk="1">
              <a:spcBef>
                <a:spcPts val="600"/>
              </a:spcBef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218b3a8d-aa2d-4c6c-bb56-ba3d9c8c4b4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  <p:tag name="KSO_WM_BEAUTIFY_FLAG" val=""/>
  <p:tag name="KSO_WM_UNIT_PLACING_PICTURE_USER_VIEWPORT" val="{&quot;height&quot;:3515,&quot;width&quot;:362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9"/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1"/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  <p:tag name="KSO_WM_BEAUTIFY_FLAG" val=""/>
  <p:tag name="KSO_WM_UNIT_PLACING_PICTURE_USER_VIEWPORT" val="{&quot;height&quot;:3515,&quot;width&quot;:3625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  <p:tag name="KSO_WM_BEAUTIFY_FLAG" val=""/>
  <p:tag name="KSO_WM_UNIT_PLACING_PICTURE_USER_VIEWPORT" val="{&quot;height&quot;:3692,&quot;width&quot;:4753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6"/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3"/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9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7"/>
  <p:tag name="KSO_WM_UNIT_TABLE_BEAUTIFY" val="smartTable{c49881fb-3eef-42a3-94d5-f9c9089f1028}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9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4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7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4"/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8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9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1332</Words>
  <Application>Microsoft Office PowerPoint</Application>
  <PresentationFormat>宽屏</PresentationFormat>
  <Paragraphs>172</Paragraphs>
  <Slides>22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等线 Light</vt:lpstr>
      <vt:lpstr>黑体</vt:lpstr>
      <vt:lpstr>思源黑体 CN Regular</vt:lpstr>
      <vt:lpstr>宋体</vt:lpstr>
      <vt:lpstr>微软雅黑</vt:lpstr>
      <vt:lpstr>Arial</vt:lpstr>
      <vt:lpstr>Roboto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2023-05-05T03:06:31Z</dcterms:created>
  <dcterms:modified xsi:type="dcterms:W3CDTF">2023-05-05T03:06:34Z</dcterms:modified>
</cp:coreProperties>
</file>