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89" r:id="rId1"/>
    <p:sldMasterId id="2147503626" r:id="rId2"/>
  </p:sldMasterIdLst>
  <p:notesMasterIdLst>
    <p:notesMasterId r:id="rId3"/>
  </p:notesMasterIdLst>
  <p:sldIdLst>
    <p:sldId id="9808" r:id="rId4"/>
    <p:sldId id="9813" r:id="rId5"/>
    <p:sldId id="9817" r:id="rId6"/>
    <p:sldId id="9820" r:id="rId7"/>
    <p:sldId id="9826" r:id="rId9"/>
    <p:sldId id="9829" r:id="rId10"/>
    <p:sldId id="9832" r:id="rId11"/>
    <p:sldId id="9838" r:id="rId13"/>
    <p:sldId id="9841" r:id="rId14"/>
    <p:sldId id="9844" r:id="rId15"/>
    <p:sldId id="9847" r:id="rId16"/>
    <p:sldId id="9853" r:id="rId18"/>
    <p:sldId id="9856" r:id="rId19"/>
    <p:sldId id="9859" r:id="rId20"/>
    <p:sldId id="9862" r:id="rId21"/>
    <p:sldId id="9865" r:id="rId22"/>
    <p:sldId id="9871" r:id="rId24"/>
    <p:sldId id="9874" r:id="rId25"/>
    <p:sldId id="9877" r:id="rId26"/>
    <p:sldId id="9880" r:id="rId27"/>
    <p:sldId id="9886" r:id="rId29"/>
    <p:sldId id="9889" r:id="rId30"/>
    <p:sldId id="9892" r:id="rId31"/>
    <p:sldId id="9895" r:id="rId32"/>
    <p:sldId id="9898" r:id="rId33"/>
    <p:sldId id="9904" r:id="rId35"/>
    <p:sldId id="9907" r:id="rId36"/>
    <p:sldId id="991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90" r:id="rId1"/>
    <p:sldLayoutId id="2147503591" r:id="rId2"/>
    <p:sldLayoutId id="2147503592" r:id="rId3"/>
    <p:sldLayoutId id="2147503593" r:id="rId4"/>
    <p:sldLayoutId id="2147503594" r:id="rId5"/>
    <p:sldLayoutId id="2147503595" r:id="rId6"/>
    <p:sldLayoutId id="2147503596" r:id="rId7"/>
    <p:sldLayoutId id="2147503597" r:id="rId8"/>
    <p:sldLayoutId id="2147503598" r:id="rId9"/>
    <p:sldLayoutId id="2147503599" r:id="rId10"/>
    <p:sldLayoutId id="21475036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627" r:id="rId1"/>
    <p:sldLayoutId id="2147503628" r:id="rId2"/>
    <p:sldLayoutId id="2147503629" r:id="rId3"/>
    <p:sldLayoutId id="2147503630" r:id="rId4"/>
    <p:sldLayoutId id="2147503631" r:id="rId5"/>
    <p:sldLayoutId id="2147503632" r:id="rId6"/>
    <p:sldLayoutId id="2147503633" r:id="rId7"/>
    <p:sldLayoutId id="2147503634" r:id="rId8"/>
    <p:sldLayoutId id="2147503635" r:id="rId9"/>
    <p:sldLayoutId id="2147503636" r:id="rId10"/>
    <p:sldLayoutId id="21475036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商业模式创新与企业成功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商业模式创新的必要性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商业模式创新的方法与策略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商业模式创新与企业成功的案例分析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如何将商业模式创新融入企业战略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商业模式的定义与重要性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商业模式的定义与重要性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商业模式的定义</a:t>
            </a:r>
            <a:endParaRPr altLang="en-US" lang="zh-CN"/>
          </a:p>
        </p:txBody>
      </p:sp>
      <p:sp>
        <p:nvSpPr>
          <p:cNvPr id="10489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商业模式是企业为了实现盈利目标而设计的一套系统化的、结构化的、可复制的盈利模式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商业模式是企业为了满足客户需求、实现价值创造而设计的一套系统化的、结构化的、可复制的解决方案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商业模式是企业为了实现可持续发展而设计的一套系统化的、结构化的、可复制的盈利模式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商业模式是企业为了实现长期成功而设计的一套系统化的、结构化的、可复制的盈利模式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商业模式的重要性</a:t>
            </a:r>
            <a:endParaRPr altLang="en-US" lang="zh-CN"/>
          </a:p>
        </p:txBody>
      </p:sp>
      <p:sp>
        <p:nvSpPr>
          <p:cNvPr id="10489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定义：商业模式是企业为了实现盈利目标而设计的一系列商业活动和策略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创新：商业模式创新是企业应对市场变化和挑战的重要手段，能够提高企业的竞争力和适应能力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实践：成功的商业模式需要经过实践的检验和验证，只有经过实践证明的商业模式才能真正为企业带来成功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重要性：商业模式是企业成功的关键，它决定了企业的竞争力和盈利能力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商业模式创新的必要性</a:t>
            </a:r>
            <a:endParaRPr altLang="en-US" dirty="0" lang="zh-CN"/>
          </a:p>
        </p:txBody>
      </p:sp>
      <p:sp>
        <p:nvSpPr>
          <p:cNvPr id="1049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适应市场变化</a:t>
            </a:r>
            <a:endParaRPr altLang="en-US" lang="zh-CN"/>
          </a:p>
        </p:txBody>
      </p:sp>
      <p:sp>
        <p:nvSpPr>
          <p:cNvPr id="10491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竞争环境的变化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政策法规的变化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提高企业竞争力</a:t>
            </a:r>
            <a:endParaRPr altLang="en-US" lang="zh-CN"/>
          </a:p>
        </p:txBody>
      </p:sp>
      <p:sp>
        <p:nvSpPr>
          <p:cNvPr id="1049156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58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降低成本：通过优化资源配置、提高效率等方式，商业模式创新能够降低企业的成本，提高盈利能力。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62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适应市场需求变化：商业模式创新能够使企业更好地适应市场需求的变化，提高市场竞争力。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66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创造新的价值：商业模式创新能够为企业创造新的价值，包括新的产品、服务或市场机会等，从而提升企业的竞争力。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170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增强企业创新能力：商业模式创新能够激发企业的创新精神，推动企业不断进行技术、管理和市场等方面的创新，提高企业的核心竞争力。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2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适应市场需求变化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创造新的商业机会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实现长期盈利目标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商业模式创新的方法与策略</a:t>
            </a:r>
            <a:endParaRPr altLang="en-US" dirty="0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创新盈利模式</a:t>
            </a:r>
            <a:endParaRPr altLang="en-US" lang="zh-CN"/>
          </a:p>
        </p:txBody>
      </p:sp>
      <p:sp>
        <p:nvSpPr>
          <p:cNvPr id="10493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定义：创新盈利模式是指企业通过创新手段，提高产品或服务的附加值，从而获得更高的利润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策略：通过研发新产品、提供新服务、开拓新市场等方式，实现盈利模式的创新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案例：如苹果公司通过创新设计、研发新产品，提高产品附加值，从而获得更高的利润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意义：创新盈利模式是企业持续发展的重要保障，有助于提高企业的竞争力和市场份额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优化组织结构</a:t>
            </a:r>
            <a:endParaRPr altLang="en-US" lang="zh-CN"/>
          </a:p>
        </p:txBody>
      </p:sp>
      <p:sp>
        <p:nvSpPr>
          <p:cNvPr id="10493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扁平化组织结构：减少管理层级，提高决策效率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矩阵式组织结构：跨部门协作，增强创新能力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柔性组织结构：适应市场变化，快速响应需求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学习型组织结构：鼓励员工学习与成长，提升企业竞争力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拓展业务范围</a:t>
            </a:r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拓展现有业务：通过扩大生产规模、增加产品线、拓展销售渠道等方式，扩大现有业务范围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开发新业务：通过研发新产品、拓展新市场、开展新服务等方式，开发新业务领域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多元化发展：通过投资、并购、合作等方式，进入其他相关领域或行业，实现多元化发展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国际化拓展：通过进军国际市场、开展跨国合作、建立海外分支机构等方式，拓展国际业务范围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借助科技手段</a:t>
            </a:r>
            <a:endParaRPr altLang="en-US" lang="zh-CN"/>
          </a:p>
        </p:txBody>
      </p:sp>
      <p:sp>
        <p:nvSpPr>
          <p:cNvPr id="10494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利用大数据和人工智能技术进行市场分析和预测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通过云计算和物联网技术提高生产效率和供应链管理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利用区块链技术优化交易和信任机制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借助虚拟现实和增强现实技术提升客户体验和品牌形象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商业模式创新与企业成功的案例分析</a:t>
            </a:r>
            <a:endParaRPr altLang="en-US" dirty="0" lang="zh-CN"/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亚马逊的商业模式创新与企业成功</a:t>
            </a:r>
            <a:endParaRPr altLang="en-US" lang="zh-CN"/>
          </a:p>
        </p:txBody>
      </p:sp>
      <p:sp>
        <p:nvSpPr>
          <p:cNvPr id="1049592" name="文本框 3"/>
          <p:cNvSpPr txBox="1"/>
          <p:nvPr>
            <p:custDataLst>
              <p:tags r:id="rId1"/>
            </p:custDataLst>
          </p:nvPr>
        </p:nvSpPr>
        <p:spPr>
          <a:xfrm>
            <a:off x="2581756" y="4093686"/>
            <a:ext cx="7028487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亚马逊的企业成功  * 快速增长的用户规模和市场份额 * 高收益和盈利能力 * 持续的技术创新和研发投入 * 强大的品牌影响力和生态系统建设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4" name="正文"/>
          <p:cNvSpPr txBox="1"/>
          <p:nvPr>
            <p:custDataLst>
              <p:tags r:id="rId2"/>
            </p:custDataLst>
          </p:nvPr>
        </p:nvSpPr>
        <p:spPr>
          <a:xfrm>
            <a:off x="2581756" y="4717711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快速增长的用户规模和市场份额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高收益和盈利能力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持续的技术创新和研发投入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强大的品牌影响力和生态系统建设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文本框 5"/>
          <p:cNvSpPr txBox="1"/>
          <p:nvPr>
            <p:custDataLst>
              <p:tags r:id="rId3"/>
            </p:custDataLst>
          </p:nvPr>
        </p:nvSpPr>
        <p:spPr>
          <a:xfrm>
            <a:off x="2581756" y="1364400"/>
            <a:ext cx="7029308" cy="478693"/>
          </a:xfrm>
          <a:prstGeom prst="rect"/>
          <a:noFill/>
        </p:spPr>
        <p:txBody>
          <a:bodyPr anchor="b" anchorCtr="0" bIns="0" lIns="0" rtlCol="0" wrap="square">
            <a:normAutofit fontScale="6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亚马逊的商业模式创新  * 从在线书店到多元化电商平台 * 云计算和大数据技术的运用 * 智能物流和仓储系统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8" name="正文"/>
          <p:cNvSpPr txBox="1"/>
          <p:nvPr>
            <p:custDataLst>
              <p:tags r:id="rId4"/>
            </p:custDataLst>
          </p:nvPr>
        </p:nvSpPr>
        <p:spPr>
          <a:xfrm>
            <a:off x="2581756" y="1988425"/>
            <a:ext cx="7028487" cy="14598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从在线书店到多元化电商平台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云计算和大数据技术的运用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智能物流和仓储系统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阿里巴巴的商业模式创新与企业成功</a:t>
            </a:r>
            <a:endParaRPr altLang="en-US" lang="zh-CN"/>
          </a:p>
        </p:txBody>
      </p:sp>
      <p:sp>
        <p:nvSpPr>
          <p:cNvPr id="10496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阿里巴巴的企业成功：通过不断创新和拓展业务领域，成为全球最大的电子商务公司之一。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阿里巴巴的商业模式创新：从B2B到B2C、C2C的转变，打造了完整的电子商务生态圈。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阿里巴巴的商业模式创新对企业成功的影响：通过不断优化和创新商业模式，提高了企业的竞争力和市场份额。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阿里巴巴的企业成功对商业模式创新的影响：企业成功为商业模式创新提供了更多的资源和机会，推动了企业的持续发展。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腾讯的商业模式创新与企业成功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腾讯的商业模式创新：从社交媒体到数字支付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腾讯的企业成功：持续增长与多元化发展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腾讯的商业模式创新对企业成功的影响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腾讯的商业模式创新与未来发展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如何将商业模式创新融入企业战略</a:t>
            </a:r>
            <a:endParaRPr altLang="en-US" dirty="0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制定明确的战略目标</a:t>
            </a:r>
            <a:endParaRPr altLang="en-US" lang="zh-CN"/>
          </a:p>
        </p:txBody>
      </p:sp>
      <p:sp>
        <p:nvSpPr>
          <p:cNvPr id="10498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明确企业的使命和愿景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确定企业的核心业务和目标市场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分析竞争对手和行业趋势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制定具体的战略计划和行动方案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建立灵活的组织架构</a:t>
            </a:r>
            <a:endParaRPr altLang="en-US" lang="zh-CN"/>
          </a:p>
        </p:txBody>
      </p:sp>
      <p:sp>
        <p:nvSpPr>
          <p:cNvPr id="10498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激励机制：建立激励机制，鼓励员工提出创新性的商业模式想法，并给予相应的奖励和支持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组织架构的调整：适应商业模式创新的需要，打破传统层级结构，建立扁平化、灵活的组织架构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跨部门协作：加强不同部门之间的沟通与协作，形成跨部门、跨领域的合作机制，共同推动商业模式创新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快速响应市场变化：通过灵活的组织架构，企业能够快速响应市场变化，及时调整商业模式，保持竞争优势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培养创新的企业文化</a:t>
            </a:r>
            <a:endParaRPr altLang="en-US" lang="zh-CN"/>
          </a:p>
        </p:txBody>
      </p:sp>
      <p:sp>
        <p:nvSpPr>
          <p:cNvPr id="10499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提供培训和支持，帮助员工掌握创新技能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鼓励员工提出新想法和创意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建立开放和包容的创新氛围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奖励创新成果，激励员工持续创新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加强与合作伙伴的协同创新</a:t>
            </a:r>
            <a:endParaRPr altLang="en-US" lang="zh-CN"/>
          </a:p>
        </p:txBody>
      </p:sp>
      <p:sp>
        <p:nvSpPr>
          <p:cNvPr id="10499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不断调整和优化商业模式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分享资源和经验，共同成长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共同研发新的商业模式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建立紧密的合作伙伴关系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总结商业模式创新对企业成功的重要性</a:t>
            </a:r>
            <a:endParaRPr altLang="en-US" lang="zh-CN"/>
          </a:p>
        </p:txBody>
      </p:sp>
      <p:sp>
        <p:nvSpPr>
          <p:cNvPr id="10501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商业模式创新是企业成功的关键因素之一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商业模式创新能够提高企业的竞争力和市场份额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商业模式创新能够为企业带来更多的机会和资源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商业模式创新需要企业不断学习和探索新的思路和方法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展望未来商业模式创新的发展趋势</a:t>
            </a:r>
            <a:endParaRPr altLang="en-US" lang="zh-CN"/>
          </a:p>
        </p:txBody>
      </p:sp>
      <p:sp>
        <p:nvSpPr>
          <p:cNvPr id="10501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生态化合作：企业开始注重与合作伙伴之间的生态化合作，通过资源共享、优势互补等方式实现商业模式的创新。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数字化转型：随着互联网技术的发展，越来越多的企业开始将数字化转型作为商业模式创新的重要方向。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智能化升级：人工智能、大数据等技术的不断发展，为商业模式的智能化升级提供了更多可能性。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可持续性发展：随着环保意识的提高，越来越多的企业开始注重可持续性发展，探索绿色商业模式。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4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4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8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1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1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1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1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0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6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0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2023-12-19T20:07:34Z</dcterms:created>
  <dcterms:modified xsi:type="dcterms:W3CDTF">2023-12-19T20:07:34Z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d676892025ae423c973fe618f858a484_21</vt:lpwstr>
  </property>
</Properties>
</file>