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04" r:id="rId1"/>
    <p:sldMasterId id="2147488541" r:id="rId2"/>
  </p:sldMasterIdLst>
  <p:notesMasterIdLst>
    <p:notesMasterId r:id="rId3"/>
  </p:notesMasterIdLst>
  <p:sldIdLst>
    <p:sldId id="2376" r:id="rId4"/>
    <p:sldId id="2381" r:id="rId5"/>
    <p:sldId id="2385" r:id="rId6"/>
    <p:sldId id="2388" r:id="rId7"/>
    <p:sldId id="2391" r:id="rId8"/>
    <p:sldId id="2394" r:id="rId9"/>
    <p:sldId id="2397" r:id="rId10"/>
    <p:sldId id="2400" r:id="rId11"/>
    <p:sldId id="2403" r:id="rId12"/>
    <p:sldId id="2406" r:id="rId13"/>
    <p:sldId id="2409" r:id="rId14"/>
    <p:sldId id="2412" r:id="rId15"/>
    <p:sldId id="2415" r:id="rId16"/>
    <p:sldId id="2418" r:id="rId17"/>
    <p:sldId id="2421" r:id="rId18"/>
    <p:sldId id="2424" r:id="rId19"/>
    <p:sldId id="2427" r:id="rId20"/>
    <p:sldId id="2430" r:id="rId21"/>
    <p:sldId id="2433" r:id="rId22"/>
    <p:sldId id="2436" r:id="rId23"/>
    <p:sldId id="2439" r:id="rId24"/>
    <p:sldId id="2442" r:id="rId25"/>
    <p:sldId id="2445" r:id="rId26"/>
    <p:sldId id="2448" r:id="rId27"/>
    <p:sldId id="2451" r:id="rId28"/>
    <p:sldId id="2454" r:id="rId29"/>
    <p:sldId id="2457" r:id="rId30"/>
    <p:sldId id="246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05" r:id="rId1"/>
    <p:sldLayoutId id="2147488506" r:id="rId2"/>
    <p:sldLayoutId id="2147488507" r:id="rId3"/>
    <p:sldLayoutId id="2147488508" r:id="rId4"/>
    <p:sldLayoutId id="2147488509" r:id="rId5"/>
    <p:sldLayoutId id="2147488510" r:id="rId6"/>
    <p:sldLayoutId id="2147488511" r:id="rId7"/>
    <p:sldLayoutId id="2147488512" r:id="rId8"/>
    <p:sldLayoutId id="2147488513" r:id="rId9"/>
    <p:sldLayoutId id="2147488514" r:id="rId10"/>
    <p:sldLayoutId id="21474885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42" r:id="rId1"/>
    <p:sldLayoutId id="2147488543" r:id="rId2"/>
    <p:sldLayoutId id="2147488544" r:id="rId3"/>
    <p:sldLayoutId id="2147488545" r:id="rId4"/>
    <p:sldLayoutId id="2147488546" r:id="rId5"/>
    <p:sldLayoutId id="2147488547" r:id="rId6"/>
    <p:sldLayoutId id="2147488548" r:id="rId7"/>
    <p:sldLayoutId id="2147488549" r:id="rId8"/>
    <p:sldLayoutId id="2147488550" r:id="rId9"/>
    <p:sldLayoutId id="2147488551" r:id="rId10"/>
    <p:sldLayoutId id="214748855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初中教育中的教育科技整合与创新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教育科技在初中教育中的应用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教育科技在初中教学中的创新实践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教育科技在初中教育中的挑战与机遇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教育科技在初中教育中的政策与法规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教育科技在初中教育中的未来展望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教育科技在初中教育中的应用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课堂互动教学</a:t>
            </a:r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利用教育科技工具，如智能教学平台和实时反馈系统，加强师生互动，提高课堂参与度。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通过多媒体教学资源，如在线课程和互动课件，丰富教学内容，激发学生学习兴趣。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应用虚拟现实和增强现实技术，模拟实验场景，增强学生的实践能力和创新思维。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利用数据分析工具，对学生的学习情况进行跟踪分析，为个性化教学提供支持。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在线学习平台</a:t>
            </a:r>
            <a:endParaRPr altLang="en-US" lang="zh-CN"/>
          </a:p>
        </p:txBody>
      </p:sp>
      <p:sp>
        <p:nvSpPr>
          <p:cNvPr id="104896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定义：在线学习平台是一种基于互联网技术的教育服务平台，为学生提供在线课程、学习资源、交流互动等功能。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作用：在线学习平台在初中教育中发挥着重要作用，能够提供个性化学习方案，满足学生多样化的学习需求，提高学习效果。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应用场景：在线学习平台在初中教育中可应用于多个场景，如数学、英语、物理等学科的在线课程，学生可以在平台上自主学习、做练习、参加考试等。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优势：在线学习平台具有灵活的学习方式、丰富的学习资源、个性化的学习方案等优势，能够有效地提高学生的学习积极性和主动性。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智能教育硬件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智能课桌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智能黑板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智能音箱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教育科技对传统教学模式的改变</a:t>
            </a:r>
            <a:endParaRPr altLang="en-US" lang="zh-CN"/>
          </a:p>
        </p:txBody>
      </p:sp>
      <p:sp>
        <p:nvSpPr>
          <p:cNvPr id="104907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打破传统课堂限制，实现远程教学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利用数字化工具提高教学效率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个性化学习，满足学生多样化需求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引入虚拟现实等技术，增强学习体验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3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教育科技在初中教学中的创新实践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</a:t>
            </a:r>
            <a:endParaRPr altLang="en-US" lang="zh-CN"/>
          </a:p>
        </p:txBody>
      </p:sp>
      <p:sp>
        <p:nvSpPr>
          <p:cNvPr id="104916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利用虚拟现实、增强现实等技术，为学生提供沉浸式的学习体验，提高学习兴趣和效果。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利用教育科技手段，针对不同学生的特点和需求，制定个性化的教学计划和方案。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通过数据分析、智能推荐等方式，为学生提供定制化的学习资源和路径。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通过在线协作、互动评价等功能，促进师生之间的交流和合作，提高学生的学习参与度和合作能力。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翻转课堂</a:t>
            </a:r>
            <a:endParaRPr altLang="en-US" lang="zh-CN"/>
          </a:p>
        </p:txBody>
      </p:sp>
      <p:sp>
        <p:nvSpPr>
          <p:cNvPr id="1049232" name="Rectangle 6"/>
          <p:cNvSpPr/>
          <p:nvPr>
            <p:custDataLst>
              <p:tags r:id="rId1"/>
            </p:custDataLst>
          </p:nvPr>
        </p:nvSpPr>
        <p:spPr>
          <a:xfrm>
            <a:off x="810506" y="1789759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4" name="Rectangle 6"/>
          <p:cNvSpPr/>
          <p:nvPr>
            <p:custDataLst>
              <p:tags r:id="rId2"/>
            </p:custDataLst>
          </p:nvPr>
        </p:nvSpPr>
        <p:spPr>
          <a:xfrm>
            <a:off x="810506" y="2925249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6" name="Rectangle 6"/>
          <p:cNvSpPr/>
          <p:nvPr>
            <p:custDataLst>
              <p:tags r:id="rId3"/>
            </p:custDataLst>
          </p:nvPr>
        </p:nvSpPr>
        <p:spPr>
          <a:xfrm>
            <a:off x="810506" y="4061375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8" name="Rectangle 6"/>
          <p:cNvSpPr/>
          <p:nvPr>
            <p:custDataLst>
              <p:tags r:id="rId4"/>
            </p:custDataLst>
          </p:nvPr>
        </p:nvSpPr>
        <p:spPr>
          <a:xfrm>
            <a:off x="810506" y="5196865"/>
            <a:ext cx="10767730" cy="753627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0" name="矩形: 圆角 26"/>
          <p:cNvSpPr/>
          <p:nvPr>
            <p:custDataLst>
              <p:tags r:id="rId5"/>
            </p:custDataLst>
          </p:nvPr>
        </p:nvSpPr>
        <p:spPr>
          <a:xfrm>
            <a:off x="608330" y="292270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42" name="矩形: 圆角 27"/>
          <p:cNvSpPr/>
          <p:nvPr>
            <p:custDataLst>
              <p:tags r:id="rId6"/>
            </p:custDataLst>
          </p:nvPr>
        </p:nvSpPr>
        <p:spPr>
          <a:xfrm>
            <a:off x="608330" y="178721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4" name="矩形: 圆角 28"/>
          <p:cNvSpPr/>
          <p:nvPr>
            <p:custDataLst>
              <p:tags r:id="rId7"/>
            </p:custDataLst>
          </p:nvPr>
        </p:nvSpPr>
        <p:spPr>
          <a:xfrm>
            <a:off x="608330" y="5193687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46" name="矩形: 圆角 29"/>
          <p:cNvSpPr/>
          <p:nvPr>
            <p:custDataLst>
              <p:tags r:id="rId8"/>
            </p:custDataLst>
          </p:nvPr>
        </p:nvSpPr>
        <p:spPr>
          <a:xfrm>
            <a:off x="608330" y="4058196"/>
            <a:ext cx="1967291" cy="75963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9"/>
            </p:custDataLst>
          </p:nvPr>
        </p:nvSpPr>
        <p:spPr>
          <a:xfrm>
            <a:off x="2793481" y="1794209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定义：翻转课堂是一种将传统课堂教学过程反转的教学模式，学生在课前通过在线学习平台自主学习课程知识，课堂上则进行互动讨论和实践操作。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标题"/>
          <p:cNvSpPr txBox="1"/>
          <p:nvPr>
            <p:custDataLst>
              <p:tags r:id="rId10"/>
            </p:custDataLst>
          </p:nvPr>
        </p:nvSpPr>
        <p:spPr>
          <a:xfrm>
            <a:off x="711961" y="1794209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2" name="正文"/>
          <p:cNvSpPr txBox="1"/>
          <p:nvPr>
            <p:custDataLst>
              <p:tags r:id="rId11"/>
            </p:custDataLst>
          </p:nvPr>
        </p:nvSpPr>
        <p:spPr>
          <a:xfrm>
            <a:off x="2793481" y="2929699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特点：翻转课堂注重学生的自主学习和合作探究，教师则成为学习引导者和促进者，通过课堂上的互动讨论和实践操作，加深学生对知识的理解和应用。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12"/>
            </p:custDataLst>
          </p:nvPr>
        </p:nvSpPr>
        <p:spPr>
          <a:xfrm>
            <a:off x="711961" y="2929699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6" name="正文"/>
          <p:cNvSpPr txBox="1"/>
          <p:nvPr>
            <p:custDataLst>
              <p:tags r:id="rId13"/>
            </p:custDataLst>
          </p:nvPr>
        </p:nvSpPr>
        <p:spPr>
          <a:xfrm>
            <a:off x="2793481" y="4065190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应用：在初中教育中，翻转课堂可以通过在线学习平台、微视频、教学PPT等多种形式实现，有助于提高学生的学习兴趣和自主学习能力，同时也可以促进教师与学生之间的交流与合作。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8" name="标题"/>
          <p:cNvSpPr txBox="1"/>
          <p:nvPr>
            <p:custDataLst>
              <p:tags r:id="rId14"/>
            </p:custDataLst>
          </p:nvPr>
        </p:nvSpPr>
        <p:spPr>
          <a:xfrm>
            <a:off x="711961" y="4065190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正文"/>
          <p:cNvSpPr txBox="1"/>
          <p:nvPr>
            <p:custDataLst>
              <p:tags r:id="rId15"/>
            </p:custDataLst>
          </p:nvPr>
        </p:nvSpPr>
        <p:spPr>
          <a:xfrm>
            <a:off x="2793481" y="5200680"/>
            <a:ext cx="8642040" cy="74552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一些初中学校已经开始尝试翻转课堂教学模式，并取得了良好的教学效果。例如，某校的英语学科采用翻转课堂教学模式，通过课前微视频预习、课堂互动讨论和角色扮演等形式，有效提高了学生的英语听说能力和自主学习意识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2" name="标题"/>
          <p:cNvSpPr txBox="1"/>
          <p:nvPr>
            <p:custDataLst>
              <p:tags r:id="rId16"/>
            </p:custDataLst>
          </p:nvPr>
        </p:nvSpPr>
        <p:spPr>
          <a:xfrm>
            <a:off x="711961" y="5200680"/>
            <a:ext cx="1760740" cy="745528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虚拟现实与增强现实在教育中的应用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定义：虚拟现实和增强现实技术能够为学生提供沉浸式的学习体验，帮助学生更好地理解和掌握知识。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实践案例：一些初中学校已经开始尝试使用虚拟现实和增强现实技术，例如通过模拟实验、历史场景重现等方式，提高学生的学习兴趣和参与度。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优势：虚拟现实和增强现实技术可以打破传统教学的限制，为学生提供更加丰富多样的学习方式和更加真实的学习体验，有助于培养学生的创新能力和实践能力。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挑战：虚拟现实和增强现实技术在教育中的应用还面临一些挑战，例如设备成本高、技术难度大、教师培训等问题，需要进一步探讨和解决。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教育数据分析与挖掘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定义：利用数据挖掘技术对教育数据进行处理和分析，以发现教育规律和改进教学方法。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目的：了解学生的学习需求和行为习惯，优化教学资源和提高教学质量。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应用场景：在线学习平台、智能教学系统、考试测评等。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优势：能够快速准确地分析大量数据，为教学决策提供科学依据。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教育科技在初中教育中的挑战与机遇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教育资源不均衡问题</a:t>
            </a:r>
            <a:endParaRPr altLang="en-US" lang="zh-CN"/>
          </a:p>
        </p:txBody>
      </p:sp>
      <p:sp>
        <p:nvSpPr>
          <p:cNvPr id="10494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城市与农村之间的教育资源差距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优秀教师资源的短缺与分布不均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教育信息化设备的普及程度差异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不同地区之间的教育资源分配不均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教师技术能力不足问题</a:t>
            </a:r>
            <a:endParaRPr altLang="en-US" lang="zh-CN"/>
          </a:p>
        </p:txBody>
      </p:sp>
      <p:sp>
        <p:nvSpPr>
          <p:cNvPr id="104952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教师缺乏对技术整合的热情和动力，影响教学效果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缺乏技术培训和指导，教师难以掌握新技术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教师对技术的理解和应用能力有限，难以发挥技术优势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教师技术能力不足，可能导致教育资源浪费和技术瓶颈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学生网络成瘾问题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定义：学生过度使用网络，影响学习、生活和身心健康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原因：缺乏自律、网络内容吸引、家庭和社会环境影响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表现：沉迷游戏、社交媒体、网络色情等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应对措施：加强家庭教育、学校监管、心理辅导等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教育科技发展对未来教育的改变与影响</a:t>
            </a:r>
            <a:endParaRPr altLang="en-US" lang="zh-CN"/>
          </a:p>
        </p:txBody>
      </p:sp>
      <p:sp>
        <p:nvSpPr>
          <p:cNvPr id="10496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教育科技的发展将促进教育评价体系的改革，更加注重学生的综合素质和能力。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教育科技的应用将加速教育行业的创新和变革，培养更多的创新型人才。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教育科技的发展将改变传统的教学模式，实现更加个性化的学习。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教育科技的应用将提高教育资源的利用效率，缩小城乡教育差距。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0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教育科技在初中教育中的政策与法规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教育科技相关的政策解读</a:t>
            </a:r>
            <a:endParaRPr altLang="en-US" lang="zh-CN"/>
          </a:p>
        </p:txBody>
      </p:sp>
      <p:sp>
        <p:nvSpPr>
          <p:cNvPr id="104974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《教育信息化2.0行动计划》解读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《关于促进“互联网+教育”发展的指导意见》解读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《关于加强中小学在线教育的指导意见》解读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《关于进一步推进教育信息化工作的若干意见》解读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教育科技法规的制定与实施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制定背景：随着教育科技的发展，制定相关法规以确保其合理应用和规范发展。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主要法规：介绍国家层面的教育科技相关法规，如《教育信息化促进法》等。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实施情况：分析法规在实践中的执行效果，以及如何保障教育科技在初中教育中的有效应用。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未来展望：探讨未来教育科技法规的发展趋势，以及如何进一步完善法规体系。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教育科技行业标准与规范</a:t>
            </a:r>
            <a:endParaRPr altLang="en-US" lang="zh-CN"/>
          </a:p>
        </p:txBody>
      </p:sp>
      <p:sp>
        <p:nvSpPr>
          <p:cNvPr id="10498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内容：包括教育软件、硬件、网络等方面的标准和规范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作用：为教育科技产品的研发、推广和应用提供指导和依据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制定机构：国家教育部、科技部等政府部门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目的：规范教育科技行业的发展，提高教育质量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教育科技伦理问题探讨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隐私保护：教育科技应用中如何保障学生和教师的隐私权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信息安全：如何确保教育科技数据的安全性和完整性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公平性：如何确保教育科技的应用不会加剧教育不公平现象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责任与道德：教育科技应用中应遵循的道德规范和责任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教育科技在初中教育中的未来展望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人工智能在教育中的应用前景</a:t>
            </a:r>
            <a:endParaRPr altLang="en-US" lang="zh-CN"/>
          </a:p>
        </p:txBody>
      </p:sp>
      <p:sp>
        <p:nvSpPr>
          <p:cNvPr id="10499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人工智能技术将为个性化教育提供支持，实现因材施教。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人工智能将助力教师进行教学辅助，减轻工作负担。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人工智能将为学生提供更加丰富的学习资源和工具，提高学习效率。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1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人工智能将促进教育公平，让更多学生受益。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在线教育的发展趋势与展望</a:t>
            </a:r>
            <a:endParaRPr altLang="en-US" lang="zh-CN"/>
          </a:p>
        </p:txBody>
      </p:sp>
      <p:sp>
        <p:nvSpPr>
          <p:cNvPr id="1050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人工智能技术：个性化学习，提高学习效率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在线协作工具：促进合作学习，培养团队协作能力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移动学习：随时随地，便捷高效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虚拟现实技术：沉浸式学习，增强学习体验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虚拟现实与增强现实技术的教育应用前景</a:t>
            </a:r>
            <a:endParaRPr altLang="en-US" lang="zh-CN"/>
          </a:p>
        </p:txBody>
      </p:sp>
      <p:sp>
        <p:nvSpPr>
          <p:cNvPr id="10501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虚拟现实技术：提供沉浸式学习体验，帮助学生更好地理解抽象概念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增强现实技术：将虚拟信息与现实世界相结合，提高学习效果和兴趣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未来展望：随着技术的不断进步，虚拟现实和增强现实将成为初中教育的重要手段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应用前景：在科学、数学、历史等领域有广泛的应用前景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教育大数据的发展趋势与展望</a:t>
            </a:r>
            <a:endParaRPr altLang="en-US" lang="zh-CN"/>
          </a:p>
        </p:txBody>
      </p:sp>
      <p:sp>
        <p:nvSpPr>
          <p:cNvPr id="10501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教育大数据的发展趋势和未来展望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教育大数据面临的挑战和解决方案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教育大数据的定义和作用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教育大数据的应用场景和案例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4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2024-01-01T08:58:18Z</dcterms:created>
  <dcterms:modified xsi:type="dcterms:W3CDTF">2024-01-01T08:58:18Z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957fd246b38e440593d61589d281b94d_21</vt:lpwstr>
  </property>
</Properties>
</file>