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906" r:id="rId1"/>
    <p:sldMasterId id="2147496943" r:id="rId2"/>
  </p:sldMasterIdLst>
  <p:notesMasterIdLst>
    <p:notesMasterId r:id="rId3"/>
  </p:notesMasterIdLst>
  <p:sldIdLst>
    <p:sldId id="6495" r:id="rId4"/>
    <p:sldId id="6500" r:id="rId5"/>
    <p:sldId id="6504" r:id="rId6"/>
    <p:sldId id="6507" r:id="rId7"/>
    <p:sldId id="6510" r:id="rId8"/>
    <p:sldId id="6513" r:id="rId9"/>
    <p:sldId id="6516" r:id="rId10"/>
    <p:sldId id="6519" r:id="rId11"/>
    <p:sldId id="6522" r:id="rId12"/>
    <p:sldId id="6525" r:id="rId13"/>
    <p:sldId id="6528" r:id="rId14"/>
    <p:sldId id="6531" r:id="rId15"/>
    <p:sldId id="6534" r:id="rId16"/>
    <p:sldId id="6537" r:id="rId17"/>
    <p:sldId id="6540" r:id="rId18"/>
    <p:sldId id="6543" r:id="rId19"/>
    <p:sldId id="6546" r:id="rId20"/>
    <p:sldId id="6549" r:id="rId21"/>
    <p:sldId id="6552" r:id="rId22"/>
    <p:sldId id="6555" r:id="rId23"/>
    <p:sldId id="6558" r:id="rId24"/>
    <p:sldId id="6561" r:id="rId25"/>
    <p:sldId id="6564" r:id="rId26"/>
    <p:sldId id="6567" r:id="rId27"/>
    <p:sldId id="6570" r:id="rId28"/>
    <p:sldId id="6573" r:id="rId29"/>
    <p:sldId id="6576" r:id="rId30"/>
    <p:sldId id="6579" r:id="rId31"/>
    <p:sldId id="6582" r:id="rId32"/>
    <p:sldId id="6585" r:id="rId33"/>
    <p:sldId id="6588" r:id="rId34"/>
    <p:sldId id="6591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907" r:id="rId1"/>
    <p:sldLayoutId id="2147496908" r:id="rId2"/>
    <p:sldLayoutId id="2147496909" r:id="rId3"/>
    <p:sldLayoutId id="2147496910" r:id="rId4"/>
    <p:sldLayoutId id="2147496911" r:id="rId5"/>
    <p:sldLayoutId id="2147496912" r:id="rId6"/>
    <p:sldLayoutId id="2147496913" r:id="rId7"/>
    <p:sldLayoutId id="2147496914" r:id="rId8"/>
    <p:sldLayoutId id="2147496915" r:id="rId9"/>
    <p:sldLayoutId id="2147496916" r:id="rId10"/>
    <p:sldLayoutId id="214749691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6944" r:id="rId1"/>
    <p:sldLayoutId id="2147496945" r:id="rId2"/>
    <p:sldLayoutId id="2147496946" r:id="rId3"/>
    <p:sldLayoutId id="2147496947" r:id="rId4"/>
    <p:sldLayoutId id="2147496948" r:id="rId5"/>
    <p:sldLayoutId id="2147496949" r:id="rId6"/>
    <p:sldLayoutId id="2147496950" r:id="rId7"/>
    <p:sldLayoutId id="2147496951" r:id="rId8"/>
    <p:sldLayoutId id="2147496952" r:id="rId9"/>
    <p:sldLayoutId id="2147496953" r:id="rId10"/>
    <p:sldLayoutId id="214749695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tags" Target="../tags/tag222.xml"/><Relationship Id="rId17" Type="http://schemas.openxmlformats.org/officeDocument/2006/relationships/tags" Target="../tags/tag223.xml"/><Relationship Id="rId18" Type="http://schemas.openxmlformats.org/officeDocument/2006/relationships/tags" Target="../tags/tag224.xml"/><Relationship Id="rId19" Type="http://schemas.openxmlformats.org/officeDocument/2006/relationships/tags" Target="../tags/tag225.xml"/><Relationship Id="rId20" Type="http://schemas.openxmlformats.org/officeDocument/2006/relationships/tags" Target="../tags/tag226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tags" Target="../tags/tag243.xml"/><Relationship Id="rId18" Type="http://schemas.openxmlformats.org/officeDocument/2006/relationships/tags" Target="../tags/tag244.xml"/><Relationship Id="rId19" Type="http://schemas.openxmlformats.org/officeDocument/2006/relationships/tags" Target="../tags/tag245.xml"/><Relationship Id="rId20" Type="http://schemas.openxmlformats.org/officeDocument/2006/relationships/tags" Target="../tags/tag246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tags" Target="../tags/tag364.xml"/><Relationship Id="rId14" Type="http://schemas.openxmlformats.org/officeDocument/2006/relationships/tags" Target="../tags/tag365.xml"/><Relationship Id="rId15" Type="http://schemas.openxmlformats.org/officeDocument/2006/relationships/tags" Target="../tags/tag366.xml"/><Relationship Id="rId16" Type="http://schemas.openxmlformats.org/officeDocument/2006/relationships/tags" Target="../tags/tag367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tags" Target="../tags/tag395.xml"/><Relationship Id="rId14" Type="http://schemas.openxmlformats.org/officeDocument/2006/relationships/tags" Target="../tags/tag396.xml"/><Relationship Id="rId1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tags" Target="../tags/tag400.xml"/><Relationship Id="rId5" Type="http://schemas.openxmlformats.org/officeDocument/2006/relationships/tags" Target="../tags/tag401.xml"/><Relationship Id="rId6" Type="http://schemas.openxmlformats.org/officeDocument/2006/relationships/tags" Target="../tags/tag402.xml"/><Relationship Id="rId7" Type="http://schemas.openxmlformats.org/officeDocument/2006/relationships/tags" Target="../tags/tag403.xml"/><Relationship Id="rId8" Type="http://schemas.openxmlformats.org/officeDocument/2006/relationships/tags" Target="../tags/tag404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tags" Target="../tags/tag409.xml"/><Relationship Id="rId6" Type="http://schemas.openxmlformats.org/officeDocument/2006/relationships/tags" Target="../tags/tag410.xml"/><Relationship Id="rId7" Type="http://schemas.openxmlformats.org/officeDocument/2006/relationships/tags" Target="../tags/tag411.xml"/><Relationship Id="rId8" Type="http://schemas.openxmlformats.org/officeDocument/2006/relationships/tags" Target="../tags/tag412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tags" Target="../tags/tag416.xml"/><Relationship Id="rId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17.xml"/><Relationship Id="rId2" Type="http://schemas.openxmlformats.org/officeDocument/2006/relationships/tags" Target="../tags/tag418.xml"/><Relationship Id="rId3" Type="http://schemas.openxmlformats.org/officeDocument/2006/relationships/tags" Target="../tags/tag41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dirty="0" lang="zh-CN"/>
              <a:t>虚拟现实游戏设计方案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6667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虚拟现实游戏设计方案概述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游戏背景和设定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游戏场景和关卡设计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游戏系统和功能设计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游戏美术和音效设计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游戏测试和优化方案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虚拟现实游戏设计方案概述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虚拟现实技术的介绍</a:t>
            </a:r>
            <a:endParaRPr altLang="en-US" lang="zh-CN"/>
          </a:p>
        </p:txBody>
      </p:sp>
      <p:sp>
        <p:nvSpPr>
          <p:cNvPr id="10490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定义：虚拟现实技术是一种模拟真实环境的三维计算机图形技术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特点：沉浸感、交互性、想象力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应用领域：游戏、教育、医疗、军事等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发展趋势：更高的逼真度、更多的交互方式、更广泛的应用场景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游戏设计方案的目的和意义</a:t>
            </a:r>
            <a:endParaRPr altLang="en-US" lang="zh-CN"/>
          </a:p>
        </p:txBody>
      </p:sp>
      <p:sp>
        <p:nvSpPr>
          <p:cNvPr id="1049170" name="圆角矩形 21"/>
          <p:cNvSpPr/>
          <p:nvPr>
            <p:custDataLst>
              <p:tags r:id="rId1"/>
            </p:custDataLst>
          </p:nvPr>
        </p:nvSpPr>
        <p:spPr>
          <a:xfrm rot="16200000">
            <a:off x="5609718" y="-2488105"/>
            <a:ext cx="966378" cy="109673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圆角矩形 22"/>
          <p:cNvSpPr/>
          <p:nvPr>
            <p:custDataLst>
              <p:tags r:id="rId2"/>
            </p:custDataLst>
          </p:nvPr>
        </p:nvSpPr>
        <p:spPr>
          <a:xfrm rot="16200000">
            <a:off x="198538" y="2922435"/>
            <a:ext cx="964787" cy="14475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4" name="圆角矩形 5"/>
          <p:cNvSpPr/>
          <p:nvPr>
            <p:custDataLst>
              <p:tags r:id="rId3"/>
            </p:custDataLst>
          </p:nvPr>
        </p:nvSpPr>
        <p:spPr>
          <a:xfrm rot="16200000">
            <a:off x="5610359" y="-910404"/>
            <a:ext cx="966378" cy="1096819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圆角矩形 6"/>
          <p:cNvSpPr/>
          <p:nvPr>
            <p:custDataLst>
              <p:tags r:id="rId4"/>
            </p:custDataLst>
          </p:nvPr>
        </p:nvSpPr>
        <p:spPr>
          <a:xfrm rot="16200000">
            <a:off x="199178" y="4501417"/>
            <a:ext cx="964787" cy="14475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8" name="文本框 3"/>
          <p:cNvSpPr txBox="1"/>
          <p:nvPr>
            <p:custDataLst>
              <p:tags r:id="rId5"/>
            </p:custDataLst>
          </p:nvPr>
        </p:nvSpPr>
        <p:spPr>
          <a:xfrm>
            <a:off x="1069346" y="2512003"/>
            <a:ext cx="10506874" cy="966378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目的：创造沉浸式游戏体验，提高玩家的参与感和乐趣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0" name="文本框 4"/>
          <p:cNvSpPr txBox="1"/>
          <p:nvPr>
            <p:custDataLst>
              <p:tags r:id="rId6"/>
            </p:custDataLst>
          </p:nvPr>
        </p:nvSpPr>
        <p:spPr>
          <a:xfrm>
            <a:off x="1069346" y="4091624"/>
            <a:ext cx="10506874" cy="965582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意义：推动虚拟现实技术的发展和应用，为游戏产业带来新的增长点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游戏设计方案的主要内容</a:t>
            </a:r>
            <a:endParaRPr altLang="en-US" lang="zh-CN"/>
          </a:p>
        </p:txBody>
      </p:sp>
      <p:sp>
        <p:nvSpPr>
          <p:cNvPr id="1049240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游戏类型：确定游戏类型，如冒险、射击、角色扮演等。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游戏设定：设定游戏背景、世界观、角色设定等。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游戏机制：设计游戏的核心玩法、战斗系统、任务系统等。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虚拟现实技术运用：利用虚拟现实技术实现沉浸式体验，提高游戏体验感。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30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/>
              <a:t>游戏背景和设定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游戏背景的介绍</a:t>
            </a:r>
            <a:endParaRPr altLang="en-US" lang="zh-CN"/>
          </a:p>
        </p:txBody>
      </p:sp>
      <p:sp>
        <p:nvSpPr>
          <p:cNvPr id="1049382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主题：游戏主题以探险和生存为主，玩家需要掌握各种技能和知识，才能在危机四伏的环境中生存下来。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游戏背景：设定在一个虚构的世界中，玩家将扮演一个探险家，探索未知的领域并揭开隐藏的秘密。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设定：游戏中的世界是一个充满奇幻元素和神秘生物的广阔领域，玩家需要与各种角色互动，完成任务和挑战。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故事情节：游戏的故事情节曲折离奇，玩家需要逐步揭开隐藏在游戏世界中的秘密，同时面对各种道德和伦理的考验。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游戏世界观的设定</a:t>
            </a:r>
            <a:endParaRPr altLang="en-US" lang="zh-CN"/>
          </a:p>
        </p:txBody>
      </p:sp>
      <p:sp>
        <p:nvSpPr>
          <p:cNvPr id="1049472" name="正文"/>
          <p:cNvSpPr txBox="1"/>
          <p:nvPr>
            <p:custDataLst>
              <p:tags r:id="rId1"/>
            </p:custDataLst>
          </p:nvPr>
        </p:nvSpPr>
        <p:spPr>
          <a:xfrm>
            <a:off x="2289796" y="1319530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游戏背景：设定在未来的科幻世界，玩家将扮演探索未知星球的角色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正文"/>
          <p:cNvSpPr txBox="1"/>
          <p:nvPr>
            <p:custDataLst>
              <p:tags r:id="rId2"/>
            </p:custDataLst>
          </p:nvPr>
        </p:nvSpPr>
        <p:spPr>
          <a:xfrm>
            <a:off x="2289796" y="2627738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设定：游戏中的世界观包括多个星球和未知领域，玩家需要探索并揭开隐藏的秘密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正文"/>
          <p:cNvSpPr txBox="1"/>
          <p:nvPr>
            <p:custDataLst>
              <p:tags r:id="rId3"/>
            </p:custDataLst>
          </p:nvPr>
        </p:nvSpPr>
        <p:spPr>
          <a:xfrm>
            <a:off x="2289796" y="3935945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主题：强调科技与冒险的结合，为玩家提供沉浸式的游戏体验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正文"/>
          <p:cNvSpPr txBox="1"/>
          <p:nvPr>
            <p:custDataLst>
              <p:tags r:id="rId4"/>
            </p:custDataLst>
          </p:nvPr>
        </p:nvSpPr>
        <p:spPr>
          <a:xfrm>
            <a:off x="2289796" y="5244153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特色：独特的美术风格和音效设计，营造出神秘而宏大的游戏世界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游戏角色的设定</a:t>
            </a:r>
            <a:endParaRPr altLang="en-US" lang="zh-CN"/>
          </a:p>
        </p:txBody>
      </p:sp>
      <p:sp>
        <p:nvSpPr>
          <p:cNvPr id="10495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角色类型：主角、配角、反派等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角色发展：成长历程、能力提升、装备升级等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角色互动：与其他角色的关系、对话交流、任务合作等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角色特点：外貌特征、性格特点、技能特长等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游戏玩法的设定</a:t>
            </a:r>
            <a:endParaRPr altLang="en-US" lang="zh-CN"/>
          </a:p>
        </p:txBody>
      </p:sp>
      <p:sp>
        <p:nvSpPr>
          <p:cNvPr id="10496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玩家角色设定：玩家可以创建自己的虚拟角色，并自定义角色的外观、技能和属性。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战斗系统设定：游戏采用全新的战斗系统，玩家可以使用各种技能和装备与敌人进行战斗。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任务系统设定：游戏中有丰富的任务系统，玩家可以通过完成任务获得经验值、金币和其他奖励。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游戏世界设定：游戏提供了一个广阔的虚拟世界，玩家可以在其中自由探索、冒险和完成任务。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73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游戏场景和关卡设计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游戏场景的介绍</a:t>
            </a:r>
            <a:endParaRPr altLang="en-US" lang="zh-CN"/>
          </a:p>
        </p:txBody>
      </p:sp>
      <p:sp>
        <p:nvSpPr>
          <p:cNvPr id="1049810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游戏场景一：未来城市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游戏场景二：古代战场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游戏场景三：神秘岛屿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游戏场景四：科幻太空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游戏关卡的分类和设计</a:t>
            </a:r>
            <a:endParaRPr altLang="en-US" lang="zh-CN"/>
          </a:p>
        </p:txBody>
      </p:sp>
      <p:sp>
        <p:nvSpPr>
          <p:cNvPr id="1049892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开放式关卡：提供广阔的游戏空间，让玩家自由探索和完成任务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线性关卡：按照固定的路线和顺序完成任务，通常有多个难度级别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沙盒关卡：提供有限的游戏空间，让玩家在一定范围内自由发挥，以达成目标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闯关型关卡：设置多个关卡，玩家需要逐一通过，每个关卡有不同的难度和挑战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游戏关卡的难度和挑战性</a:t>
            </a:r>
            <a:endParaRPr altLang="en-US" lang="zh-CN"/>
          </a:p>
        </p:txBody>
      </p:sp>
      <p:sp>
        <p:nvSpPr>
          <p:cNvPr id="1049958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关卡设计：根据玩家技能水平，设置不同难度等级的关卡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挑战性：每个关卡都有独特的挑战和难题，需要玩家运用智慧和技巧解决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难度调整：提供可调节的难度选项，满足不同玩家的需求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奖励机制：根据玩家在关卡中的表现，给予相应的奖励和成就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游戏关卡的流程和布局</a:t>
            </a:r>
            <a:endParaRPr altLang="en-US" lang="zh-CN"/>
          </a:p>
        </p:txBody>
      </p:sp>
      <p:sp>
        <p:nvSpPr>
          <p:cNvPr id="1050024" name="正文"/>
          <p:cNvSpPr txBox="1"/>
          <p:nvPr>
            <p:custDataLst>
              <p:tags r:id="rId1"/>
            </p:custDataLst>
          </p:nvPr>
        </p:nvSpPr>
        <p:spPr>
          <a:xfrm>
            <a:off x="2289796" y="1319530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初始关卡：玩家进入游戏的第一个关卡，通常用于教学和熟悉操作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正文"/>
          <p:cNvSpPr txBox="1"/>
          <p:nvPr>
            <p:custDataLst>
              <p:tags r:id="rId2"/>
            </p:custDataLst>
          </p:nvPr>
        </p:nvSpPr>
        <p:spPr>
          <a:xfrm>
            <a:off x="2289796" y="2627738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中间关卡：游戏的主要关卡，难度逐渐增加，需要玩家运用各种技能和策略来通过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正文"/>
          <p:cNvSpPr txBox="1"/>
          <p:nvPr>
            <p:custDataLst>
              <p:tags r:id="rId3"/>
            </p:custDataLst>
          </p:nvPr>
        </p:nvSpPr>
        <p:spPr>
          <a:xfrm>
            <a:off x="2289796" y="3935945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终极大关：游戏的最终关卡，难度极高，需要玩家熟练掌握游戏技巧和策略才能通过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正文"/>
          <p:cNvSpPr txBox="1"/>
          <p:nvPr>
            <p:custDataLst>
              <p:tags r:id="rId4"/>
            </p:custDataLst>
          </p:nvPr>
        </p:nvSpPr>
        <p:spPr>
          <a:xfrm>
            <a:off x="2289796" y="5244153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关卡布局：关卡之间的连接和过渡，需要考虑游戏的整体流程和玩家的游戏体验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5009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游戏系统和功能设计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游戏系统的分类和设计</a:t>
            </a:r>
            <a:endParaRPr altLang="en-US" lang="zh-CN"/>
          </a:p>
        </p:txBody>
      </p:sp>
      <p:sp>
        <p:nvSpPr>
          <p:cNvPr id="10501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角色系统：包括角色设定、成长线、技能树等设计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任务系统：包括主线任务、支线任务、日常任务等设计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0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8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经济系统：包括虚拟货币、交易系统、商店系统等设计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战斗系统：包括战斗方式、技能搭配、战斗界面等设计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游戏功能的实现和优化</a:t>
            </a:r>
            <a:endParaRPr altLang="en-US" lang="zh-CN"/>
          </a:p>
        </p:txBody>
      </p:sp>
      <p:sp>
        <p:nvSpPr>
          <p:cNvPr id="1050264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实现方式：采用Unity游戏引擎进行开发，确保游戏性能和稳定性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8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0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优化方向：针对游戏画面、音效、操作流畅度等方面进行优化，提高用户体验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4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6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更新与维护：定期发布游戏更新，修复BUG，增加新功能，保持游戏活力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0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2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社区与玩家反馈：积极收集玩家反馈，与社区互动，持续改进游戏功能和体验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6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游戏数值平衡的设计</a:t>
            </a:r>
            <a:endParaRPr altLang="en-US" lang="zh-CN"/>
          </a:p>
        </p:txBody>
      </p:sp>
      <p:sp>
        <p:nvSpPr>
          <p:cNvPr id="1050346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8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0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角色能力设定：根据游戏定位和玩法需求，合理规划角色的攻击、防御、生命等基础属性。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4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6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道具数值设定：依据游戏整体难度和玩家期望，设计道具的增益效果及数值范围。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0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2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敌人AI数值设定：根据关卡难度和玩家水平，调整敌人的攻击、防御、血量等数值，以确保游戏的挑战性和趣味性。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6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8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经济系统的设计：通过合理的货币投放和购买机制，保持游戏内经济的稳定和玩家的购买欲望。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游戏AI的设计和实现</a:t>
            </a:r>
            <a:endParaRPr altLang="en-US" lang="zh-CN"/>
          </a:p>
        </p:txBody>
      </p:sp>
      <p:sp>
        <p:nvSpPr>
          <p:cNvPr id="10504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30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2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AI角色的行为逻辑设计：根据游戏设定和剧情需求，设计AI角色的行为逻辑，使其能够根据环境变化和玩家行为做出合理的反应。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36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8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AI角色的学习能力：让AI角色具备学习能力，使其能够根据玩家的行为和游戏数据不断优化自身的策略和技能，提高游戏的挑战性和趣味性。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42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AI角色的情感表达：通过技术手段实现AI角色的情感表达，使其能够更好地与玩家产生情感共鸣，提高游戏的沉浸感和代入感。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44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48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0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AI角色的智能进化：设计智能进化机制，使AI角色在游戏中能够不断进化，提高游戏的可玩性和耐玩性。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51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游戏美术和音效设计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游戏美术风格的设计</a:t>
            </a:r>
            <a:endParaRPr altLang="en-US" lang="zh-CN"/>
          </a:p>
        </p:txBody>
      </p:sp>
      <p:sp>
        <p:nvSpPr>
          <p:cNvPr id="1050586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美术风格：采用哪种美术风格，如卡通、写实、科幻等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8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0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2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色彩设计：色彩搭配和运用，对游戏氛围的营造和玩家体验的影响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4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6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8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角色设计：角色的造型、服装、动作等设计，是否符合游戏世界观和故事背景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0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02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04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场景设计：场景的布局、建筑风格、自然景观等设计，是否符合游戏世界观和故事背景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6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08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游戏角色和场景的美术设计</a:t>
            </a:r>
            <a:endParaRPr altLang="en-US" lang="zh-CN"/>
          </a:p>
        </p:txBody>
      </p:sp>
      <p:sp>
        <p:nvSpPr>
          <p:cNvPr id="1050668" name="正文"/>
          <p:cNvSpPr txBox="1"/>
          <p:nvPr>
            <p:custDataLst>
              <p:tags r:id="rId1"/>
            </p:custDataLst>
          </p:nvPr>
        </p:nvSpPr>
        <p:spPr>
          <a:xfrm>
            <a:off x="2289796" y="1319530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游戏角色设计：根据游戏类型和故事背景，设计出符合要求的角色，包括外观、服装、动作等。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0" name="正文"/>
          <p:cNvSpPr txBox="1"/>
          <p:nvPr>
            <p:custDataLst>
              <p:tags r:id="rId2"/>
            </p:custDataLst>
          </p:nvPr>
        </p:nvSpPr>
        <p:spPr>
          <a:xfrm>
            <a:off x="2289796" y="2627738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游戏场景设计：根据游戏主题和世界观，设计出符合要求的场景，包括地形、建筑、道具等。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2" name="正文"/>
          <p:cNvSpPr txBox="1"/>
          <p:nvPr>
            <p:custDataLst>
              <p:tags r:id="rId3"/>
            </p:custDataLst>
          </p:nvPr>
        </p:nvSpPr>
        <p:spPr>
          <a:xfrm>
            <a:off x="2289796" y="3935945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美术风格：根据游戏定位和目标受众，选择合适的美术风格，如卡通风格、写实风格、未来风格等。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4" name="正文"/>
          <p:cNvSpPr txBox="1"/>
          <p:nvPr>
            <p:custDataLst>
              <p:tags r:id="rId4"/>
            </p:custDataLst>
          </p:nvPr>
        </p:nvSpPr>
        <p:spPr>
          <a:xfrm>
            <a:off x="2289796" y="5244153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美术资源管理：制定合理的美术资源管理方案，包括资源的分类、命名、存储等，以提高游戏开发效率。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游戏特效和动画的设计</a:t>
            </a:r>
            <a:endParaRPr altLang="en-US" lang="zh-CN"/>
          </a:p>
        </p:txBody>
      </p:sp>
      <p:sp>
        <p:nvSpPr>
          <p:cNvPr id="1050734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6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8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0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特效与动画的结合：将特效与动画有机结合，提升游戏的视觉效果和游戏体验。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2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4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6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8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特效设计：根据游戏主题和情节，设计出符合要求的特效，如技能释放、物品掉落等。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0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2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4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6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动画设计：根据游戏角色和场景，设计出符合要求的动画，如角色移动、战斗动作等。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8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0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2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4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特效和动画的优化：根据游戏性能和玩家体验，对特效和动画进行优化和调整。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2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游戏音效和背景音乐的设计</a:t>
            </a:r>
            <a:endParaRPr altLang="en-US" lang="zh-CN"/>
          </a:p>
        </p:txBody>
      </p:sp>
      <p:sp>
        <p:nvSpPr>
          <p:cNvPr id="1050824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826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828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音效设计：根据游戏场景和角色特点，设计相应的音效，如动作音效、环境音效等，增强游戏体验的真实感。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30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832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834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背景音乐设计：选择与游戏主题和氛围相符合的音乐，如史诗音乐、科幻音乐等，营造游戏世界的氛围，增强玩家的沉浸感。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36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838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840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音效和音乐的配合：合理安排音效和音乐的播放时机和音量，使两者相互配合，共同营造出完美的游戏氛围。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42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844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846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音效和音乐的创新：积极尝试新的音效和音乐元素，为游戏增添特色和创新点，提高游戏的吸引力。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0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090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游戏测试和优化方案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8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游戏测试的目标和计划</a:t>
            </a:r>
            <a:endParaRPr altLang="en-US" lang="zh-CN"/>
          </a:p>
        </p:txBody>
      </p:sp>
      <p:sp>
        <p:nvSpPr>
          <p:cNvPr id="1050982" name="弧形 58"/>
          <p:cNvSpPr/>
          <p:nvPr>
            <p:custDataLst>
              <p:tags r:id="rId1"/>
            </p:custDataLst>
          </p:nvPr>
        </p:nvSpPr>
        <p:spPr>
          <a:xfrm>
            <a:off x="8107509" y="204969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84" name="弧形 57"/>
          <p:cNvSpPr/>
          <p:nvPr>
            <p:custDataLst>
              <p:tags r:id="rId2"/>
            </p:custDataLst>
          </p:nvPr>
        </p:nvSpPr>
        <p:spPr>
          <a:xfrm>
            <a:off x="608330" y="204969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86" name="椭圆 22"/>
          <p:cNvSpPr/>
          <p:nvPr>
            <p:custDataLst>
              <p:tags r:id="rId3"/>
            </p:custDataLst>
          </p:nvPr>
        </p:nvSpPr>
        <p:spPr>
          <a:xfrm>
            <a:off x="8448679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88" name="椭圆 23"/>
          <p:cNvSpPr/>
          <p:nvPr>
            <p:custDataLst>
              <p:tags r:id="rId4"/>
            </p:custDataLst>
          </p:nvPr>
        </p:nvSpPr>
        <p:spPr>
          <a:xfrm>
            <a:off x="8834838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90" name="正文"/>
          <p:cNvSpPr txBox="1"/>
          <p:nvPr>
            <p:custDataLst>
              <p:tags r:id="rId5"/>
            </p:custDataLst>
          </p:nvPr>
        </p:nvSpPr>
        <p:spPr>
          <a:xfrm>
            <a:off x="8901385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为游戏优化提供反馈和建议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992" name="椭圆 24"/>
          <p:cNvSpPr/>
          <p:nvPr>
            <p:custDataLst>
              <p:tags r:id="rId6"/>
            </p:custDataLst>
          </p:nvPr>
        </p:nvSpPr>
        <p:spPr>
          <a:xfrm>
            <a:off x="6016437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94" name="椭圆 25"/>
          <p:cNvSpPr/>
          <p:nvPr>
            <p:custDataLst>
              <p:tags r:id="rId7"/>
            </p:custDataLst>
          </p:nvPr>
        </p:nvSpPr>
        <p:spPr>
          <a:xfrm>
            <a:off x="6401659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96" name="正文"/>
          <p:cNvSpPr txBox="1"/>
          <p:nvPr>
            <p:custDataLst>
              <p:tags r:id="rId8"/>
            </p:custDataLst>
          </p:nvPr>
        </p:nvSpPr>
        <p:spPr>
          <a:xfrm>
            <a:off x="6469143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测试游戏的可玩性和用户体验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8" name="椭圆 7"/>
          <p:cNvSpPr/>
          <p:nvPr>
            <p:custDataLst>
              <p:tags r:id="rId9"/>
            </p:custDataLst>
          </p:nvPr>
        </p:nvSpPr>
        <p:spPr>
          <a:xfrm>
            <a:off x="3584195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00" name="椭圆 9"/>
          <p:cNvSpPr/>
          <p:nvPr>
            <p:custDataLst>
              <p:tags r:id="rId10"/>
            </p:custDataLst>
          </p:nvPr>
        </p:nvSpPr>
        <p:spPr>
          <a:xfrm>
            <a:off x="3969417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02" name="正文"/>
          <p:cNvSpPr txBox="1"/>
          <p:nvPr>
            <p:custDataLst>
              <p:tags r:id="rId11"/>
            </p:custDataLst>
          </p:nvPr>
        </p:nvSpPr>
        <p:spPr>
          <a:xfrm>
            <a:off x="403690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评估游戏的性能和稳定性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004" name="椭圆 5"/>
          <p:cNvSpPr/>
          <p:nvPr>
            <p:custDataLst>
              <p:tags r:id="rId12"/>
            </p:custDataLst>
          </p:nvPr>
        </p:nvSpPr>
        <p:spPr>
          <a:xfrm>
            <a:off x="875455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06" name="椭圆 4"/>
          <p:cNvSpPr/>
          <p:nvPr>
            <p:custDataLst>
              <p:tags r:id="rId13"/>
            </p:custDataLst>
          </p:nvPr>
        </p:nvSpPr>
        <p:spPr>
          <a:xfrm>
            <a:off x="1260677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08" name="正文"/>
          <p:cNvSpPr txBox="1"/>
          <p:nvPr>
            <p:custDataLst>
              <p:tags r:id="rId14"/>
            </p:custDataLst>
          </p:nvPr>
        </p:nvSpPr>
        <p:spPr>
          <a:xfrm>
            <a:off x="132816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发现并修复游戏中的bug和漏洞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6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游戏性能的测试和优化</a:t>
            </a:r>
            <a:endParaRPr altLang="en-US" lang="zh-CN"/>
          </a:p>
        </p:txBody>
      </p:sp>
      <p:sp>
        <p:nvSpPr>
          <p:cNvPr id="1051068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070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072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074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07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测试环境：模拟真实游戏场景，包括不同硬件配置和网络环境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7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测试目标：确保游戏性能稳定，无卡顿和延迟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8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测试方法：压力测试、兼容性测试和性能分析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8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优化方案：针对测试结果进行性能调优，提高游戏流畅度和稳定性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4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游戏稳定性的测试和优化</a:t>
            </a:r>
            <a:endParaRPr altLang="en-US" lang="zh-CN"/>
          </a:p>
        </p:txBody>
      </p:sp>
      <p:sp>
        <p:nvSpPr>
          <p:cNvPr id="1051142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144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146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148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15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优化目标：提高游戏性能，减少卡顿和崩溃现象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15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测试阶段：确保游戏在各种设备和配置上的稳定运行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15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优化手段：对游戏代码进行优化，减少资源占用和内存泄漏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15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测试工具：使用专业的测试工具对游戏进行压力测试和性能分析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游戏用户体验的测试和优化</a:t>
            </a:r>
            <a:endParaRPr altLang="en-US" lang="zh-CN"/>
          </a:p>
        </p:txBody>
      </p:sp>
      <p:sp>
        <p:nvSpPr>
          <p:cNvPr id="1051216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测试阶段：确保游戏功能和性能达到预期标准，发现并修复潜在问题。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18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优化目标：提高游戏流畅度、稳定性及响应速度，降低延迟和卡顿现象。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20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优化措施：针对性能瓶颈进行针对性优化，如减少渲染复杂度、降低内存占用等。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22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用户反馈：收集玩家意见和建议，持续改进游戏体验，提升用户满意度。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8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128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1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86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49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76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35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3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82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1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419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2024-01-06T00:06:12Z</dcterms:created>
  <dcterms:modified xsi:type="dcterms:W3CDTF">2024-01-06T00:06:12Z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4f266cabe85e439d8ae069a921ef5ee9_21</vt:lpwstr>
  </property>
</Properties>
</file>