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809" r:id="rId1"/>
    <p:sldMasterId id="2147497846" r:id="rId2"/>
  </p:sldMasterIdLst>
  <p:notesMasterIdLst>
    <p:notesMasterId r:id="rId3"/>
  </p:notesMasterIdLst>
  <p:sldIdLst>
    <p:sldId id="7113" r:id="rId4"/>
    <p:sldId id="7118" r:id="rId5"/>
    <p:sldId id="7122" r:id="rId6"/>
    <p:sldId id="7125" r:id="rId7"/>
    <p:sldId id="7131" r:id="rId9"/>
    <p:sldId id="7134" r:id="rId10"/>
    <p:sldId id="7137" r:id="rId11"/>
    <p:sldId id="7140" r:id="rId12"/>
    <p:sldId id="7146" r:id="rId14"/>
    <p:sldId id="7149" r:id="rId15"/>
    <p:sldId id="7152" r:id="rId16"/>
    <p:sldId id="7155" r:id="rId17"/>
    <p:sldId id="7158" r:id="rId18"/>
    <p:sldId id="7164" r:id="rId20"/>
    <p:sldId id="7167" r:id="rId21"/>
    <p:sldId id="7170" r:id="rId22"/>
    <p:sldId id="7173" r:id="rId23"/>
    <p:sldId id="7176" r:id="rId24"/>
    <p:sldId id="7182" r:id="rId26"/>
    <p:sldId id="7185" r:id="rId27"/>
    <p:sldId id="7188" r:id="rId28"/>
    <p:sldId id="7191" r:id="rId29"/>
    <p:sldId id="7194" r:id="rId30"/>
    <p:sldId id="7200" r:id="rId32"/>
    <p:sldId id="7203" r:id="rId33"/>
    <p:sldId id="7206" r:id="rId34"/>
    <p:sldId id="7209" r:id="rId35"/>
    <p:sldId id="7212" r:id="rId36"/>
    <p:sldId id="7218" r:id="rId38"/>
    <p:sldId id="7221" r:id="rId39"/>
    <p:sldId id="7224" r:id="rId40"/>
    <p:sldId id="7228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810" r:id="rId1"/>
    <p:sldLayoutId id="2147497811" r:id="rId2"/>
    <p:sldLayoutId id="2147497812" r:id="rId3"/>
    <p:sldLayoutId id="2147497813" r:id="rId4"/>
    <p:sldLayoutId id="2147497814" r:id="rId5"/>
    <p:sldLayoutId id="2147497815" r:id="rId6"/>
    <p:sldLayoutId id="2147497816" r:id="rId7"/>
    <p:sldLayoutId id="2147497817" r:id="rId8"/>
    <p:sldLayoutId id="2147497818" r:id="rId9"/>
    <p:sldLayoutId id="2147497819" r:id="rId10"/>
    <p:sldLayoutId id="21474978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847" r:id="rId1"/>
    <p:sldLayoutId id="2147497848" r:id="rId2"/>
    <p:sldLayoutId id="2147497849" r:id="rId3"/>
    <p:sldLayoutId id="2147497850" r:id="rId4"/>
    <p:sldLayoutId id="2147497851" r:id="rId5"/>
    <p:sldLayoutId id="2147497852" r:id="rId6"/>
    <p:sldLayoutId id="2147497853" r:id="rId7"/>
    <p:sldLayoutId id="2147497854" r:id="rId8"/>
    <p:sldLayoutId id="2147497855" r:id="rId9"/>
    <p:sldLayoutId id="2147497856" r:id="rId10"/>
    <p:sldLayoutId id="21474978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tags" Target="../tags/tag349.xml"/><Relationship Id="rId18" Type="http://schemas.openxmlformats.org/officeDocument/2006/relationships/tags" Target="../tags/tag350.xml"/><Relationship Id="rId19" Type="http://schemas.openxmlformats.org/officeDocument/2006/relationships/tags" Target="../tags/tag351.xml"/><Relationship Id="rId20" Type="http://schemas.openxmlformats.org/officeDocument/2006/relationships/tags" Target="../tags/tag352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tags" Target="../tags/tag373.xml"/><Relationship Id="rId14" Type="http://schemas.openxmlformats.org/officeDocument/2006/relationships/tags" Target="../tags/tag374.xml"/><Relationship Id="rId15" Type="http://schemas.openxmlformats.org/officeDocument/2006/relationships/tags" Target="../tags/tag375.xml"/><Relationship Id="rId16" Type="http://schemas.openxmlformats.org/officeDocument/2006/relationships/tags" Target="../tags/tag376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tags" Target="../tags/tag416.xml"/><Relationship Id="rId18" Type="http://schemas.openxmlformats.org/officeDocument/2006/relationships/tags" Target="../tags/tag417.xml"/><Relationship Id="rId19" Type="http://schemas.openxmlformats.org/officeDocument/2006/relationships/tags" Target="../tags/tag418.xml"/><Relationship Id="rId20" Type="http://schemas.openxmlformats.org/officeDocument/2006/relationships/tags" Target="../tags/tag419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tags" Target="../tags/tag432.xml"/><Relationship Id="rId14" Type="http://schemas.openxmlformats.org/officeDocument/2006/relationships/tags" Target="../tags/tag433.xml"/><Relationship Id="rId15" Type="http://schemas.openxmlformats.org/officeDocument/2006/relationships/tags" Target="../tags/tag434.xml"/><Relationship Id="rId16" Type="http://schemas.openxmlformats.org/officeDocument/2006/relationships/tags" Target="../tags/tag435.xml"/><Relationship Id="rId17" Type="http://schemas.openxmlformats.org/officeDocument/2006/relationships/tags" Target="../tags/tag436.xml"/><Relationship Id="rId18" Type="http://schemas.openxmlformats.org/officeDocument/2006/relationships/tags" Target="../tags/tag437.xml"/><Relationship Id="rId19" Type="http://schemas.openxmlformats.org/officeDocument/2006/relationships/tags" Target="../tags/tag438.xml"/><Relationship Id="rId20" Type="http://schemas.openxmlformats.org/officeDocument/2006/relationships/tags" Target="../tags/tag439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企业管理中的组织发展与变革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组织发展的概念与重要性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组织变革的驱动力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组织发展的策略与方法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组织变革的挑战与应对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组织发展与变革的未来趋势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组织发展的概念与重要性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组织发展的定义</a:t>
            </a:r>
            <a:endParaRPr altLang="en-US" lang="zh-CN"/>
          </a:p>
        </p:txBody>
      </p:sp>
      <p:sp>
        <p:nvSpPr>
          <p:cNvPr id="10489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组织发展是一种系统性的、长期的过程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组织发展关注组织内部各个方面的变革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组织发展旨在提高组织的效能和适应性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组织发展需要组织成员的参与和共同努力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组织发展在企业管理中的作用</a:t>
            </a:r>
            <a:endParaRPr altLang="en-US" lang="zh-CN"/>
          </a:p>
        </p:txBody>
      </p:sp>
      <p:sp>
        <p:nvSpPr>
          <p:cNvPr id="104901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推动企业文化建设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增强企业竞争力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3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提升企业战略执行力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组织发展与变革的关系</a:t>
            </a:r>
            <a:endParaRPr altLang="en-US" lang="zh-CN"/>
          </a:p>
        </p:txBody>
      </p:sp>
      <p:sp>
        <p:nvSpPr>
          <p:cNvPr id="1049074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076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078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080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组织发展与变革的内涵：组织发展强调通过内部变革和改进来实现组织目标，而变革则涉及组织结构、流程、文化等方面的根本性改变。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82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084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086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088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组织发展与变革的相互关系：组织发展是变革的基础，通过持续改进和优化来推动组织变革；而变革则是组织发展的推动力，促进组织的不断升级和创新。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90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092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094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096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组织发展与变革的重要性：在企业管理中，组织发展与变革对于提高企业竞争力、适应市场变化、实现可持续发展具有重要意义。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98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100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102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104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组织发展与变革的实施策略：企业应通过制定明确的战略目标、建立有效的激励机制、推动跨部门协作等方式来实施组织发展与变革，以实现企业的长期发展。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组织变革的驱动力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外部环境变化</a:t>
            </a:r>
            <a:endParaRPr altLang="en-US" lang="zh-CN"/>
          </a:p>
        </p:txBody>
      </p:sp>
      <p:sp>
        <p:nvSpPr>
          <p:cNvPr id="1049204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市场需求变化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10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政策法规调整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16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科技进步推动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22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竞争格局变化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内部业务需求</a:t>
            </a:r>
            <a:endParaRPr altLang="en-US" lang="zh-CN"/>
          </a:p>
        </p:txBody>
      </p:sp>
      <p:sp>
        <p:nvSpPr>
          <p:cNvPr id="10492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市场竞争压力：企业需要不断适应市场变化，提高竞争力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客户需求变化：客户需求多样化，企业需要不断创新以满足客户需求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技术创新：技术进步推动企业变革，提高生产效率和市场竞争力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内部管理问题：企业内部管理存在问题，需要通过变革解决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组织发展目标</a:t>
            </a:r>
            <a:endParaRPr altLang="en-US" lang="zh-CN"/>
          </a:p>
        </p:txBody>
      </p:sp>
      <p:sp>
        <p:nvSpPr>
          <p:cNvPr id="10493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提升组织效能：通过优化组织结构、提高员工素质和技能，实现组织效能的提升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适应市场变化：随着市场环境的变化，企业需要不断调整组织结构、流程和业务模式，以适应市场需求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激发创新活力：通过组织变革，激发员工的创新意识和创造力，推动企业的持续发展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提升员工满意度：通过改善工作环境、提高福利待遇和培训机会，提高员工的满意度和忠诚度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员工需求变化</a:t>
            </a:r>
            <a:endParaRPr altLang="en-US" lang="zh-CN"/>
          </a:p>
        </p:txBody>
      </p:sp>
      <p:sp>
        <p:nvSpPr>
          <p:cNvPr id="10493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员工流失率增加：当员工的需求得不到满足时，会导致员工流失率增加，进而影响企业的稳定性和竞争力。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员工需求多样化：随着时代的发展，员工的需求越来越多样化，包括薪酬、福利、职业发展、工作环境等方面。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员工满意度下降：当员工的需求得不到满足时，会导致员工满意度下降，进而影响企业的绩效和稳定性。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组织变革的驱动力：为了满足员工的需求，企业需要进行组织变革，包括调整组织结构、优化管理流程、改善工作环境等方面。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组织发展的策略与方法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组织结构优化</a:t>
            </a:r>
            <a:endParaRPr altLang="en-US" lang="zh-CN"/>
          </a:p>
        </p:txBody>
      </p:sp>
      <p:sp>
        <p:nvSpPr>
          <p:cNvPr id="10495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流程优化：优化业务流程，提高工作效率，降低成本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组织结构调整：根据企业战略和业务需求，调整组织结构，提高管理效率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部门职责明确：明确各部门职责，避免职能重叠和缺位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激励机制完善：建立完善的激励机制，激发员工积极性和创造力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流程再造</a:t>
            </a:r>
            <a:endParaRPr altLang="en-US" lang="zh-CN"/>
          </a:p>
        </p:txBody>
      </p:sp>
      <p:sp>
        <p:nvSpPr>
          <p:cNvPr id="104957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定义：对企业的业务流程进行根本性的思考和彻底的重新设计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目标：提高企业效率和竞争力，实现企业可持续发展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原则：以顾客为中心，以流程为导向，以数据为基础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方法：通过流程分析、流程设计、流程实施和流程评估等步骤实现流程再造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激励机制设计</a:t>
            </a:r>
            <a:endParaRPr altLang="en-US" lang="zh-CN"/>
          </a:p>
        </p:txBody>
      </p:sp>
      <p:sp>
        <p:nvSpPr>
          <p:cNvPr id="1049632" name="圆角矩形 26"/>
          <p:cNvSpPr/>
          <p:nvPr>
            <p:custDataLst>
              <p:tags r:id="rId1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4" name="圆角矩形 28"/>
          <p:cNvSpPr/>
          <p:nvPr>
            <p:custDataLst>
              <p:tags r:id="rId2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36" name="文本框 31"/>
          <p:cNvSpPr txBox="1"/>
          <p:nvPr>
            <p:custDataLst>
              <p:tags r:id="rId3"/>
            </p:custDataLst>
          </p:nvPr>
        </p:nvSpPr>
        <p:spPr>
          <a:xfrm>
            <a:off x="712507" y="2418279"/>
            <a:ext cx="1453649" cy="3258178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目标激励：通过设定明确、可实现的目标，激发员工的积极性和工作动力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29"/>
          <p:cNvSpPr/>
          <p:nvPr>
            <p:custDataLst>
              <p:tags r:id="rId4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0" name="圆角矩形 32"/>
          <p:cNvSpPr/>
          <p:nvPr>
            <p:custDataLst>
              <p:tags r:id="rId5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2" name="文本框 34"/>
          <p:cNvSpPr txBox="1"/>
          <p:nvPr>
            <p:custDataLst>
              <p:tags r:id="rId6"/>
            </p:custDataLst>
          </p:nvPr>
        </p:nvSpPr>
        <p:spPr>
          <a:xfrm>
            <a:off x="2574232" y="2418279"/>
            <a:ext cx="1453649" cy="325946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薪酬激励：通过合理的薪酬制度和福利待遇，吸引和留住优秀人才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3"/>
          <p:cNvSpPr/>
          <p:nvPr>
            <p:custDataLst>
              <p:tags r:id="rId7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6" name="圆角矩形 4"/>
          <p:cNvSpPr/>
          <p:nvPr>
            <p:custDataLst>
              <p:tags r:id="rId8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8" name="文本框 5"/>
          <p:cNvSpPr txBox="1"/>
          <p:nvPr>
            <p:custDataLst>
              <p:tags r:id="rId9"/>
            </p:custDataLst>
          </p:nvPr>
        </p:nvSpPr>
        <p:spPr>
          <a:xfrm>
            <a:off x="4435956" y="2418279"/>
            <a:ext cx="1453649" cy="325946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晋升激励：通过提供晋升机会和职业发展路径，激发员工的职业发展动力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圆角矩形 8"/>
          <p:cNvSpPr/>
          <p:nvPr>
            <p:custDataLst>
              <p:tags r:id="rId10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2" name="圆角矩形 9"/>
          <p:cNvSpPr/>
          <p:nvPr>
            <p:custDataLst>
              <p:tags r:id="rId11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4" name="文本框 10"/>
          <p:cNvSpPr txBox="1"/>
          <p:nvPr>
            <p:custDataLst>
              <p:tags r:id="rId12"/>
            </p:custDataLst>
          </p:nvPr>
        </p:nvSpPr>
        <p:spPr>
          <a:xfrm>
            <a:off x="6297681" y="2418279"/>
            <a:ext cx="1453649" cy="325946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授权激励：通过赋予员工一定的权力和决策参与，提高员工的责任感和归属感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6"/>
          <p:cNvSpPr/>
          <p:nvPr>
            <p:custDataLst>
              <p:tags r:id="rId13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8" name="圆角矩形 7"/>
          <p:cNvSpPr/>
          <p:nvPr>
            <p:custDataLst>
              <p:tags r:id="rId14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0" name="文本框 11"/>
          <p:cNvSpPr txBox="1"/>
          <p:nvPr>
            <p:custDataLst>
              <p:tags r:id="rId15"/>
            </p:custDataLst>
          </p:nvPr>
        </p:nvSpPr>
        <p:spPr>
          <a:xfrm>
            <a:off x="8159405" y="2419564"/>
            <a:ext cx="1453649" cy="3259464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培训激励：通过提供培训和发展机会，帮助员工提升技能和能力，增强个人竞争力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圆角矩形 16"/>
          <p:cNvSpPr/>
          <p:nvPr>
            <p:custDataLst>
              <p:tags r:id="rId16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4" name="圆角矩形 17"/>
          <p:cNvSpPr/>
          <p:nvPr>
            <p:custDataLst>
              <p:tags r:id="rId17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6" name="文本框 18"/>
          <p:cNvSpPr txBox="1"/>
          <p:nvPr>
            <p:custDataLst>
              <p:tags r:id="rId18"/>
            </p:custDataLst>
          </p:nvPr>
        </p:nvSpPr>
        <p:spPr>
          <a:xfrm>
            <a:off x="10021129" y="2419564"/>
            <a:ext cx="1453649" cy="325946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情感激励：通过关心员工的生活和工作状况，增强员工的归属感和忠诚度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员工培训与发展</a:t>
            </a:r>
            <a:endParaRPr altLang="en-US" lang="zh-CN"/>
          </a:p>
        </p:txBody>
      </p:sp>
      <p:sp>
        <p:nvSpPr>
          <p:cNvPr id="104970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培训效果评估：对培训效果进行评估，不断改进培训方案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培训需求分析：了解员工需求，制定针对性培训计划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培训内容与方法：提供技能、知识、态度等方面的培训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员工发展计划：制定员工发展计划，提升员工职业发展空间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组织变革的挑战与应对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变革阻力的克服</a:t>
            </a:r>
            <a:endParaRPr altLang="en-US" lang="zh-CN"/>
          </a:p>
        </p:txBody>
      </p:sp>
      <p:sp>
        <p:nvSpPr>
          <p:cNvPr id="10498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识别并分析变革阻力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制定针对性的应对策略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激发员工的参与和积极性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员工适应性的管理</a:t>
            </a:r>
            <a:endParaRPr altLang="en-US" lang="zh-CN"/>
          </a:p>
        </p:txBody>
      </p:sp>
      <p:sp>
        <p:nvSpPr>
          <p:cNvPr id="104987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员工适应性对组织变革的重要性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员工适应性管理实践案例分享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提高员工适应性的管理策略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员工适应性的影响因素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变革过程中的沟通与协调</a:t>
            </a:r>
            <a:endParaRPr altLang="en-US" lang="zh-CN"/>
          </a:p>
        </p:txBody>
      </p:sp>
      <p:sp>
        <p:nvSpPr>
          <p:cNvPr id="104995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变革过程中的沟通障碍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5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沟通协调的重要性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6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建立有效的沟通机制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7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协调各方利益，达成共识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变革效果的评估与反馈</a:t>
            </a:r>
            <a:endParaRPr altLang="en-US" lang="zh-CN"/>
          </a:p>
        </p:txBody>
      </p:sp>
      <p:sp>
        <p:nvSpPr>
          <p:cNvPr id="10500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评估变革效果的方法：通过定量和定性的评估指标，对变革效果进行全面评估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反馈的重要性：及时收集员工、客户和其他利益相关者的反馈，以便对变革效果进行持续改进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应对挑战的策略：针对变革过程中可能出现的挑战，制定相应的应对策略，确保变革的顺利进行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总结与展望：对变革效果进行总结，并展望未来可能出现的挑战和应对策略，为企业持续发展提供有力支持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组织发展与变革的未来趋势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数字化转型的影响</a:t>
            </a:r>
            <a:endParaRPr altLang="en-US" lang="zh-CN"/>
          </a:p>
        </p:txBody>
      </p:sp>
      <p:sp>
        <p:nvSpPr>
          <p:cNvPr id="10501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数字化转型推动组织发展与变革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数字化转型对组织结构的影响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数字化转型对组织文化的影响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数字化转型对企业管理的影响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灵活组织结构的兴起</a:t>
            </a:r>
            <a:endParaRPr altLang="en-US" lang="zh-CN"/>
          </a:p>
        </p:txBody>
      </p:sp>
      <p:sp>
        <p:nvSpPr>
          <p:cNvPr id="10502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定义：灵活组织结构是一种能够快速调整、适应市场变化和客户需求的企业组织形式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背景：互联网时代，企业需要快速响应市场变化和客户需求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特点：高度灵活性、适应性、创新性，能够快速响应市场变化和客户需求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未来趋势：随着互联网技术的发展，灵活组织结构将成为未来企业组织的主流形式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跨界合作与共享经济模式</a:t>
            </a:r>
            <a:endParaRPr altLang="en-US" lang="zh-CN"/>
          </a:p>
        </p:txBody>
      </p:sp>
      <p:sp>
        <p:nvSpPr>
          <p:cNvPr id="10502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未来趋势：跨界合作与共享经济模式将成为企业发展的重要趋势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跨界合作：企业与其他行业、领域进行合作，实现资源共享和优势互补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共享经济模式：通过共享资源、降低成本、提高效率，实现可持续发展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挑战与机遇：跨界合作与共享经济模式带来的挑战和机遇并存，需要企业不断创新和适应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可持续发展与绿色管理理念</a:t>
            </a:r>
            <a:endParaRPr altLang="en-US" lang="zh-CN"/>
          </a:p>
        </p:txBody>
      </p:sp>
      <p:sp>
        <p:nvSpPr>
          <p:cNvPr id="105032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可持续发展：关注企业长期发展，注重环境保护和社会责任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2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绿色管理：采用环保、低碳、节能的生产方式，提高资源利用效率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循环经济：实现资源循环利用，降低废弃物排放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4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绿色供应链：推动供应链绿色化，降低整个供应链的碳排放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组织发展与变革的重要性和挑战</a:t>
            </a:r>
            <a:endParaRPr altLang="en-US" lang="zh-CN"/>
          </a:p>
        </p:txBody>
      </p:sp>
      <p:sp>
        <p:nvSpPr>
          <p:cNvPr id="10504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组织发展与变革需要克服文化、制度等方面的障碍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组织发展与变革是企业适应市场变化、提高竞争力的关键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组织发展与变革需要培养员工的创新意识和学习能力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组织发展与变革需要领导者具备领导力和变革管理能力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企业应具备的组织发展与变革能力</a:t>
            </a:r>
            <a:endParaRPr altLang="en-US" lang="zh-CN"/>
          </a:p>
        </p:txBody>
      </p:sp>
      <p:sp>
        <p:nvSpPr>
          <p:cNvPr id="1050494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6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8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0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学习与成长能力：企业需要建立学习型组织，鼓励员工不断学习和成长，提高整体素质和创新能力。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4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6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8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适应能力：随着市场环境的变化，企业需要具备快速适应的能力，包括调整战略、优化组织结构、更新管理理念等。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2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4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6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创新能力：企业需要不断进行技术创新、产品创新、服务创新，以保持竞争优势，推动组织发展与变革。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0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2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协作与沟通能力：企业需要加强内部协作和沟通，打破部门壁垒，形成高效协作机制，推动组织发展与变革。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8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0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2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领导力与执行力：企业需要具备优秀的领导力和执行力，能够带领团队实现组织目标，推动组织发展与变革。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未来组织发展与变革的趋势和方向</a:t>
            </a:r>
            <a:endParaRPr altLang="en-US" lang="zh-CN"/>
          </a:p>
        </p:txBody>
      </p:sp>
      <p:sp>
        <p:nvSpPr>
          <p:cNvPr id="1050568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员工赋能：重视员工发展，提升员工能力，激发员工创造力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数字化转型：利用大数据、人工智能等技术提升组织效率和创新能力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灵活组织结构：采用项目制、平台化等灵活组织结构，适应快速变化的市场环境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8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跨界合作：加强与其他行业的合作，共同探索新的商业模式和市场机会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6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社会责任：注重企业社会责任，推动可持续发展和环境保护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6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9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4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42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2023-12-19T16:29:47Z</dcterms:created>
  <dcterms:modified xsi:type="dcterms:W3CDTF">2023-12-19T16:29:47Z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4d1304cc7ec14266aa9ebde59515dfbe_21</vt:lpwstr>
  </property>
</Properties>
</file>