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4271" r:id="rId1"/>
    <p:sldMasterId id="2147514308" r:id="rId2"/>
  </p:sldMasterIdLst>
  <p:notesMasterIdLst>
    <p:notesMasterId r:id="rId3"/>
  </p:notesMasterIdLst>
  <p:sldIdLst>
    <p:sldId id="13762" r:id="rId4"/>
    <p:sldId id="13767" r:id="rId5"/>
    <p:sldId id="13772" r:id="rId6"/>
    <p:sldId id="13776" r:id="rId7"/>
    <p:sldId id="13779" r:id="rId8"/>
    <p:sldId id="13782" r:id="rId9"/>
    <p:sldId id="13786" r:id="rId10"/>
    <p:sldId id="13790" r:id="rId11"/>
    <p:sldId id="13793" r:id="rId12"/>
    <p:sldId id="13796" r:id="rId13"/>
    <p:sldId id="13799" r:id="rId14"/>
    <p:sldId id="13803" r:id="rId15"/>
    <p:sldId id="13807" r:id="rId16"/>
    <p:sldId id="13810" r:id="rId17"/>
    <p:sldId id="13813" r:id="rId18"/>
    <p:sldId id="13816" r:id="rId19"/>
    <p:sldId id="13820" r:id="rId20"/>
    <p:sldId id="13824" r:id="rId21"/>
    <p:sldId id="13827" r:id="rId22"/>
    <p:sldId id="13830" r:id="rId23"/>
    <p:sldId id="13834" r:id="rId24"/>
    <p:sldId id="13838" r:id="rId25"/>
    <p:sldId id="13841" r:id="rId26"/>
    <p:sldId id="13844" r:id="rId27"/>
    <p:sldId id="13847" r:id="rId28"/>
    <p:sldId id="13851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272" r:id="rId1"/>
    <p:sldLayoutId id="2147514273" r:id="rId2"/>
    <p:sldLayoutId id="2147514274" r:id="rId3"/>
    <p:sldLayoutId id="2147514275" r:id="rId4"/>
    <p:sldLayoutId id="2147514276" r:id="rId5"/>
    <p:sldLayoutId id="2147514277" r:id="rId6"/>
    <p:sldLayoutId id="2147514278" r:id="rId7"/>
    <p:sldLayoutId id="2147514279" r:id="rId8"/>
    <p:sldLayoutId id="2147514280" r:id="rId9"/>
    <p:sldLayoutId id="2147514281" r:id="rId10"/>
    <p:sldLayoutId id="214751428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309" r:id="rId1"/>
    <p:sldLayoutId id="2147514310" r:id="rId2"/>
    <p:sldLayoutId id="2147514311" r:id="rId3"/>
    <p:sldLayoutId id="2147514312" r:id="rId4"/>
    <p:sldLayoutId id="2147514313" r:id="rId5"/>
    <p:sldLayoutId id="2147514314" r:id="rId6"/>
    <p:sldLayoutId id="2147514315" r:id="rId7"/>
    <p:sldLayoutId id="2147514316" r:id="rId8"/>
    <p:sldLayoutId id="2147514317" r:id="rId9"/>
    <p:sldLayoutId id="2147514318" r:id="rId10"/>
    <p:sldLayoutId id="214751431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tags" Target="../tags/tag186.xml"/><Relationship Id="rId22" Type="http://schemas.openxmlformats.org/officeDocument/2006/relationships/tags" Target="../tags/tag187.xml"/><Relationship Id="rId23" Type="http://schemas.openxmlformats.org/officeDocument/2006/relationships/tags" Target="../tags/tag188.xml"/><Relationship Id="rId24" Type="http://schemas.openxmlformats.org/officeDocument/2006/relationships/tags" Target="../tags/tag189.xml"/><Relationship Id="rId25" Type="http://schemas.openxmlformats.org/officeDocument/2006/relationships/tags" Target="../tags/tag190.xml"/><Relationship Id="rId26" Type="http://schemas.openxmlformats.org/officeDocument/2006/relationships/tags" Target="../tags/tag191.xml"/><Relationship Id="rId27" Type="http://schemas.openxmlformats.org/officeDocument/2006/relationships/tags" Target="../tags/tag192.xml"/><Relationship Id="rId28" Type="http://schemas.openxmlformats.org/officeDocument/2006/relationships/tags" Target="../tags/tag193.xml"/><Relationship Id="rId29" Type="http://schemas.openxmlformats.org/officeDocument/2006/relationships/tags" Target="../tags/tag194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tags" Target="../tags/tag260.xml"/><Relationship Id="rId22" Type="http://schemas.openxmlformats.org/officeDocument/2006/relationships/tags" Target="../tags/tag261.xml"/><Relationship Id="rId23" Type="http://schemas.openxmlformats.org/officeDocument/2006/relationships/tags" Target="../tags/tag262.xml"/><Relationship Id="rId24" Type="http://schemas.openxmlformats.org/officeDocument/2006/relationships/tags" Target="../tags/tag263.xml"/><Relationship Id="rId25" Type="http://schemas.openxmlformats.org/officeDocument/2006/relationships/tags" Target="../tags/tag264.xml"/><Relationship Id="rId26" Type="http://schemas.openxmlformats.org/officeDocument/2006/relationships/tags" Target="../tags/tag265.xml"/><Relationship Id="rId27" Type="http://schemas.openxmlformats.org/officeDocument/2006/relationships/tags" Target="../tags/tag266.xml"/><Relationship Id="rId28" Type="http://schemas.openxmlformats.org/officeDocument/2006/relationships/tags" Target="../tags/tag267.xml"/><Relationship Id="rId29" Type="http://schemas.openxmlformats.org/officeDocument/2006/relationships/tags" Target="../tags/tag268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tags" Target="../tags/tag339.xml"/><Relationship Id="rId22" Type="http://schemas.openxmlformats.org/officeDocument/2006/relationships/tags" Target="../tags/tag340.xml"/><Relationship Id="rId23" Type="http://schemas.openxmlformats.org/officeDocument/2006/relationships/tags" Target="../tags/tag341.xml"/><Relationship Id="rId24" Type="http://schemas.openxmlformats.org/officeDocument/2006/relationships/tags" Target="../tags/tag342.xml"/><Relationship Id="rId25" Type="http://schemas.openxmlformats.org/officeDocument/2006/relationships/tags" Target="../tags/tag343.xml"/><Relationship Id="rId26" Type="http://schemas.openxmlformats.org/officeDocument/2006/relationships/tags" Target="../tags/tag344.xml"/><Relationship Id="rId27" Type="http://schemas.openxmlformats.org/officeDocument/2006/relationships/tags" Target="../tags/tag345.xml"/><Relationship Id="rId28" Type="http://schemas.openxmlformats.org/officeDocument/2006/relationships/tags" Target="../tags/tag346.xml"/><Relationship Id="rId29" Type="http://schemas.openxmlformats.org/officeDocument/2006/relationships/tags" Target="../tags/tag347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初中教育2024：培养学生的乡土教育和环境保护观念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初中教育2024的背景和目标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初中教育2024的乡土教育实施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初中教育2024的环境保护观念培养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初中教育2024的乡土教育和环境保护观念的融合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初中教育2024的实施保障和未来展望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初中教育2024的背景和目标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当前初中教育的现状和问题</a:t>
            </a:r>
            <a:endParaRPr altLang="en-US" lang="zh-CN"/>
          </a:p>
        </p:txBody>
      </p:sp>
      <p:sp>
        <p:nvSpPr>
          <p:cNvPr id="104891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传统教育模式影响学生全面发展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缺乏乡土教育和环境保护观念的培养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缺乏实践性和创新性教育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教育资源分配不均，影响教育公平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2024年初中教育改革的目标和意义</a:t>
            </a:r>
            <a:endParaRPr altLang="en-US" lang="zh-CN"/>
          </a:p>
        </p:txBody>
      </p:sp>
      <p:sp>
        <p:nvSpPr>
          <p:cNvPr id="1048968" name="对角圆角矩形 52"/>
          <p:cNvSpPr/>
          <p:nvPr>
            <p:custDataLst>
              <p:tags r:id="rId1"/>
            </p:custDataLst>
          </p:nvPr>
        </p:nvSpPr>
        <p:spPr>
          <a:xfrm>
            <a:off x="608330" y="2585215"/>
            <a:ext cx="10968989" cy="92346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对角圆角矩形 53"/>
          <p:cNvSpPr/>
          <p:nvPr>
            <p:custDataLst>
              <p:tags r:id="rId2"/>
            </p:custDataLst>
          </p:nvPr>
        </p:nvSpPr>
        <p:spPr>
          <a:xfrm>
            <a:off x="608330" y="2416823"/>
            <a:ext cx="679386" cy="63629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直角三角形 54"/>
          <p:cNvSpPr/>
          <p:nvPr>
            <p:custDataLst>
              <p:tags r:id="rId3"/>
            </p:custDataLst>
          </p:nvPr>
        </p:nvSpPr>
        <p:spPr>
          <a:xfrm>
            <a:off x="1287617" y="2417458"/>
            <a:ext cx="100468" cy="1674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文本框 56"/>
          <p:cNvSpPr txBox="1"/>
          <p:nvPr>
            <p:custDataLst>
              <p:tags r:id="rId4"/>
            </p:custDataLst>
          </p:nvPr>
        </p:nvSpPr>
        <p:spPr>
          <a:xfrm>
            <a:off x="1331462" y="2630331"/>
            <a:ext cx="9899452" cy="825056"/>
          </a:xfrm>
          <a:prstGeom prst="rect"/>
          <a:noFill/>
        </p:spPr>
        <p:txBody>
          <a:bodyPr anchor="ctr" anchorCtr="0" bIns="107950" rtlCol="0" tIns="0" wrap="square">
            <a:normAutofit fontScale="958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目标：培养学生的乡土教育和环境保护观念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对角圆角矩形 5"/>
          <p:cNvSpPr/>
          <p:nvPr>
            <p:custDataLst>
              <p:tags r:id="rId5"/>
            </p:custDataLst>
          </p:nvPr>
        </p:nvSpPr>
        <p:spPr>
          <a:xfrm>
            <a:off x="608330" y="4199236"/>
            <a:ext cx="10968989" cy="92346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对角圆角矩形 6"/>
          <p:cNvSpPr/>
          <p:nvPr>
            <p:custDataLst>
              <p:tags r:id="rId6"/>
            </p:custDataLst>
          </p:nvPr>
        </p:nvSpPr>
        <p:spPr>
          <a:xfrm>
            <a:off x="608330" y="4030844"/>
            <a:ext cx="679386" cy="63629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直角三角形 7"/>
          <p:cNvSpPr/>
          <p:nvPr>
            <p:custDataLst>
              <p:tags r:id="rId7"/>
            </p:custDataLst>
          </p:nvPr>
        </p:nvSpPr>
        <p:spPr>
          <a:xfrm>
            <a:off x="1287617" y="4032115"/>
            <a:ext cx="100468" cy="1674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文本框 8"/>
          <p:cNvSpPr txBox="1"/>
          <p:nvPr>
            <p:custDataLst>
              <p:tags r:id="rId8"/>
            </p:custDataLst>
          </p:nvPr>
        </p:nvSpPr>
        <p:spPr>
          <a:xfrm>
            <a:off x="1331462" y="4253249"/>
            <a:ext cx="9899452" cy="825056"/>
          </a:xfrm>
          <a:prstGeom prst="rect"/>
          <a:noFill/>
        </p:spPr>
        <p:txBody>
          <a:bodyPr anchor="ctr" anchorCtr="0" bIns="107950" rtlCol="0" tIns="0" wrap="square">
            <a:normAutofit fontScale="958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意义：提高学生综合素质，促进社会可持续发展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乡土教育和环境保护观念的重要性</a:t>
            </a:r>
            <a:endParaRPr altLang="en-US" lang="zh-CN"/>
          </a:p>
        </p:txBody>
      </p:sp>
      <p:sp>
        <p:nvSpPr>
          <p:cNvPr id="10490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0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背景：随着城市化进程的加速，越来越多的青少年远离乡村，对乡土文化的认知和情感逐渐淡薄。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6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目标：通过初中教育2024计划，培养学生的乡土教育和环境保护观念，增强学生对乡土文化的认同感和热爱，同时提高学生的环境保护意识。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2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重要性：乡土教育和环境保护观念是培养学生全面发展的基础，有助于传承和弘扬中华优秀传统文化，促进乡村可持续发展。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8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实施建议：将乡土教育和环境保护观念融入课程设置、校园文化建设和社会实践活动中，同时加强师资培训和教育资源的整合。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初中教育2024的乡土教育实施</a:t>
            </a:r>
            <a:endParaRPr altLang="en-US" dirty="0" lang="zh-CN"/>
          </a:p>
        </p:txBody>
      </p:sp>
      <p:sp>
        <p:nvSpPr>
          <p:cNvPr id="10490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乡土教育在初中教育中的定位和目标</a:t>
            </a:r>
            <a:endParaRPr altLang="en-US" lang="zh-CN"/>
          </a:p>
        </p:txBody>
      </p:sp>
      <p:sp>
        <p:nvSpPr>
          <p:cNvPr id="1049124" name="圆角矩形 26"/>
          <p:cNvSpPr/>
          <p:nvPr>
            <p:custDataLst>
              <p:tags r:id="rId1"/>
            </p:custDataLst>
          </p:nvPr>
        </p:nvSpPr>
        <p:spPr>
          <a:xfrm>
            <a:off x="1523230" y="1289050"/>
            <a:ext cx="4278220" cy="49616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6" name="圆角矩形 28"/>
          <p:cNvSpPr/>
          <p:nvPr>
            <p:custDataLst>
              <p:tags r:id="rId2"/>
            </p:custDataLst>
          </p:nvPr>
        </p:nvSpPr>
        <p:spPr>
          <a:xfrm>
            <a:off x="1527275" y="1289050"/>
            <a:ext cx="4270415" cy="26364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28" name="圆角矩形 29"/>
          <p:cNvSpPr/>
          <p:nvPr>
            <p:custDataLst>
              <p:tags r:id="rId3"/>
            </p:custDataLst>
          </p:nvPr>
        </p:nvSpPr>
        <p:spPr>
          <a:xfrm>
            <a:off x="6384071" y="1289050"/>
            <a:ext cx="4278220" cy="49616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0" name="文本框 31"/>
          <p:cNvSpPr txBox="1"/>
          <p:nvPr>
            <p:custDataLst>
              <p:tags r:id="rId4"/>
            </p:custDataLst>
          </p:nvPr>
        </p:nvSpPr>
        <p:spPr>
          <a:xfrm>
            <a:off x="1839420" y="1926825"/>
            <a:ext cx="3646157" cy="396600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定位：初中教育的重要组成部分，旨在培养学生的乡土情感和地域认同感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32"/>
          <p:cNvSpPr/>
          <p:nvPr>
            <p:custDataLst>
              <p:tags r:id="rId5"/>
            </p:custDataLst>
          </p:nvPr>
        </p:nvSpPr>
        <p:spPr>
          <a:xfrm>
            <a:off x="6388790" y="1289050"/>
            <a:ext cx="4270415" cy="26364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4" name="文本框 34"/>
          <p:cNvSpPr txBox="1"/>
          <p:nvPr>
            <p:custDataLst>
              <p:tags r:id="rId6"/>
            </p:custDataLst>
          </p:nvPr>
        </p:nvSpPr>
        <p:spPr>
          <a:xfrm>
            <a:off x="6701610" y="1926151"/>
            <a:ext cx="3645301" cy="396784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目标：引导学生了解和探究家乡的历史、文化、自然环境等，培养其热爱家乡、保护环境的意识，为其未来的生活和工作奠定基础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乡土教育课程设置和教学方法</a:t>
            </a:r>
            <a:endParaRPr altLang="en-US" lang="zh-CN"/>
          </a:p>
        </p:txBody>
      </p:sp>
      <p:sp>
        <p:nvSpPr>
          <p:cNvPr id="10491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2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课程设置：结合当地文化特色，开设乡土文化课程，让学生了解家乡的历史、地理、人文等方面的知识。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8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教学方法：采用实地考察、实践操作、小组讨论等形式，引导学生主动参与，提高学生的学习兴趣和自主学习能力。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4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教师培训：加强对教师的乡土教育培训，提高教师的专业素养和教学水平，为乡土教育的实施提供有力保障。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6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0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教材编写：组织专家编写具有地方特色的乡土教育教材，确保教学内容的科学性和系统性。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乡土教育资源的开发和利用</a:t>
            </a:r>
            <a:endParaRPr altLang="en-US" lang="zh-CN"/>
          </a:p>
        </p:txBody>
      </p:sp>
      <p:sp>
        <p:nvSpPr>
          <p:cNvPr id="104922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乡土教育资源：包括自然、历史、文化、地理等方面的资源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实施效果：增强学生对家乡的了解和热爱，提高其综合素质和社会责任感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利用目的：培养学生的乡土认同感和归属感，促进地方文化传承与发展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开发方式：开展乡土文化课程、组织实地考察、邀请当地专家授课等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乡土教育实践活动的开展和效果</a:t>
            </a:r>
            <a:endParaRPr altLang="en-US" lang="zh-CN"/>
          </a:p>
        </p:txBody>
      </p:sp>
      <p:sp>
        <p:nvSpPr>
          <p:cNvPr id="104930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实施效果：提高学生综合素质，促进学生全面发展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开展形式：组织学生参与乡土文化考察、体验乡土生活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开展目的：增强学生对乡土文化的了解和认同，培养学生的家国情怀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实施意义：传承和弘扬乡土文化，推动地方文化发展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初中教育2024的环境保护观念培养</a:t>
            </a:r>
            <a:endParaRPr altLang="en-US" dirty="0" lang="zh-CN"/>
          </a:p>
        </p:txBody>
      </p:sp>
      <p:sp>
        <p:nvSpPr>
          <p:cNvPr id="10493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环境保护观念在初中教育中的定位和目标</a:t>
            </a:r>
            <a:endParaRPr altLang="en-US" lang="zh-CN"/>
          </a:p>
        </p:txBody>
      </p:sp>
      <p:sp>
        <p:nvSpPr>
          <p:cNvPr id="1049420" name="圆角矩形 13"/>
          <p:cNvSpPr/>
          <p:nvPr>
            <p:custDataLst>
              <p:tags r:id="rId1"/>
            </p:custDataLst>
          </p:nvPr>
        </p:nvSpPr>
        <p:spPr>
          <a:xfrm>
            <a:off x="608330" y="2801588"/>
            <a:ext cx="10969331" cy="775028"/>
          </a:xfrm>
          <a:prstGeom prst="roundRect">
            <a:avLst>
              <a:gd name="adj" fmla="val 18971"/>
            </a:avLst>
          </a:prstGeom>
          <a:solidFill>
            <a:schemeClr val="bg1"/>
          </a:solidFill>
          <a:ln>
            <a:noFill/>
          </a:ln>
          <a:effectLst>
            <a:outerShdw algn="tl" blurRad="127000" dir="2700000" dist="38100" rotWithShape="0">
              <a:schemeClr val="accent1">
                <a:alpha val="15000"/>
              </a:scheme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71755" compatLnSpc="1" forceAA="0" fromWordArt="0" horzOverflow="overflow" lIns="288290" numCol="1" rIns="288290" rtlCol="0" spcCol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endParaRPr altLang="en-US" b="1" dirty="0" lang="zh-CN" spc="300">
              <a:gradFill>
                <a:gsLst>
                  <a:gs pos="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140000" scaled="0"/>
              </a:gradFill>
              <a:latin typeface="+mj-ea"/>
              <a:ea typeface="+mj-ea"/>
              <a:sym typeface="+mn-ea"/>
            </a:endParaRPr>
          </a:p>
        </p:txBody>
      </p:sp>
      <p:sp>
        <p:nvSpPr>
          <p:cNvPr id="1049422" name="圆角矩形 14"/>
          <p:cNvSpPr/>
          <p:nvPr>
            <p:custDataLst>
              <p:tags r:id="rId2"/>
            </p:custDataLst>
          </p:nvPr>
        </p:nvSpPr>
        <p:spPr>
          <a:xfrm>
            <a:off x="608330" y="3962915"/>
            <a:ext cx="10968313" cy="775028"/>
          </a:xfrm>
          <a:prstGeom prst="roundRect">
            <a:avLst>
              <a:gd name="adj" fmla="val 21681"/>
            </a:avLst>
          </a:prstGeom>
          <a:solidFill>
            <a:schemeClr val="bg1"/>
          </a:solidFill>
          <a:ln>
            <a:noFill/>
          </a:ln>
          <a:effectLst>
            <a:outerShdw algn="tl" blurRad="127000" dir="2700000" dist="38100" rotWithShape="0">
              <a:schemeClr val="accent1">
                <a:alpha val="15000"/>
              </a:scheme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71755" compatLnSpc="1" forceAA="0" fromWordArt="0" horzOverflow="overflow" lIns="288290" numCol="1" rIns="288290" rtlCol="0" spcCol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endParaRPr altLang="en-US" b="1" dirty="0" lang="zh-CN" spc="300">
              <a:gradFill>
                <a:gsLst>
                  <a:gs pos="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140000" scaled="0"/>
              </a:gradFill>
              <a:latin typeface="+mj-ea"/>
              <a:ea typeface="+mj-ea"/>
              <a:sym typeface="+mn-ea"/>
            </a:endParaRPr>
          </a:p>
        </p:txBody>
      </p:sp>
      <p:sp>
        <p:nvSpPr>
          <p:cNvPr id="1049424" name="文本框 21"/>
          <p:cNvSpPr txBox="1"/>
          <p:nvPr>
            <p:custDataLst>
              <p:tags r:id="rId3"/>
            </p:custDataLst>
          </p:nvPr>
        </p:nvSpPr>
        <p:spPr>
          <a:xfrm>
            <a:off x="2822025" y="2866557"/>
            <a:ext cx="8254490" cy="645633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8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獅尾XD珍珠SC-Light" panose="020B0500000000000000" charset="-120"/>
                <a:sym typeface="+mn-ea"/>
              </a:rPr>
              <a:t>定位：初中教育是培养学生综合素质的重要阶段，环境保护观念的培养是其中的重要组成部分。</a:t>
            </a:r>
            <a:endParaRPr altLang="en-US" dirty="0" sz="1400" lang="zh-CN" spc="8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426" name="文本框 3"/>
          <p:cNvSpPr txBox="1"/>
          <p:nvPr>
            <p:custDataLst>
              <p:tags r:id="rId4"/>
            </p:custDataLst>
          </p:nvPr>
        </p:nvSpPr>
        <p:spPr>
          <a:xfrm>
            <a:off x="2822025" y="4027884"/>
            <a:ext cx="8254490" cy="645633"/>
          </a:xfrm>
          <a:prstGeom prst="rect"/>
          <a:noFill/>
        </p:spPr>
        <p:txBody>
          <a:bodyPr anchor="ctr" anchorCtr="0" b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8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獅尾XD珍珠SC-Light" panose="020B0500000000000000" charset="-120"/>
                <a:sym typeface="+mn-ea"/>
              </a:rPr>
              <a:t>目标：通过初中教育，使学生具备基本的环保意识，了解环境问题的严重性，掌握环保知识和技能，从而在日常生活中能够自觉地保护环境、节约资源。</a:t>
            </a:r>
            <a:endParaRPr altLang="en-US" dirty="0" sz="1400" lang="zh-CN" spc="8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428" name="圆角矩形 30"/>
          <p:cNvSpPr/>
          <p:nvPr>
            <p:custDataLst>
              <p:tags r:id="rId5"/>
            </p:custDataLst>
          </p:nvPr>
        </p:nvSpPr>
        <p:spPr>
          <a:xfrm>
            <a:off x="818804" y="2914607"/>
            <a:ext cx="1675668" cy="5454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>
            <a:noFill/>
          </a:ln>
          <a:effectLst>
            <a:innerShdw blurRad="127000" dir="13500000" dist="38100">
              <a:schemeClr val="accent6">
                <a:alpha val="15000"/>
              </a:schemeClr>
            </a:inn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36000" compatLnSpc="1" forceAA="0" fromWordArt="0" horzOverflow="overflow" lIns="0" numCol="1" rIns="0" rtlCol="0" spcCol="0" tIns="0" vert="horz" vertOverflow="overflow" wrap="square">
            <a:normAutofit fontScale="93750" lnSpcReduction="10000"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altLang="en-US" b="1" dirty="0" sz="1600" lang="zh-CN" spc="150">
                <a:solidFill>
                  <a:schemeClr val="bg1"/>
                </a:solidFill>
                <a:latin typeface="+mn-ea"/>
                <a:sym typeface="+mn-ea"/>
              </a:rPr>
              <a:t>添加标题</a:t>
            </a:r>
            <a:endParaRPr altLang="en-US" b="1" dirty="0" sz="16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049430" name="圆角矩形 4"/>
          <p:cNvSpPr/>
          <p:nvPr>
            <p:custDataLst>
              <p:tags r:id="rId6"/>
            </p:custDataLst>
          </p:nvPr>
        </p:nvSpPr>
        <p:spPr>
          <a:xfrm>
            <a:off x="818804" y="4075934"/>
            <a:ext cx="1675668" cy="5454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>
            <a:noFill/>
          </a:ln>
          <a:effectLst>
            <a:innerShdw blurRad="127000" dir="13500000" dist="38100">
              <a:schemeClr val="accent6">
                <a:alpha val="15000"/>
              </a:schemeClr>
            </a:inn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36000" compatLnSpc="1" forceAA="0" fromWordArt="0" horzOverflow="overflow" lIns="0" numCol="1" rIns="0" rtlCol="0" spcCol="0" tIns="0" vert="horz" vertOverflow="overflow" wrap="square">
            <a:normAutofit fontScale="93750" lnSpcReduction="10000"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altLang="en-US" b="1" dirty="0" sz="1600" lang="zh-CN" spc="150">
                <a:solidFill>
                  <a:schemeClr val="bg1"/>
                </a:solidFill>
                <a:latin typeface="+mn-ea"/>
                <a:sym typeface="+mn-ea"/>
              </a:rPr>
              <a:t>添加标题</a:t>
            </a:r>
            <a:endParaRPr altLang="en-US" b="1" dirty="0" sz="16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环保课程设置和教学方法</a:t>
            </a:r>
            <a:endParaRPr altLang="en-US" lang="zh-CN"/>
          </a:p>
        </p:txBody>
      </p:sp>
      <p:sp>
        <p:nvSpPr>
          <p:cNvPr id="104946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课程设置：增加环保课程在初中教育中的比重，注重理论与实践相结合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教学方法：采用探究式、案例分析、小组讨论等多种教学方法，提高学生环保意识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教材编写：结合乡土教育，编写具有地方特色的环保教材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教师培训：加强对初中教师的环保教育培训，提高教师的环保意识和教学能力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环保教育资源的开发和利用</a:t>
            </a:r>
            <a:endParaRPr altLang="en-US" lang="zh-CN"/>
          </a:p>
        </p:txBody>
      </p:sp>
      <p:sp>
        <p:nvSpPr>
          <p:cNvPr id="104952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结合信息技术，利用数字设备和互联网资源，提供丰富的环保教育内容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开发利用乡土环境资源，让学生了解当地生态环境和自然资源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开展环保实践活动，如垃圾分类、植树造林等，培养学生的环保行为习惯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建立学校与社区、企业的合作机制，共同推进环保教育资源的开发和利用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环保实践活动的开展和效果</a:t>
            </a:r>
            <a:endParaRPr altLang="en-US" lang="zh-CN"/>
          </a:p>
        </p:txBody>
      </p:sp>
      <p:sp>
        <p:nvSpPr>
          <p:cNvPr id="1049574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2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3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4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6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0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开展形式：组织学生参与环保实践活动，如垃圾分类、植树造林等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持续推进：不断优化环保实践活动，加强与社区、企业的合作与交流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效果评估：通过定期检查和评估，了解学生的环保实践成果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开展目的：培养学生的环保意识，提高他们的环保行动力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初中教育2024的乡土教育和环境保护观念的融合</a:t>
            </a:r>
            <a:endParaRPr altLang="en-US" dirty="0" lang="zh-CN"/>
          </a:p>
        </p:txBody>
      </p:sp>
      <p:sp>
        <p:nvSpPr>
          <p:cNvPr id="10496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乡土教育和环境保护观念的内在联系</a:t>
            </a:r>
            <a:endParaRPr altLang="en-US" lang="zh-CN"/>
          </a:p>
        </p:txBody>
      </p:sp>
      <p:sp>
        <p:nvSpPr>
          <p:cNvPr id="1049700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共同目标：培养学生热爱家乡和保护环境的意识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相互促进：乡土教育可以帮助学生了解和珍惜本土资源，进而促进环境保护观念的养成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实践结合：乡土教育和环境保护观念的融合需要在实际活动中进行，例如开展乡土环境考察、环保公益活动等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教育创新：通过创新教学方式，如利用本土资源进行环境教育，能够更好地实现乡土教育和环境保护观念的融合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乡土教育和环境保护观念融合的途径和方法</a:t>
            </a:r>
            <a:endParaRPr altLang="en-US" lang="zh-CN"/>
          </a:p>
        </p:txBody>
      </p:sp>
      <p:sp>
        <p:nvSpPr>
          <p:cNvPr id="1049758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课程整合：将乡土教育和环境保护观念融入课程中，使学生了解当地的环境状况和乡土文化。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实地考察：组织学生实地考察当地的环境状况，了解乡土文化，增强学生对环境保护的意识和责任感。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创新教学方式：采用项目式学习、探究式学习等方式，引导学生自主学习、自主探究，培养学生的创新能力和实践能力。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开展主题活动：组织学生开展以乡土教育和环境保护为主题的活动，如环保创意大赛、乡土文化节等，提高学生的参与度和实践能力。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乡土教育和环境保护观念融合的实践和效果</a:t>
            </a:r>
            <a:endParaRPr altLang="en-US" lang="zh-CN"/>
          </a:p>
        </p:txBody>
      </p:sp>
      <p:sp>
        <p:nvSpPr>
          <p:cNvPr id="104980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实践方式：将乡土教育融入课程，结合当地环境资源开展实地考察和实践活动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实践方式：组织环保主题的志愿服务和公益活动，引导学生参与环保行动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实践效果：增强学生对乡土文化的认同感和自豪感，培养家国情怀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实践效果：提高学生的环保意识和行动力，促进可持续发展观念的普及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初中教育2024的实施保障和未来展望</a:t>
            </a:r>
            <a:endParaRPr altLang="en-US" dirty="0" lang="zh-CN"/>
          </a:p>
        </p:txBody>
      </p:sp>
      <p:sp>
        <p:nvSpPr>
          <p:cNvPr id="10498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政策支持和资金投入</a:t>
            </a:r>
            <a:endParaRPr altLang="en-US" lang="zh-CN"/>
          </a:p>
        </p:txBody>
      </p:sp>
      <p:sp>
        <p:nvSpPr>
          <p:cNvPr id="1049890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政府出台相关政策，支持初中教育2024的实施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6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增加对初中教育的资金投入，保障教育资源的充足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2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制定优惠政策，鼓励社会力量参与初中教育2024的实施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8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建立完善的资金监管机制，确保资金的有效利用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教师培训和教育资源建设</a:t>
            </a:r>
            <a:endParaRPr altLang="en-US" lang="zh-CN"/>
          </a:p>
        </p:txBody>
      </p:sp>
      <p:sp>
        <p:nvSpPr>
          <p:cNvPr id="104994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5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培训目标：提高教师的乡土教育和环境保护意识，掌握相关教学方法和技巧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培训内容：涵盖乡土文化、环境保护知识、课程设计与实践等方面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培训方式：线上与线下相结合，包括课程学习、实践操作和交流研讨等环节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教育资源建设：整合优质乡土教育和环保教育资源，建立共享平台，促进资源共享和交流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社会参与和学生自主性发挥</a:t>
            </a:r>
            <a:endParaRPr altLang="en-US" lang="zh-CN"/>
          </a:p>
        </p:txBody>
      </p:sp>
      <p:sp>
        <p:nvSpPr>
          <p:cNvPr id="1050006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0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2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6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8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2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政府、企业和社会组织共同参与，提供资源和支持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开展社会实践和志愿服务等活动，增强学生的社会责任感和参与意识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建立学生自治组织，提高学生的自我管理和组织能力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鼓励学生自主选择和参与课程和活动，培养兴趣和特长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未来展望和可持续性发展</a:t>
            </a:r>
            <a:endParaRPr altLang="en-US" lang="zh-CN"/>
          </a:p>
        </p:txBody>
      </p:sp>
      <p:sp>
        <p:nvSpPr>
          <p:cNvPr id="105008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8889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跨学科合作：初中教育2024将加强跨学科合作，整合各方资源，共同推进乡土教育和环境保护教育的发展。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未来展望：初中教育2024将注重培养学生的乡土教育和环境保护观念，为未来的可持续发展奠定基础。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67778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可持续性发展：初中教育2024将采取一系列措施，确保教育的可持续性发展，包括完善教育体系、提高教育质量、加强师资培训等方面。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创新教育模式：初中教育2024将积极探索创新教育模式，利用现代信息技术手段，提高教育效果和学生学习兴趣。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15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1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250_1*l_h_i*1_1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.400000005960464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50_1*l_h_i*1_2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.400000005960464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0_1*l_h_f*1_1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84"/>
  <p:tag name="KSO_WM_UNIT_PRESET_TEXT" val="单击此处添加文本具体内容，简明扼要地阐述您的观点。根据需要可酌情增减文字，以便观者准确理解您的思想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0_1*l_h_f*1_2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理解您的思想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50_1*l_h_a*1_1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10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50_1*l_h_a*1_2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10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7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9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66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2023-12-31T16:48:06Z</dcterms:created>
  <dcterms:modified xsi:type="dcterms:W3CDTF">2023-12-31T16:48:06Z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f8789cc00b0c4073a39076d6ac2c6f3c_21</vt:lpwstr>
  </property>
</Properties>
</file>