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698" r:id="rId1"/>
    <p:sldMasterId id="2147487735" r:id="rId2"/>
  </p:sldMasterIdLst>
  <p:notesMasterIdLst>
    <p:notesMasterId r:id="rId3"/>
  </p:notesMasterIdLst>
  <p:sldIdLst>
    <p:sldId id="2030" r:id="rId4"/>
    <p:sldId id="2033" r:id="rId5"/>
    <p:sldId id="2036" r:id="rId6"/>
    <p:sldId id="2039" r:id="rId7"/>
    <p:sldId id="2042" r:id="rId8"/>
    <p:sldId id="2045" r:id="rId9"/>
    <p:sldId id="2048" r:id="rId10"/>
    <p:sldId id="2051" r:id="rId11"/>
    <p:sldId id="2054" r:id="rId12"/>
    <p:sldId id="2057" r:id="rId13"/>
    <p:sldId id="2060" r:id="rId14"/>
    <p:sldId id="2063" r:id="rId15"/>
    <p:sldId id="2066" r:id="rId16"/>
    <p:sldId id="2069" r:id="rId17"/>
    <p:sldId id="2072" r:id="rId18"/>
    <p:sldId id="2075" r:id="rId19"/>
    <p:sldId id="2078" r:id="rId20"/>
    <p:sldId id="2081" r:id="rId21"/>
    <p:sldId id="2084" r:id="rId22"/>
    <p:sldId id="2087" r:id="rId23"/>
    <p:sldId id="2090" r:id="rId24"/>
    <p:sldId id="2093" r:id="rId25"/>
    <p:sldId id="2096" r:id="rId26"/>
    <p:sldId id="2099" r:id="rId27"/>
    <p:sldId id="2102" r:id="rId28"/>
    <p:sldId id="2105" r:id="rId29"/>
    <p:sldId id="2108"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699" r:id="rId1"/>
    <p:sldLayoutId id="2147487700" r:id="rId2"/>
    <p:sldLayoutId id="2147487701" r:id="rId3"/>
    <p:sldLayoutId id="2147487702" r:id="rId4"/>
    <p:sldLayoutId id="2147487703" r:id="rId5"/>
    <p:sldLayoutId id="2147487704" r:id="rId6"/>
    <p:sldLayoutId id="2147487705" r:id="rId7"/>
    <p:sldLayoutId id="2147487706" r:id="rId8"/>
    <p:sldLayoutId id="2147487707" r:id="rId9"/>
    <p:sldLayoutId id="2147487708" r:id="rId10"/>
    <p:sldLayoutId id="214748770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7736" r:id="rId1"/>
    <p:sldLayoutId id="2147487737" r:id="rId2"/>
    <p:sldLayoutId id="2147487738" r:id="rId3"/>
    <p:sldLayoutId id="2147487739" r:id="rId4"/>
    <p:sldLayoutId id="2147487740" r:id="rId5"/>
    <p:sldLayoutId id="2147487741" r:id="rId6"/>
    <p:sldLayoutId id="2147487742" r:id="rId7"/>
    <p:sldLayoutId id="2147487743" r:id="rId8"/>
    <p:sldLayoutId id="2147487744" r:id="rId9"/>
    <p:sldLayoutId id="2147487745" r:id="rId10"/>
    <p:sldLayoutId id="2147487746"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tags" Target="../tags/tag206.xml"/><Relationship Id="rId18" Type="http://schemas.openxmlformats.org/officeDocument/2006/relationships/tags" Target="../tags/tag207.xml"/><Relationship Id="rId19" Type="http://schemas.openxmlformats.org/officeDocument/2006/relationships/tags" Target="../tags/tag208.xml"/><Relationship Id="rId20" Type="http://schemas.openxmlformats.org/officeDocument/2006/relationships/tags" Target="../tags/tag209.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tags" Target="../tags/tag249.xml"/><Relationship Id="rId14" Type="http://schemas.openxmlformats.org/officeDocument/2006/relationships/tags" Target="../tags/tag250.xml"/><Relationship Id="rId15" Type="http://schemas.openxmlformats.org/officeDocument/2006/relationships/tags" Target="../tags/tag251.xml"/><Relationship Id="rId16" Type="http://schemas.openxmlformats.org/officeDocument/2006/relationships/tags" Target="../tags/tag252.xml"/><Relationship Id="rId17" Type="http://schemas.openxmlformats.org/officeDocument/2006/relationships/tags" Target="../tags/tag253.xml"/><Relationship Id="rId18" Type="http://schemas.openxmlformats.org/officeDocument/2006/relationships/tags" Target="../tags/tag254.xml"/><Relationship Id="rId19" Type="http://schemas.openxmlformats.org/officeDocument/2006/relationships/tags" Target="../tags/tag255.xml"/><Relationship Id="rId20" Type="http://schemas.openxmlformats.org/officeDocument/2006/relationships/tags" Target="../tags/tag256.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tags" Target="../tags/tag273.xml"/><Relationship Id="rId18" Type="http://schemas.openxmlformats.org/officeDocument/2006/relationships/tags" Target="../tags/tag274.xml"/><Relationship Id="rId19" Type="http://schemas.openxmlformats.org/officeDocument/2006/relationships/tags" Target="../tags/tag275.xml"/><Relationship Id="rId20" Type="http://schemas.openxmlformats.org/officeDocument/2006/relationships/tags" Target="../tags/tag276.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tags" Target="../tags/tag331.xml"/><Relationship Id="rId14" Type="http://schemas.openxmlformats.org/officeDocument/2006/relationships/tags" Target="../tags/tag332.xml"/><Relationship Id="rId15" Type="http://schemas.openxmlformats.org/officeDocument/2006/relationships/tags" Target="../tags/tag333.xml"/><Relationship Id="rId16" Type="http://schemas.openxmlformats.org/officeDocument/2006/relationships/tags" Target="../tags/tag334.xml"/><Relationship Id="rId17" Type="http://schemas.openxmlformats.org/officeDocument/2006/relationships/tags" Target="../tags/tag335.xml"/><Relationship Id="rId18" Type="http://schemas.openxmlformats.org/officeDocument/2006/relationships/tags" Target="../tags/tag336.xml"/><Relationship Id="rId19" Type="http://schemas.openxmlformats.org/officeDocument/2006/relationships/tags" Target="../tags/tag337.xml"/><Relationship Id="rId20" Type="http://schemas.openxmlformats.org/officeDocument/2006/relationships/tags" Target="../tags/tag338.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p>
            <a:r>
              <a:rPr altLang="en-US" dirty="0" lang="zh-CN"/>
              <a:t>未来小学生的学科学习策略</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079475"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079625"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学科学习的重要性</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813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2"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学习方法的创新</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609409" y="282185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609330" y="334454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学科知识的整合与拓展</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343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2079475"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Four.</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2079625"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学习资源的利用与开发</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64"/>
          <p:cNvCxnSpPr>
            <a:cxnSpLocks/>
          </p:cNvCxnSpPr>
          <p:nvPr>
            <p:custDataLst>
              <p:tags r:id="rId13"/>
            </p:custDataLst>
          </p:nvPr>
        </p:nvCxnSpPr>
        <p:spPr>
          <a:xfrm>
            <a:off x="1813275"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5344442"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5344160"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学习评价与反馈</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60"/>
          <p:cNvCxnSpPr>
            <a:cxnSpLocks/>
          </p:cNvCxnSpPr>
          <p:nvPr>
            <p:custDataLst>
              <p:tags r:id="rId16"/>
            </p:custDataLst>
          </p:nvPr>
        </p:nvCxnSpPr>
        <p:spPr>
          <a:xfrm>
            <a:off x="5078242"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4" name="序号"/>
          <p:cNvSpPr txBox="1"/>
          <p:nvPr>
            <p:custDataLst>
              <p:tags r:id="rId17"/>
            </p:custDataLst>
          </p:nvPr>
        </p:nvSpPr>
        <p:spPr>
          <a:xfrm>
            <a:off x="8609409" y="478853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Six.</a:t>
            </a:r>
            <a:endParaRPr b="1" dirty="0" sz="1400" lang="en-US">
              <a:solidFill>
                <a:schemeClr val="bg1"/>
              </a:solidFill>
              <a:latin typeface="+mj-ea"/>
              <a:ea typeface="+mj-ea"/>
              <a:cs typeface="MiSans Normal" panose="00000500000000000000" charset="-122"/>
            </a:endParaRPr>
          </a:p>
        </p:txBody>
      </p:sp>
      <p:sp>
        <p:nvSpPr>
          <p:cNvPr id="1048826" name="标题"/>
          <p:cNvSpPr txBox="1"/>
          <p:nvPr>
            <p:custDataLst>
              <p:tags r:id="rId18"/>
            </p:custDataLst>
          </p:nvPr>
        </p:nvSpPr>
        <p:spPr>
          <a:xfrm>
            <a:off x="8609330" y="531114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未来学习的发展趋势</a:t>
            </a:r>
            <a:endParaRPr altLang="en-US" b="1" dirty="0" sz="2400" lang="zh-CN" spc="300">
              <a:solidFill>
                <a:schemeClr val="accent1"/>
              </a:solidFill>
              <a:latin typeface="+mj-ea"/>
              <a:ea typeface="+mj-ea"/>
              <a:cs typeface="MiSans Normal" panose="00000500000000000000" charset="-122"/>
            </a:endParaRPr>
          </a:p>
        </p:txBody>
      </p:sp>
      <p:cxnSp>
        <p:nvCxnSpPr>
          <p:cNvPr id="3145763" name="直接连接符 56"/>
          <p:cNvCxnSpPr>
            <a:cxnSpLocks/>
          </p:cNvCxnSpPr>
          <p:nvPr>
            <p:custDataLst>
              <p:tags r:id="rId19"/>
            </p:custDataLst>
          </p:nvPr>
        </p:nvCxnSpPr>
        <p:spPr>
          <a:xfrm>
            <a:off x="8343209" y="480781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62"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4" name="标题 5"/>
          <p:cNvSpPr>
            <a:spLocks noGrp="1"/>
          </p:cNvSpPr>
          <p:nvPr>
            <p:ph type="title" idx="1"/>
            <p:custDataLst>
              <p:tags r:id="rId2"/>
            </p:custDataLst>
          </p:nvPr>
        </p:nvSpPr>
        <p:spPr/>
        <p:txBody>
          <a:bodyPr>
            <a:normAutofit/>
          </a:bodyPr>
          <a:p>
            <a:r>
              <a:rPr altLang="en-US" lang="zh-CN"/>
              <a:t>学科学习的重要性</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0" name="标题 2"/>
          <p:cNvSpPr>
            <a:spLocks noGrp="1"/>
          </p:cNvSpPr>
          <p:nvPr>
            <p:ph type="title" idx="1"/>
          </p:nvPr>
        </p:nvSpPr>
        <p:spPr/>
        <p:txBody>
          <a:bodyPr/>
          <a:p>
            <a:r>
              <a:rPr altLang="en-US" lang="zh-CN"/>
              <a:t>学科学习对未来的影响</a:t>
            </a:r>
            <a:endParaRPr altLang="en-US" lang="zh-CN"/>
          </a:p>
        </p:txBody>
      </p:sp>
      <p:sp>
        <p:nvSpPr>
          <p:cNvPr id="104890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1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培养创新思维和实践能力</a:t>
            </a:r>
            <a:endParaRPr altLang="en-US" sz="1400" lang="zh-CN" spc="150">
              <a:solidFill>
                <a:schemeClr val="tx1"/>
              </a:solidFill>
              <a:effectLst/>
              <a:latin typeface="+mn-ea"/>
              <a:sym typeface="+mn-ea"/>
            </a:endParaRPr>
          </a:p>
        </p:txBody>
      </p:sp>
      <p:sp>
        <p:nvSpPr>
          <p:cNvPr id="104891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提高综合素质和能力</a:t>
            </a:r>
            <a:endParaRPr altLang="en-US" dirty="0" sz="1400" lang="zh-CN" spc="150">
              <a:solidFill>
                <a:schemeClr val="tx1"/>
              </a:solidFill>
              <a:effectLst/>
              <a:latin typeface="+mn-ea"/>
              <a:sym typeface="+mn-ea"/>
            </a:endParaRPr>
          </a:p>
        </p:txBody>
      </p:sp>
      <p:sp>
        <p:nvSpPr>
          <p:cNvPr id="104891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奠定职业发展和终身学习的基石</a:t>
            </a:r>
            <a:endParaRPr altLang="en-US" sz="1400" lang="zh-CN" spc="150">
              <a:solidFill>
                <a:schemeClr val="tx1"/>
              </a:solidFill>
              <a:effectLst/>
              <a:latin typeface="+mn-ea"/>
              <a:sym typeface="+mn-ea"/>
            </a:endParaRPr>
          </a:p>
        </p:txBody>
      </p:sp>
      <p:sp>
        <p:nvSpPr>
          <p:cNvPr id="104891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增强社会适应性和竞争力</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6" name="标题 2"/>
          <p:cNvSpPr>
            <a:spLocks noGrp="1"/>
          </p:cNvSpPr>
          <p:nvPr>
            <p:ph type="title" idx="1"/>
          </p:nvPr>
        </p:nvSpPr>
        <p:spPr/>
        <p:txBody>
          <a:bodyPr/>
          <a:p>
            <a:r>
              <a:rPr altLang="en-US" lang="zh-CN"/>
              <a:t>培养学习兴趣和习惯</a:t>
            </a:r>
            <a:endParaRPr altLang="en-US" lang="zh-CN"/>
          </a:p>
        </p:txBody>
      </p:sp>
      <p:sp>
        <p:nvSpPr>
          <p:cNvPr id="104895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学科学习是小学生成长的基础，有助于培养学习兴趣和习惯</a:t>
            </a:r>
            <a:endParaRPr altLang="en-US" dirty="0" sz="2000" lang="zh-CN" spc="150">
              <a:solidFill>
                <a:schemeClr val="tx1">
                  <a:lumMod val="75000"/>
                  <a:lumOff val="25000"/>
                </a:schemeClr>
              </a:solidFill>
              <a:latin typeface="+mn-ea"/>
              <a:sym typeface="+mn-ea"/>
            </a:endParaRPr>
          </a:p>
        </p:txBody>
      </p:sp>
      <p:sp>
        <p:nvSpPr>
          <p:cNvPr id="104896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6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良好的学习习惯有助于提高学习效率和成绩</a:t>
            </a:r>
            <a:endParaRPr altLang="en-US" dirty="0" sz="2000" lang="zh-CN" spc="150">
              <a:solidFill>
                <a:schemeClr val="tx1">
                  <a:lumMod val="75000"/>
                  <a:lumOff val="25000"/>
                </a:schemeClr>
              </a:solidFill>
              <a:latin typeface="+mn-ea"/>
              <a:sym typeface="+mn-ea"/>
            </a:endParaRPr>
          </a:p>
        </p:txBody>
      </p:sp>
      <p:sp>
        <p:nvSpPr>
          <p:cNvPr id="104896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培养学习兴趣和习惯有助于增强自主学习能力和终身学习的意识</a:t>
            </a:r>
            <a:endParaRPr altLang="en-US" dirty="0" sz="2000" lang="zh-CN" spc="150">
              <a:solidFill>
                <a:schemeClr val="tx1">
                  <a:lumMod val="75000"/>
                  <a:lumOff val="25000"/>
                </a:schemeClr>
              </a:solidFill>
              <a:latin typeface="+mn-ea"/>
              <a:sym typeface="+mn-ea"/>
            </a:endParaRPr>
          </a:p>
        </p:txBody>
      </p:sp>
      <p:sp>
        <p:nvSpPr>
          <p:cNvPr id="104897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家长和教师可以通过鼓励、引导等方式帮助小学生培养学习兴趣和习惯</a:t>
            </a:r>
            <a:endParaRPr altLang="en-US" dirty="0" sz="2000" lang="zh-CN" spc="150">
              <a:solidFill>
                <a:schemeClr val="tx1">
                  <a:lumMod val="75000"/>
                  <a:lumOff val="25000"/>
                </a:schemeClr>
              </a:solidFill>
              <a:latin typeface="+mn-ea"/>
              <a:sym typeface="+mn-ea"/>
            </a:endParaRPr>
          </a:p>
        </p:txBody>
      </p:sp>
      <p:sp>
        <p:nvSpPr>
          <p:cNvPr id="104898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1"/>
          </p:nvPr>
        </p:nvSpPr>
        <p:spPr/>
        <p:txBody>
          <a:bodyPr/>
          <a:p>
            <a:r>
              <a:rPr altLang="en-US" lang="zh-CN"/>
              <a:t>学科知识与能力的关系</a:t>
            </a:r>
            <a:endParaRPr altLang="en-US" lang="zh-CN"/>
          </a:p>
        </p:txBody>
      </p:sp>
      <p:sp>
        <p:nvSpPr>
          <p:cNvPr id="104902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3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学科知识的学习能够促进小学生语言和表达能力的发展。</a:t>
            </a:r>
            <a:endParaRPr altLang="en-US" dirty="0" sz="2400" lang="zh-CN">
              <a:latin typeface="+mn-ea"/>
              <a:ea typeface="+mn-ea"/>
            </a:endParaRPr>
          </a:p>
        </p:txBody>
      </p:sp>
      <p:sp>
        <p:nvSpPr>
          <p:cNvPr id="104904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学科知识的学习能够为小学生的未来学习和职业发展打下坚实的基础。</a:t>
            </a:r>
            <a:endParaRPr altLang="en-US" dirty="0" sz="2400" lang="zh-CN">
              <a:latin typeface="+mn-ea"/>
              <a:ea typeface="+mn-ea"/>
            </a:endParaRPr>
          </a:p>
        </p:txBody>
      </p:sp>
      <p:sp>
        <p:nvSpPr>
          <p:cNvPr id="104904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学科知识是能力的基础，能够培养小学生的综合素质。</a:t>
            </a:r>
            <a:endParaRPr altLang="en-US" dirty="0" sz="2400" lang="zh-CN">
              <a:latin typeface="+mn-ea"/>
              <a:ea typeface="+mn-ea"/>
            </a:endParaRPr>
          </a:p>
        </p:txBody>
      </p:sp>
      <p:sp>
        <p:nvSpPr>
          <p:cNvPr id="104904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学科知识的学习能够提高小学生的思维能力和解决问题的能力。</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97" name=""/>
        <p:cNvGrpSpPr/>
        <p:nvPr/>
      </p:nvGrpSpPr>
      <p:grpSpPr>
        <a:xfrm>
          <a:off x="0" y="0"/>
          <a:ext cx="0" cy="0"/>
          <a:chOff x="0" y="0"/>
          <a:chExt cx="0" cy="0"/>
        </a:xfrm>
      </p:grpSpPr>
      <p:sp>
        <p:nvSpPr>
          <p:cNvPr id="1049084" name="文本占位符 4"/>
          <p:cNvSpPr>
            <a:spLocks noGrp="1"/>
          </p:cNvSpPr>
          <p:nvPr>
            <p:ph type="body" idx="2"/>
            <p:custDataLst>
              <p:tags r:id="rId1"/>
            </p:custDataLst>
          </p:nvPr>
        </p:nvSpPr>
        <p:spPr/>
        <p:txBody>
          <a:bodyPr/>
          <a:p>
            <a:r>
              <a:rPr altLang="en-US" lang="zh-CN"/>
              <a:t>Part Two</a:t>
            </a:r>
            <a:endParaRPr altLang="en-US" lang="zh-CN"/>
          </a:p>
        </p:txBody>
      </p:sp>
      <p:sp>
        <p:nvSpPr>
          <p:cNvPr id="1049086" name="标题 5"/>
          <p:cNvSpPr>
            <a:spLocks noGrp="1"/>
          </p:cNvSpPr>
          <p:nvPr>
            <p:ph type="title" idx="1"/>
            <p:custDataLst>
              <p:tags r:id="rId2"/>
            </p:custDataLst>
          </p:nvPr>
        </p:nvSpPr>
        <p:spPr/>
        <p:txBody>
          <a:bodyPr>
            <a:normAutofit/>
          </a:bodyPr>
          <a:p>
            <a:r>
              <a:rPr altLang="en-US" lang="zh-CN"/>
              <a:t>学习方法的创新</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2" name="标题 2"/>
          <p:cNvSpPr>
            <a:spLocks noGrp="1"/>
          </p:cNvSpPr>
          <p:nvPr>
            <p:ph type="title" idx="1"/>
          </p:nvPr>
        </p:nvSpPr>
        <p:spPr/>
        <p:txBody>
          <a:bodyPr/>
          <a:p>
            <a:r>
              <a:rPr altLang="en-US" lang="zh-CN"/>
              <a:t>自主学习与合作学习</a:t>
            </a:r>
            <a:endParaRPr altLang="en-US" lang="zh-CN"/>
          </a:p>
        </p:txBody>
      </p:sp>
      <p:sp>
        <p:nvSpPr>
          <p:cNvPr id="104912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2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自主学习：学生自主安排学习计划，主动探索知识，培养独立思考能力。</a:t>
            </a:r>
            <a:endParaRPr altLang="en-US" dirty="0" sz="2000" lang="zh-CN" spc="200">
              <a:solidFill>
                <a:schemeClr val="tx1">
                  <a:lumMod val="85000"/>
                  <a:lumOff val="15000"/>
                </a:schemeClr>
              </a:solidFill>
              <a:latin typeface="+mn-ea"/>
              <a:sym typeface="+mn-ea"/>
            </a:endParaRPr>
          </a:p>
        </p:txBody>
      </p:sp>
      <p:sp>
        <p:nvSpPr>
          <p:cNvPr id="104913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3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合作学习：学生通过团队协作，共同完成任务，培养沟通与协作能力。</a:t>
            </a:r>
            <a:endParaRPr altLang="en-US" dirty="0" sz="2000" lang="zh-CN" spc="200">
              <a:solidFill>
                <a:schemeClr val="tx1">
                  <a:lumMod val="85000"/>
                  <a:lumOff val="15000"/>
                </a:schemeClr>
              </a:solidFill>
              <a:latin typeface="+mn-ea"/>
              <a:sym typeface="+mn-ea"/>
            </a:endParaRPr>
          </a:p>
        </p:txBody>
      </p:sp>
      <p:sp>
        <p:nvSpPr>
          <p:cNvPr id="104913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4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结合方法：自主学习与合作学习相结合，有助于提高学习效果和综合素质。</a:t>
            </a:r>
            <a:endParaRPr altLang="en-US" dirty="0" sz="2000" lang="zh-CN" spc="200">
              <a:solidFill>
                <a:schemeClr val="tx1">
                  <a:lumMod val="85000"/>
                  <a:lumOff val="15000"/>
                </a:schemeClr>
              </a:solidFill>
              <a:latin typeface="+mn-ea"/>
              <a:sym typeface="+mn-ea"/>
            </a:endParaRPr>
          </a:p>
        </p:txBody>
      </p:sp>
      <p:sp>
        <p:nvSpPr>
          <p:cNvPr id="104914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4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4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应用场景：在学科学习中，根据不同需求选择相应的学习方法。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6" name="标题 2"/>
          <p:cNvSpPr>
            <a:spLocks noGrp="1"/>
          </p:cNvSpPr>
          <p:nvPr>
            <p:ph type="title" idx="1"/>
          </p:nvPr>
        </p:nvSpPr>
        <p:spPr/>
        <p:txBody>
          <a:bodyPr/>
          <a:p>
            <a:r>
              <a:rPr altLang="en-US" lang="zh-CN"/>
              <a:t>利用科技手段提高效率</a:t>
            </a:r>
            <a:endParaRPr altLang="en-US" lang="zh-CN"/>
          </a:p>
        </p:txBody>
      </p:sp>
      <p:sp>
        <p:nvSpPr>
          <p:cNvPr id="104918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利用人工智能辅助学习</a:t>
            </a:r>
            <a:endParaRPr altLang="en-US" dirty="0" sz="2000" lang="zh-CN" spc="150">
              <a:solidFill>
                <a:schemeClr val="tx1">
                  <a:lumMod val="85000"/>
                  <a:lumOff val="15000"/>
                </a:schemeClr>
              </a:solidFill>
              <a:latin typeface="+mn-ea"/>
              <a:sym typeface="+mn-ea"/>
            </a:endParaRPr>
          </a:p>
        </p:txBody>
      </p:sp>
      <p:sp>
        <p:nvSpPr>
          <p:cNvPr id="104919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利用在线资源进行自主学习</a:t>
            </a:r>
            <a:endParaRPr altLang="en-US" dirty="0" sz="2000" lang="zh-CN" spc="150">
              <a:solidFill>
                <a:schemeClr val="tx1">
                  <a:lumMod val="85000"/>
                  <a:lumOff val="15000"/>
                </a:schemeClr>
              </a:solidFill>
              <a:latin typeface="+mn-ea"/>
              <a:sym typeface="+mn-ea"/>
            </a:endParaRPr>
          </a:p>
        </p:txBody>
      </p:sp>
      <p:sp>
        <p:nvSpPr>
          <p:cNvPr id="104920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利用虚拟现实技术进行沉浸式学习</a:t>
            </a:r>
            <a:endParaRPr altLang="en-US" dirty="0" sz="2000" lang="zh-CN" spc="150">
              <a:solidFill>
                <a:schemeClr val="tx1">
                  <a:lumMod val="85000"/>
                  <a:lumOff val="15000"/>
                </a:schemeClr>
              </a:solidFill>
              <a:latin typeface="+mn-ea"/>
              <a:sym typeface="+mn-ea"/>
            </a:endParaRPr>
          </a:p>
        </p:txBody>
      </p:sp>
      <p:sp>
        <p:nvSpPr>
          <p:cNvPr id="104920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利用大数据分析学习情况，个性化推荐学习资源</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0" name="标题 2"/>
          <p:cNvSpPr>
            <a:spLocks noGrp="1"/>
          </p:cNvSpPr>
          <p:nvPr>
            <p:ph type="title" idx="1"/>
          </p:nvPr>
        </p:nvSpPr>
        <p:spPr/>
        <p:txBody>
          <a:bodyPr/>
          <a:p>
            <a:r>
              <a:rPr altLang="en-US" lang="zh-CN"/>
              <a:t>培养创新思维与实践能力</a:t>
            </a:r>
            <a:endParaRPr altLang="en-US" lang="zh-CN"/>
          </a:p>
        </p:txBody>
      </p:sp>
      <p:sp>
        <p:nvSpPr>
          <p:cNvPr id="104925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鼓励小学生多角度思考问题，培养创新思维</a:t>
            </a:r>
            <a:endParaRPr altLang="en-US" dirty="0" sz="1200" lang="zh-CN" spc="150">
              <a:solidFill>
                <a:schemeClr val="tx1">
                  <a:lumMod val="65000"/>
                  <a:lumOff val="35000"/>
                </a:schemeClr>
              </a:solidFill>
              <a:latin typeface="+mn-ea"/>
              <a:sym typeface="+mn-ea"/>
            </a:endParaRPr>
          </a:p>
        </p:txBody>
      </p:sp>
      <p:sp>
        <p:nvSpPr>
          <p:cNvPr id="104925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提倡动手实践，通过实验等方式培养实践能力</a:t>
            </a:r>
            <a:endParaRPr altLang="en-US" dirty="0" sz="1200" lang="zh-CN" spc="150">
              <a:solidFill>
                <a:schemeClr val="tx1">
                  <a:lumMod val="65000"/>
                  <a:lumOff val="35000"/>
                </a:schemeClr>
              </a:solidFill>
              <a:latin typeface="+mn-ea"/>
              <a:sym typeface="+mn-ea"/>
            </a:endParaRPr>
          </a:p>
        </p:txBody>
      </p:sp>
      <p:sp>
        <p:nvSpPr>
          <p:cNvPr id="104925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引导小学生发现问题并提出解决方案，培养创新能力</a:t>
            </a:r>
            <a:endParaRPr altLang="en-US" dirty="0" sz="1200" lang="zh-CN" spc="150">
              <a:solidFill>
                <a:schemeClr val="tx1">
                  <a:lumMod val="65000"/>
                  <a:lumOff val="35000"/>
                </a:schemeClr>
              </a:solidFill>
              <a:latin typeface="+mn-ea"/>
              <a:sym typeface="+mn-ea"/>
            </a:endParaRPr>
          </a:p>
        </p:txBody>
      </p:sp>
      <p:sp>
        <p:nvSpPr>
          <p:cNvPr id="104925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鼓励小学生参加科技竞赛等活动，提高创新与实践能力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29" name=""/>
        <p:cNvGrpSpPr/>
        <p:nvPr/>
      </p:nvGrpSpPr>
      <p:grpSpPr>
        <a:xfrm>
          <a:off x="0" y="0"/>
          <a:ext cx="0" cy="0"/>
          <a:chOff x="0" y="0"/>
          <a:chExt cx="0" cy="0"/>
        </a:xfrm>
      </p:grpSpPr>
      <p:sp>
        <p:nvSpPr>
          <p:cNvPr id="1049298"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300" name="标题 5"/>
          <p:cNvSpPr>
            <a:spLocks noGrp="1"/>
          </p:cNvSpPr>
          <p:nvPr>
            <p:ph type="title" idx="1"/>
            <p:custDataLst>
              <p:tags r:id="rId2"/>
            </p:custDataLst>
          </p:nvPr>
        </p:nvSpPr>
        <p:spPr/>
        <p:txBody>
          <a:bodyPr>
            <a:normAutofit fontScale="93704"/>
          </a:bodyPr>
          <a:p>
            <a:r>
              <a:rPr altLang="en-US" lang="zh-CN"/>
              <a:t>学科知识的整合与拓展</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6" name="标题 2"/>
          <p:cNvSpPr>
            <a:spLocks noGrp="1"/>
          </p:cNvSpPr>
          <p:nvPr>
            <p:ph type="title" idx="1"/>
          </p:nvPr>
        </p:nvSpPr>
        <p:spPr/>
        <p:txBody>
          <a:bodyPr/>
          <a:p>
            <a:r>
              <a:rPr altLang="en-US" lang="zh-CN"/>
              <a:t>跨学科知识融合</a:t>
            </a:r>
            <a:endParaRPr altLang="en-US" lang="zh-CN"/>
          </a:p>
        </p:txBody>
      </p:sp>
      <p:sp>
        <p:nvSpPr>
          <p:cNvPr id="104933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4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4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5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5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学科知识整合与拓展的案例分析</a:t>
            </a:r>
            <a:endParaRPr altLang="en-US" dirty="0" sz="2400" lang="zh-CN">
              <a:latin typeface="+mn-ea"/>
              <a:ea typeface="+mn-ea"/>
            </a:endParaRPr>
          </a:p>
        </p:txBody>
      </p:sp>
      <p:sp>
        <p:nvSpPr>
          <p:cNvPr id="104935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跨学科知识融合对小学生学科学习的积极影响</a:t>
            </a:r>
            <a:endParaRPr altLang="en-US" dirty="0" sz="2400" lang="zh-CN">
              <a:latin typeface="+mn-ea"/>
              <a:ea typeface="+mn-ea"/>
            </a:endParaRPr>
          </a:p>
        </p:txBody>
      </p:sp>
      <p:sp>
        <p:nvSpPr>
          <p:cNvPr id="104935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学科知识整合的重要性</a:t>
            </a:r>
            <a:endParaRPr altLang="en-US" dirty="0" sz="2400" lang="zh-CN">
              <a:latin typeface="+mn-ea"/>
              <a:ea typeface="+mn-ea"/>
            </a:endParaRPr>
          </a:p>
        </p:txBody>
      </p:sp>
      <p:sp>
        <p:nvSpPr>
          <p:cNvPr id="104936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跨学科知识融合的实践方法</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0" name="标题 2"/>
          <p:cNvSpPr>
            <a:spLocks noGrp="1"/>
          </p:cNvSpPr>
          <p:nvPr>
            <p:ph type="title" idx="1"/>
          </p:nvPr>
        </p:nvSpPr>
        <p:spPr/>
        <p:txBody>
          <a:bodyPr/>
          <a:p>
            <a:r>
              <a:rPr altLang="en-US" lang="zh-CN"/>
              <a:t>学科知识的应用与实践</a:t>
            </a:r>
            <a:endParaRPr altLang="en-US" lang="zh-CN"/>
          </a:p>
        </p:txBody>
      </p:sp>
      <p:sp>
        <p:nvSpPr>
          <p:cNvPr id="104940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学科知识与实践相结合，注重实际操作和体验</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创新教学方式，引导学生主动探索、发现和解决问题</a:t>
            </a:r>
            <a:endParaRPr dirty="0" sz="2000" err="1">
              <a:solidFill>
                <a:schemeClr val="tx1">
                  <a:lumMod val="75000"/>
                  <a:lumOff val="25000"/>
                </a:schemeClr>
              </a:solidFill>
              <a:latin typeface="+mn-ea"/>
              <a:ea typeface="+mn-ea"/>
              <a:cs typeface="+mn-ea"/>
              <a:sym typeface="+mn-lt"/>
            </a:endParaRPr>
          </a:p>
        </p:txBody>
      </p:sp>
      <p:sp>
        <p:nvSpPr>
          <p:cNvPr id="104942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2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强化实践环节，鼓励学生参与社会实践和志愿服务</a:t>
            </a:r>
            <a:endParaRPr dirty="0" sz="2000" err="1">
              <a:solidFill>
                <a:schemeClr val="tx1">
                  <a:lumMod val="75000"/>
                  <a:lumOff val="25000"/>
                </a:schemeClr>
              </a:solidFill>
              <a:latin typeface="+mn-ea"/>
              <a:ea typeface="+mn-ea"/>
              <a:cs typeface="+mn-ea"/>
              <a:sym typeface="+mn-lt"/>
            </a:endParaRPr>
          </a:p>
        </p:txBody>
      </p:sp>
      <p:sp>
        <p:nvSpPr>
          <p:cNvPr id="10494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跨学科整合，构建知识网络，提高综合素质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0" name="标题 2"/>
          <p:cNvSpPr>
            <a:spLocks noGrp="1"/>
          </p:cNvSpPr>
          <p:nvPr>
            <p:ph type="title" idx="1"/>
          </p:nvPr>
        </p:nvSpPr>
        <p:spPr/>
        <p:txBody>
          <a:bodyPr/>
          <a:p>
            <a:r>
              <a:rPr altLang="en-US" lang="zh-CN"/>
              <a:t>学科知识的拓展与延伸</a:t>
            </a:r>
            <a:endParaRPr altLang="en-US" lang="zh-CN"/>
          </a:p>
        </p:txBody>
      </p:sp>
      <p:sp>
        <p:nvSpPr>
          <p:cNvPr id="104948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8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9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9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学科知识的应用与创新：将学科知识应用于实际生活，进行创新实践</a:t>
            </a:r>
            <a:endParaRPr altLang="en-US" dirty="0" sz="2400" lang="zh-CN">
              <a:latin typeface="+mn-ea"/>
              <a:ea typeface="+mn-ea"/>
            </a:endParaRPr>
          </a:p>
        </p:txBody>
      </p:sp>
      <p:sp>
        <p:nvSpPr>
          <p:cNvPr id="104950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学科知识的拓展与延伸：不断拓展学科知识的边界，进行深入的学术研究</a:t>
            </a:r>
            <a:endParaRPr altLang="en-US" dirty="0" sz="2400" lang="zh-CN">
              <a:latin typeface="+mn-ea"/>
              <a:ea typeface="+mn-ea"/>
            </a:endParaRPr>
          </a:p>
        </p:txBody>
      </p:sp>
      <p:sp>
        <p:nvSpPr>
          <p:cNvPr id="104950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跨学科整合：将不同学科的知识进行整合，形成完整的知识体系</a:t>
            </a:r>
            <a:endParaRPr altLang="en-US" dirty="0" sz="2400" lang="zh-CN">
              <a:latin typeface="+mn-ea"/>
              <a:ea typeface="+mn-ea"/>
            </a:endParaRPr>
          </a:p>
        </p:txBody>
      </p:sp>
      <p:sp>
        <p:nvSpPr>
          <p:cNvPr id="104950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学科知识的深度挖掘：深入探究学科知识，理解其本质和内在联系</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61" name=""/>
        <p:cNvGrpSpPr/>
        <p:nvPr/>
      </p:nvGrpSpPr>
      <p:grpSpPr>
        <a:xfrm>
          <a:off x="0" y="0"/>
          <a:ext cx="0" cy="0"/>
          <a:chOff x="0" y="0"/>
          <a:chExt cx="0" cy="0"/>
        </a:xfrm>
      </p:grpSpPr>
      <p:sp>
        <p:nvSpPr>
          <p:cNvPr id="1049544" name="文本占位符 4"/>
          <p:cNvSpPr>
            <a:spLocks noGrp="1"/>
          </p:cNvSpPr>
          <p:nvPr>
            <p:ph type="body" idx="2"/>
            <p:custDataLst>
              <p:tags r:id="rId1"/>
            </p:custDataLst>
          </p:nvPr>
        </p:nvSpPr>
        <p:spPr/>
        <p:txBody>
          <a:bodyPr/>
          <a:p>
            <a:r>
              <a:rPr altLang="en-US" lang="zh-CN"/>
              <a:t>Part Four</a:t>
            </a:r>
            <a:endParaRPr altLang="en-US" lang="zh-CN"/>
          </a:p>
        </p:txBody>
      </p:sp>
      <p:sp>
        <p:nvSpPr>
          <p:cNvPr id="1049546" name="标题 5"/>
          <p:cNvSpPr>
            <a:spLocks noGrp="1"/>
          </p:cNvSpPr>
          <p:nvPr>
            <p:ph type="title" idx="1"/>
            <p:custDataLst>
              <p:tags r:id="rId2"/>
            </p:custDataLst>
          </p:nvPr>
        </p:nvSpPr>
        <p:spPr/>
        <p:txBody>
          <a:bodyPr>
            <a:normAutofit fontScale="93704"/>
          </a:bodyPr>
          <a:p>
            <a:r>
              <a:rPr altLang="en-US" lang="zh-CN"/>
              <a:t>学习资源的利用与开发</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82" name="标题 2"/>
          <p:cNvSpPr>
            <a:spLocks noGrp="1"/>
          </p:cNvSpPr>
          <p:nvPr>
            <p:ph type="title" idx="1"/>
          </p:nvPr>
        </p:nvSpPr>
        <p:spPr/>
        <p:txBody>
          <a:bodyPr/>
          <a:p>
            <a:r>
              <a:rPr altLang="en-US" lang="zh-CN"/>
              <a:t>学习资源的种类与获取</a:t>
            </a:r>
            <a:endParaRPr altLang="en-US" lang="zh-CN"/>
          </a:p>
        </p:txBody>
      </p:sp>
      <p:sp>
        <p:nvSpPr>
          <p:cNvPr id="104958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数字图书馆资源：电子书、期刊、论文等</a:t>
            </a:r>
            <a:endParaRPr altLang="en-US" dirty="0" sz="2400" lang="zh-CN">
              <a:latin typeface="+mn-ea"/>
              <a:ea typeface="+mn-ea"/>
            </a:endParaRPr>
          </a:p>
        </p:txBody>
      </p:sp>
      <p:sp>
        <p:nvSpPr>
          <p:cNvPr id="104960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社交媒体资源：微信公众号、微博、知乎等</a:t>
            </a:r>
            <a:endParaRPr altLang="en-US" dirty="0" sz="2400" lang="zh-CN">
              <a:latin typeface="+mn-ea"/>
              <a:ea typeface="+mn-ea"/>
            </a:endParaRPr>
          </a:p>
        </p:txBody>
      </p:sp>
      <p:sp>
        <p:nvSpPr>
          <p:cNvPr id="104960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传统学习资源：教科书、参考书、练习册等</a:t>
            </a:r>
            <a:endParaRPr altLang="en-US" dirty="0" sz="2400" lang="zh-CN">
              <a:latin typeface="+mn-ea"/>
              <a:ea typeface="+mn-ea"/>
            </a:endParaRPr>
          </a:p>
        </p:txBody>
      </p:sp>
      <p:sp>
        <p:nvSpPr>
          <p:cNvPr id="104960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网络学习资源：在线课程、学习网站、论坛等</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6" name="标题 2"/>
          <p:cNvSpPr>
            <a:spLocks noGrp="1"/>
          </p:cNvSpPr>
          <p:nvPr>
            <p:ph type="title" idx="1"/>
          </p:nvPr>
        </p:nvSpPr>
        <p:spPr/>
        <p:txBody>
          <a:bodyPr/>
          <a:p>
            <a:r>
              <a:rPr altLang="en-US" lang="zh-CN"/>
              <a:t>学习资源的整合与优化</a:t>
            </a:r>
            <a:endParaRPr altLang="en-US" lang="zh-CN"/>
          </a:p>
        </p:txBody>
      </p:sp>
      <p:sp>
        <p:nvSpPr>
          <p:cNvPr id="104964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整合学习资源：将各类学习资源进行分类、筛选和整合，方便学生快速找到所需资源。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开发新资源：积极开发新的学习资源，如在线课程、学习软件等，为学生提供更多学习选择。</a:t>
            </a:r>
            <a:endParaRPr dirty="0" sz="2000" err="1">
              <a:solidFill>
                <a:schemeClr val="tx1">
                  <a:lumMod val="75000"/>
                  <a:lumOff val="25000"/>
                </a:schemeClr>
              </a:solidFill>
              <a:latin typeface="+mn-ea"/>
              <a:ea typeface="+mn-ea"/>
              <a:cs typeface="+mn-ea"/>
              <a:sym typeface="+mn-lt"/>
            </a:endParaRPr>
          </a:p>
        </p:txBody>
      </p:sp>
      <p:sp>
        <p:nvSpPr>
          <p:cNvPr id="104966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7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资源共享：鼓励学生共享学习资源，如共享笔记、学习心得等，提高学习效率。</a:t>
            </a:r>
            <a:endParaRPr dirty="0" sz="2000" err="1">
              <a:solidFill>
                <a:schemeClr val="tx1">
                  <a:lumMod val="75000"/>
                  <a:lumOff val="25000"/>
                </a:schemeClr>
              </a:solidFill>
              <a:latin typeface="+mn-ea"/>
              <a:ea typeface="+mn-ea"/>
              <a:cs typeface="+mn-ea"/>
              <a:sym typeface="+mn-lt"/>
            </a:endParaRPr>
          </a:p>
        </p:txBody>
      </p:sp>
      <p:sp>
        <p:nvSpPr>
          <p:cNvPr id="10496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优化学习资源：根据学生的学习特点和需求，对学习资源进行优化，提高学习效果。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26" name="标题 2"/>
          <p:cNvSpPr>
            <a:spLocks noGrp="1"/>
          </p:cNvSpPr>
          <p:nvPr>
            <p:ph type="title" idx="1"/>
          </p:nvPr>
        </p:nvSpPr>
        <p:spPr/>
        <p:txBody>
          <a:bodyPr/>
          <a:p>
            <a:r>
              <a:rPr altLang="en-US" lang="zh-CN"/>
              <a:t>学习资源的创新与开发</a:t>
            </a:r>
            <a:endParaRPr altLang="en-US" lang="zh-CN"/>
          </a:p>
        </p:txBody>
      </p:sp>
      <p:sp>
        <p:nvSpPr>
          <p:cNvPr id="104972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利用科技手段，如AI、VR等技术，创新学习方式，提高学习效率。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鼓励小学生自主开发学习资源，如制作小报、PPT等，培养其创新能力和实践能力。</a:t>
            </a:r>
            <a:endParaRPr dirty="0" sz="2000" err="1">
              <a:solidFill>
                <a:schemeClr val="tx1">
                  <a:lumMod val="75000"/>
                  <a:lumOff val="25000"/>
                </a:schemeClr>
              </a:solidFill>
              <a:latin typeface="+mn-ea"/>
              <a:ea typeface="+mn-ea"/>
              <a:cs typeface="+mn-ea"/>
              <a:sym typeface="+mn-lt"/>
            </a:endParaRPr>
          </a:p>
        </p:txBody>
      </p:sp>
      <p:sp>
        <p:nvSpPr>
          <p:cNvPr id="104974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5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建立学习资源共享平台，促进教育公平，提高教育质量。</a:t>
            </a:r>
            <a:endParaRPr dirty="0" sz="2000" err="1">
              <a:solidFill>
                <a:schemeClr val="tx1">
                  <a:lumMod val="75000"/>
                  <a:lumOff val="25000"/>
                </a:schemeClr>
              </a:solidFill>
              <a:latin typeface="+mn-ea"/>
              <a:ea typeface="+mn-ea"/>
              <a:cs typeface="+mn-ea"/>
              <a:sym typeface="+mn-lt"/>
            </a:endParaRPr>
          </a:p>
        </p:txBody>
      </p:sp>
      <p:sp>
        <p:nvSpPr>
          <p:cNvPr id="10497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开发多元化的学习资源，如网络课程、学习软件等，满足不同学生的学习需求。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93" name=""/>
        <p:cNvGrpSpPr/>
        <p:nvPr/>
      </p:nvGrpSpPr>
      <p:grpSpPr>
        <a:xfrm>
          <a:off x="0" y="0"/>
          <a:ext cx="0" cy="0"/>
          <a:chOff x="0" y="0"/>
          <a:chExt cx="0" cy="0"/>
        </a:xfrm>
      </p:grpSpPr>
      <p:sp>
        <p:nvSpPr>
          <p:cNvPr id="1049806" name="文本占位符 4"/>
          <p:cNvSpPr>
            <a:spLocks noGrp="1"/>
          </p:cNvSpPr>
          <p:nvPr>
            <p:ph type="body" idx="2"/>
            <p:custDataLst>
              <p:tags r:id="rId1"/>
            </p:custDataLst>
          </p:nvPr>
        </p:nvSpPr>
        <p:spPr/>
        <p:txBody>
          <a:bodyPr/>
          <a:p>
            <a:r>
              <a:rPr altLang="en-US" lang="zh-CN"/>
              <a:t>Part Five</a:t>
            </a:r>
            <a:endParaRPr altLang="en-US" lang="zh-CN"/>
          </a:p>
        </p:txBody>
      </p:sp>
      <p:sp>
        <p:nvSpPr>
          <p:cNvPr id="1049808" name="标题 5"/>
          <p:cNvSpPr>
            <a:spLocks noGrp="1"/>
          </p:cNvSpPr>
          <p:nvPr>
            <p:ph type="title" idx="1"/>
            <p:custDataLst>
              <p:tags r:id="rId2"/>
            </p:custDataLst>
          </p:nvPr>
        </p:nvSpPr>
        <p:spPr/>
        <p:txBody>
          <a:bodyPr>
            <a:normAutofit/>
          </a:bodyPr>
          <a:p>
            <a:r>
              <a:rPr altLang="en-US" lang="zh-CN"/>
              <a:t>学习评价与反馈</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44" name="标题 2"/>
          <p:cNvSpPr>
            <a:spLocks noGrp="1"/>
          </p:cNvSpPr>
          <p:nvPr>
            <p:ph type="title" idx="1"/>
          </p:nvPr>
        </p:nvSpPr>
        <p:spPr/>
        <p:txBody>
          <a:bodyPr/>
          <a:p>
            <a:r>
              <a:rPr altLang="en-US" lang="zh-CN"/>
              <a:t>学习评价的方法与标准</a:t>
            </a:r>
            <a:endParaRPr altLang="en-US" lang="zh-CN"/>
          </a:p>
        </p:txBody>
      </p:sp>
      <p:sp>
        <p:nvSpPr>
          <p:cNvPr id="104984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教师评价：教师对学生的表现和进步进行评估和指导</a:t>
            </a:r>
            <a:endParaRPr altLang="en-US" sz="1400" lang="zh-CN" spc="150">
              <a:solidFill>
                <a:schemeClr val="tx1"/>
              </a:solidFill>
              <a:effectLst/>
              <a:latin typeface="+mn-ea"/>
              <a:sym typeface="+mn-ea"/>
            </a:endParaRPr>
          </a:p>
        </p:txBody>
      </p:sp>
      <p:sp>
        <p:nvSpPr>
          <p:cNvPr id="104985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自我评价：学生对自己的学习过程进行反思和评估</a:t>
            </a:r>
            <a:endParaRPr altLang="en-US" dirty="0" sz="1400" lang="zh-CN" spc="150">
              <a:solidFill>
                <a:schemeClr val="tx1"/>
              </a:solidFill>
              <a:effectLst/>
              <a:latin typeface="+mn-ea"/>
              <a:sym typeface="+mn-ea"/>
            </a:endParaRPr>
          </a:p>
        </p:txBody>
      </p:sp>
      <p:sp>
        <p:nvSpPr>
          <p:cNvPr id="104985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同学互评：同学之间相互评价和提供反馈</a:t>
            </a:r>
            <a:endParaRPr altLang="en-US" sz="1400" lang="zh-CN" spc="150">
              <a:solidFill>
                <a:schemeClr val="tx1"/>
              </a:solidFill>
              <a:effectLst/>
              <a:latin typeface="+mn-ea"/>
              <a:sym typeface="+mn-ea"/>
            </a:endParaRPr>
          </a:p>
        </p:txBody>
      </p:sp>
      <p:sp>
        <p:nvSpPr>
          <p:cNvPr id="104986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标准化测试：参加统一标准的测试以评估学生的学习水平</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00" name="标题 2"/>
          <p:cNvSpPr>
            <a:spLocks noGrp="1"/>
          </p:cNvSpPr>
          <p:nvPr>
            <p:ph type="title" idx="1"/>
          </p:nvPr>
        </p:nvSpPr>
        <p:spPr/>
        <p:txBody>
          <a:bodyPr/>
          <a:p>
            <a:r>
              <a:rPr altLang="en-US" lang="zh-CN"/>
              <a:t>学习反馈的作用与价值</a:t>
            </a:r>
            <a:endParaRPr altLang="en-US" lang="zh-CN"/>
          </a:p>
        </p:txBody>
      </p:sp>
      <p:sp>
        <p:nvSpPr>
          <p:cNvPr id="104990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激发学习动力，增强信心</a:t>
            </a:r>
            <a:endParaRPr altLang="zh-CN" dirty="0" lang="en-US">
              <a:solidFill>
                <a:schemeClr val="dk1">
                  <a:lumMod val="80000"/>
                  <a:lumOff val="20000"/>
                </a:schemeClr>
              </a:solidFill>
              <a:latin typeface="+mn-ea"/>
              <a:sym typeface="+mn-ea"/>
            </a:endParaRPr>
          </a:p>
        </p:txBody>
      </p:sp>
      <p:sp>
        <p:nvSpPr>
          <p:cNvPr id="104991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了解学习状况，发现不足</a:t>
            </a:r>
            <a:endParaRPr altLang="en-US" dirty="0" lang="zh-CN">
              <a:solidFill>
                <a:schemeClr val="dk1">
                  <a:lumMod val="80000"/>
                  <a:lumOff val="20000"/>
                </a:schemeClr>
              </a:solidFill>
              <a:latin typeface="+mn-ea"/>
              <a:sym typeface="+mn-ea"/>
            </a:endParaRPr>
          </a:p>
        </p:txBody>
      </p:sp>
      <p:sp>
        <p:nvSpPr>
          <p:cNvPr id="104991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调整学习策略，提高效率</a:t>
            </a:r>
            <a:endParaRPr altLang="en-US" dirty="0" lang="zh-CN">
              <a:solidFill>
                <a:schemeClr val="dk1">
                  <a:lumMod val="80000"/>
                  <a:lumOff val="20000"/>
                </a:schemeClr>
              </a:solidFill>
              <a:latin typeface="+mn-ea"/>
              <a:sym typeface="+mn-ea"/>
            </a:endParaRPr>
          </a:p>
        </p:txBody>
      </p:sp>
      <p:sp>
        <p:nvSpPr>
          <p:cNvPr id="104992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促进师生互动，增进感情</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2" name="标题 2"/>
          <p:cNvSpPr>
            <a:spLocks noGrp="1"/>
          </p:cNvSpPr>
          <p:nvPr>
            <p:ph type="title" idx="1"/>
          </p:nvPr>
        </p:nvSpPr>
        <p:spPr/>
        <p:txBody>
          <a:bodyPr/>
          <a:p>
            <a:r>
              <a:rPr altLang="en-US" lang="zh-CN"/>
              <a:t>学习评价与反馈的实践与应用</a:t>
            </a:r>
            <a:endParaRPr altLang="en-US" lang="zh-CN"/>
          </a:p>
        </p:txBody>
      </p:sp>
      <p:sp>
        <p:nvSpPr>
          <p:cNvPr id="104997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7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学习评价的意义：了解学生的学习状况，为教学提供反馈，促进学生的学习进步。</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8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8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学习评价的方法：考试、作业、课堂表现、自我评价等。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8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8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学习反馈的作用：帮助学生认识到自己的不足，调整学习策略，提高学习效果。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9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9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学习反馈的形式：口头反馈、书面反馈、学生互评等。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25" name=""/>
        <p:cNvGrpSpPr/>
        <p:nvPr/>
      </p:nvGrpSpPr>
      <p:grpSpPr>
        <a:xfrm>
          <a:off x="0" y="0"/>
          <a:ext cx="0" cy="0"/>
          <a:chOff x="0" y="0"/>
          <a:chExt cx="0" cy="0"/>
        </a:xfrm>
      </p:grpSpPr>
      <p:sp>
        <p:nvSpPr>
          <p:cNvPr id="1050036" name="文本占位符 4"/>
          <p:cNvSpPr>
            <a:spLocks noGrp="1"/>
          </p:cNvSpPr>
          <p:nvPr>
            <p:ph type="body" idx="2"/>
            <p:custDataLst>
              <p:tags r:id="rId1"/>
            </p:custDataLst>
          </p:nvPr>
        </p:nvSpPr>
        <p:spPr/>
        <p:txBody>
          <a:bodyPr/>
          <a:p>
            <a:r>
              <a:rPr altLang="en-US" lang="zh-CN"/>
              <a:t>Part Six</a:t>
            </a:r>
            <a:endParaRPr altLang="en-US" lang="zh-CN"/>
          </a:p>
        </p:txBody>
      </p:sp>
      <p:sp>
        <p:nvSpPr>
          <p:cNvPr id="1050038" name="标题 5"/>
          <p:cNvSpPr>
            <a:spLocks noGrp="1"/>
          </p:cNvSpPr>
          <p:nvPr>
            <p:ph type="title" idx="1"/>
            <p:custDataLst>
              <p:tags r:id="rId2"/>
            </p:custDataLst>
          </p:nvPr>
        </p:nvSpPr>
        <p:spPr/>
        <p:txBody>
          <a:bodyPr>
            <a:normAutofit/>
          </a:bodyPr>
          <a:p>
            <a:r>
              <a:rPr altLang="en-US" lang="zh-CN"/>
              <a:t>未来学习的发展趋势</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74" name="标题 2"/>
          <p:cNvSpPr>
            <a:spLocks noGrp="1"/>
          </p:cNvSpPr>
          <p:nvPr>
            <p:ph type="title" idx="1"/>
          </p:nvPr>
        </p:nvSpPr>
        <p:spPr/>
        <p:txBody>
          <a:bodyPr/>
          <a:p>
            <a:r>
              <a:rPr altLang="en-US" lang="zh-CN"/>
              <a:t>个性化学习的需求与实现</a:t>
            </a:r>
            <a:endParaRPr altLang="en-US" lang="zh-CN"/>
          </a:p>
        </p:txBody>
      </p:sp>
      <p:sp>
        <p:nvSpPr>
          <p:cNvPr id="105007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未来学习的发展趋势将更加注重个性化，满足不同学生的需求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个性化学习的关键在于为学生提供定制化的学习资源和教学方案</a:t>
            </a:r>
            <a:endParaRPr dirty="0" sz="2000" err="1">
              <a:solidFill>
                <a:schemeClr val="tx1">
                  <a:lumMod val="75000"/>
                  <a:lumOff val="25000"/>
                </a:schemeClr>
              </a:solidFill>
              <a:latin typeface="+mn-ea"/>
              <a:ea typeface="+mn-ea"/>
              <a:cs typeface="+mn-ea"/>
              <a:sym typeface="+mn-lt"/>
            </a:endParaRPr>
          </a:p>
        </p:txBody>
      </p:sp>
      <p:sp>
        <p:nvSpPr>
          <p:cNvPr id="105009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0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个性化学习的推进需要教育机构、教师、学生和家长共同努力</a:t>
            </a:r>
            <a:endParaRPr dirty="0" sz="2000" err="1">
              <a:solidFill>
                <a:schemeClr val="tx1">
                  <a:lumMod val="75000"/>
                  <a:lumOff val="25000"/>
                </a:schemeClr>
              </a:solidFill>
              <a:latin typeface="+mn-ea"/>
              <a:ea typeface="+mn-ea"/>
              <a:cs typeface="+mn-ea"/>
              <a:sym typeface="+mn-lt"/>
            </a:endParaRPr>
          </a:p>
        </p:txBody>
      </p:sp>
      <p:sp>
        <p:nvSpPr>
          <p:cNvPr id="10501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个性化学习的实现需要借助先进的技术手段，如人工智能、大数据等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54" name="标题 2"/>
          <p:cNvSpPr>
            <a:spLocks noGrp="1"/>
          </p:cNvSpPr>
          <p:nvPr>
            <p:ph type="title" idx="1"/>
          </p:nvPr>
        </p:nvSpPr>
        <p:spPr/>
        <p:txBody>
          <a:bodyPr/>
          <a:p>
            <a:r>
              <a:rPr altLang="en-US" lang="zh-CN"/>
              <a:t>终身学习的理念与实践</a:t>
            </a:r>
            <a:endParaRPr altLang="en-US" lang="zh-CN"/>
          </a:p>
        </p:txBody>
      </p:sp>
      <p:sp>
        <p:nvSpPr>
          <p:cNvPr id="105015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理念：学习是终身的过程，需要不断更新知识和技能。</a:t>
            </a:r>
            <a:endParaRPr altLang="en-US" dirty="0" sz="1200" lang="zh-CN" spc="150">
              <a:solidFill>
                <a:schemeClr val="tx1">
                  <a:lumMod val="85000"/>
                  <a:lumOff val="15000"/>
                </a:schemeClr>
              </a:solidFill>
              <a:latin typeface="+mn-ea"/>
              <a:sym typeface="+mn-ea"/>
            </a:endParaRPr>
          </a:p>
        </p:txBody>
      </p:sp>
      <p:sp>
        <p:nvSpPr>
          <p:cNvPr id="105015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实践：在线学习、自主学习、合作学习等多元化学习方式将得到更广泛应用。</a:t>
            </a:r>
            <a:endParaRPr altLang="en-US" dirty="0" sz="1200" lang="zh-CN" spc="150">
              <a:solidFill>
                <a:schemeClr val="tx1">
                  <a:lumMod val="85000"/>
                  <a:lumOff val="15000"/>
                </a:schemeClr>
              </a:solidFill>
              <a:latin typeface="+mn-ea"/>
              <a:sym typeface="+mn-ea"/>
            </a:endParaRPr>
          </a:p>
        </p:txBody>
      </p:sp>
      <p:sp>
        <p:nvSpPr>
          <p:cNvPr id="105016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挑战：适应技术发展，克服学习障碍，保持学习兴趣和动力。</a:t>
            </a:r>
            <a:endParaRPr altLang="en-US" dirty="0" sz="1200" lang="zh-CN" spc="150">
              <a:solidFill>
                <a:schemeClr val="tx1">
                  <a:lumMod val="85000"/>
                  <a:lumOff val="15000"/>
                </a:schemeClr>
              </a:solidFill>
              <a:latin typeface="+mn-ea"/>
              <a:sym typeface="+mn-ea"/>
            </a:endParaRPr>
          </a:p>
        </p:txBody>
      </p:sp>
      <p:sp>
        <p:nvSpPr>
          <p:cNvPr id="105017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未来展望：个性化学习、跨界融合、人机协同等将成为学习新趋势。</a:t>
            </a:r>
            <a:endParaRPr altLang="en-US" dirty="0" sz="1200" lang="zh-CN" spc="150">
              <a:solidFill>
                <a:schemeClr val="tx1">
                  <a:lumMod val="85000"/>
                  <a:lumOff val="15000"/>
                </a:schemeClr>
              </a:solidFill>
              <a:latin typeface="+mn-ea"/>
              <a:sym typeface="+mn-ea"/>
            </a:endParaRPr>
          </a:p>
        </p:txBody>
      </p:sp>
      <p:sp>
        <p:nvSpPr>
          <p:cNvPr id="105017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18" name="标题 2"/>
          <p:cNvSpPr>
            <a:spLocks noGrp="1"/>
          </p:cNvSpPr>
          <p:nvPr>
            <p:ph type="title" idx="1"/>
          </p:nvPr>
        </p:nvSpPr>
        <p:spPr/>
        <p:txBody>
          <a:bodyPr/>
          <a:p>
            <a:r>
              <a:rPr altLang="en-US" lang="zh-CN"/>
              <a:t>未来学习的发展方向与展望</a:t>
            </a:r>
            <a:endParaRPr altLang="en-US" lang="zh-CN"/>
          </a:p>
        </p:txBody>
      </p:sp>
      <p:sp>
        <p:nvSpPr>
          <p:cNvPr id="105022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人工智能与教育深度融合</a:t>
            </a:r>
            <a:endParaRPr altLang="en-US" dirty="0" sz="1200" lang="zh-CN" spc="150">
              <a:solidFill>
                <a:schemeClr val="tx1">
                  <a:lumMod val="85000"/>
                  <a:lumOff val="15000"/>
                </a:schemeClr>
              </a:solidFill>
              <a:latin typeface="+mn-ea"/>
              <a:sym typeface="+mn-ea"/>
            </a:endParaRPr>
          </a:p>
        </p:txBody>
      </p:sp>
      <p:sp>
        <p:nvSpPr>
          <p:cNvPr id="105022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个性化学习与自适应教育</a:t>
            </a:r>
            <a:endParaRPr altLang="en-US" dirty="0" sz="1200" lang="zh-CN" spc="150">
              <a:solidFill>
                <a:schemeClr val="tx1">
                  <a:lumMod val="85000"/>
                  <a:lumOff val="15000"/>
                </a:schemeClr>
              </a:solidFill>
              <a:latin typeface="+mn-ea"/>
              <a:sym typeface="+mn-ea"/>
            </a:endParaRPr>
          </a:p>
        </p:txBody>
      </p:sp>
      <p:sp>
        <p:nvSpPr>
          <p:cNvPr id="105022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跨学科与综合性学习</a:t>
            </a:r>
            <a:endParaRPr altLang="en-US" dirty="0" sz="1200" lang="zh-CN" spc="150">
              <a:solidFill>
                <a:schemeClr val="tx1">
                  <a:lumMod val="85000"/>
                  <a:lumOff val="15000"/>
                </a:schemeClr>
              </a:solidFill>
              <a:latin typeface="+mn-ea"/>
              <a:sym typeface="+mn-ea"/>
            </a:endParaRPr>
          </a:p>
        </p:txBody>
      </p:sp>
      <p:sp>
        <p:nvSpPr>
          <p:cNvPr id="105023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终身学习与自我更新</a:t>
            </a:r>
            <a:endParaRPr altLang="en-US" dirty="0" sz="1200" lang="zh-CN" spc="150">
              <a:solidFill>
                <a:schemeClr val="tx1">
                  <a:lumMod val="85000"/>
                  <a:lumOff val="15000"/>
                </a:schemeClr>
              </a:solidFill>
              <a:latin typeface="+mn-ea"/>
              <a:sym typeface="+mn-ea"/>
            </a:endParaRPr>
          </a:p>
        </p:txBody>
      </p:sp>
      <p:sp>
        <p:nvSpPr>
          <p:cNvPr id="105024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57" name=""/>
        <p:cNvGrpSpPr/>
        <p:nvPr/>
      </p:nvGrpSpPr>
      <p:grpSpPr>
        <a:xfrm>
          <a:off x="0" y="0"/>
          <a:ext cx="0" cy="0"/>
          <a:chOff x="0" y="0"/>
          <a:chExt cx="0" cy="0"/>
        </a:xfrm>
      </p:grpSpPr>
      <p:sp>
        <p:nvSpPr>
          <p:cNvPr id="1050282" name="标题 2"/>
          <p:cNvSpPr>
            <a:spLocks noGrp="1"/>
          </p:cNvSpPr>
          <p:nvPr>
            <p:ph type="title" idx="2"/>
            <p:custDataLst>
              <p:tags r:id="rId1"/>
            </p:custDataLst>
          </p:nvPr>
        </p:nvSpPr>
        <p:spPr/>
        <p:txBody>
          <a:bodyPr/>
          <a:p>
            <a:r>
              <a:rPr altLang="en-US" lang="zh-CN"/>
              <a:t>感谢观看</a:t>
            </a:r>
            <a:endParaRPr altLang="en-US" lang="zh-CN"/>
          </a:p>
        </p:txBody>
      </p:sp>
      <p:sp>
        <p:nvSpPr>
          <p:cNvPr id="1050284" name="文本占位符 5"/>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6*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6*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6*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6*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6*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6*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7_6*l_h_i*1_6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Six."/>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6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6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SLIDE_ID" val="custom202302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1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46.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77.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24.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79.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Six"/>
</p:tagLst>
</file>

<file path=ppt/tags/tag3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31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6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65.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2024-01-05T06:37:32Z</dcterms:created>
  <dcterms:modified xsi:type="dcterms:W3CDTF">2024-01-05T06:37:32Z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2d1b3993191840f8bef3bb9845b7c29f_21</vt:lpwstr>
  </property>
</Properties>
</file>