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916" r:id="rId1"/>
    <p:sldMasterId id="2147498953" r:id="rId2"/>
  </p:sldMasterIdLst>
  <p:notesMasterIdLst>
    <p:notesMasterId r:id="rId3"/>
  </p:notesMasterIdLst>
  <p:sldIdLst>
    <p:sldId id="7590" r:id="rId4"/>
    <p:sldId id="7594" r:id="rId5"/>
    <p:sldId id="7599" r:id="rId6"/>
    <p:sldId id="7604" r:id="rId7"/>
    <p:sldId id="7611" r:id="rId9"/>
    <p:sldId id="7614" r:id="rId10"/>
    <p:sldId id="7617" r:id="rId11"/>
    <p:sldId id="7620" r:id="rId12"/>
    <p:sldId id="7624" r:id="rId13"/>
    <p:sldId id="7631" r:id="rId15"/>
    <p:sldId id="7634" r:id="rId16"/>
    <p:sldId id="7637" r:id="rId17"/>
    <p:sldId id="7640" r:id="rId18"/>
    <p:sldId id="7643" r:id="rId19"/>
    <p:sldId id="7646" r:id="rId20"/>
    <p:sldId id="7650" r:id="rId21"/>
    <p:sldId id="7657" r:id="rId23"/>
    <p:sldId id="7660" r:id="rId24"/>
    <p:sldId id="7663" r:id="rId25"/>
    <p:sldId id="7666" r:id="rId26"/>
    <p:sldId id="7669" r:id="rId27"/>
    <p:sldId id="7673" r:id="rId28"/>
    <p:sldId id="7680" r:id="rId30"/>
    <p:sldId id="7683" r:id="rId31"/>
    <p:sldId id="7686" r:id="rId32"/>
    <p:sldId id="7689" r:id="rId33"/>
    <p:sldId id="7692" r:id="rId34"/>
    <p:sldId id="7696" r:id="rId35"/>
    <p:sldId id="7703" r:id="rId37"/>
    <p:sldId id="7706" r:id="rId38"/>
    <p:sldId id="7709" r:id="rId39"/>
    <p:sldId id="7712" r:id="rId40"/>
    <p:sldId id="7715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0" Type="http://schemas.openxmlformats.org/officeDocument/2006/relationships/slide" Target="slides/slide32.xml"/><Relationship Id="rId41" Type="http://schemas.openxmlformats.org/officeDocument/2006/relationships/slide" Target="slides/slide33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917" r:id="rId1"/>
    <p:sldLayoutId id="2147498918" r:id="rId2"/>
    <p:sldLayoutId id="2147498919" r:id="rId3"/>
    <p:sldLayoutId id="2147498920" r:id="rId4"/>
    <p:sldLayoutId id="2147498921" r:id="rId5"/>
    <p:sldLayoutId id="2147498922" r:id="rId6"/>
    <p:sldLayoutId id="2147498923" r:id="rId7"/>
    <p:sldLayoutId id="2147498924" r:id="rId8"/>
    <p:sldLayoutId id="2147498925" r:id="rId9"/>
    <p:sldLayoutId id="2147498926" r:id="rId10"/>
    <p:sldLayoutId id="21474989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954" r:id="rId1"/>
    <p:sldLayoutId id="2147498955" r:id="rId2"/>
    <p:sldLayoutId id="2147498956" r:id="rId3"/>
    <p:sldLayoutId id="2147498957" r:id="rId4"/>
    <p:sldLayoutId id="2147498958" r:id="rId5"/>
    <p:sldLayoutId id="2147498959" r:id="rId6"/>
    <p:sldLayoutId id="2147498960" r:id="rId7"/>
    <p:sldLayoutId id="2147498961" r:id="rId8"/>
    <p:sldLayoutId id="2147498962" r:id="rId9"/>
    <p:sldLayoutId id="2147498963" r:id="rId10"/>
    <p:sldLayoutId id="21474989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企业管理者的角色与职责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企业管理者的角色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企业管理者的职责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企业管理者的素质要求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企业管理者的挑战与应对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企业管理者的未来发展趋势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企业管理者的角色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决策者</a:t>
            </a:r>
            <a:endParaRPr altLang="en-US" lang="zh-CN"/>
          </a:p>
        </p:txBody>
      </p:sp>
      <p:sp>
        <p:nvSpPr>
          <p:cNvPr id="10489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制定企业战略和目标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确定企业发展方向和计划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决策重大事项和投资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监督企业运营和执行情况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领导者</a:t>
            </a:r>
            <a:endParaRPr altLang="en-US" lang="zh-CN"/>
          </a:p>
        </p:txBody>
      </p:sp>
      <p:sp>
        <p:nvSpPr>
          <p:cNvPr id="104905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制定企业战略和目标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激励和引导员工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建立和维护企业形象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推动企业创新和发展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执行者</a:t>
            </a:r>
            <a:endParaRPr altLang="en-US" lang="zh-CN"/>
          </a:p>
        </p:txBody>
      </p:sp>
      <p:sp>
        <p:nvSpPr>
          <p:cNvPr id="10491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监督企业运营并确保实现目标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制定并执行企业战略计划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领导团队并激励员工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协调内外部资源并推动变革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监督者</a:t>
            </a:r>
            <a:endParaRPr altLang="en-US" lang="zh-CN"/>
          </a:p>
        </p:txBody>
      </p:sp>
      <p:sp>
        <p:nvSpPr>
          <p:cNvPr id="10491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监督员工工作表现，提高员工工作效率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监督企业运营状况，确保企业正常运转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监督企业财务状况，确保企业财务安全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监督企业战略实施，确保企业战略落地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企业管理者的职责</a:t>
            </a:r>
            <a:endParaRPr altLang="en-US" dirty="0" lang="zh-CN"/>
          </a:p>
        </p:txBody>
      </p:sp>
      <p:sp>
        <p:nvSpPr>
          <p:cNvPr id="10492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制定企业战略</a:t>
            </a:r>
            <a:endParaRPr altLang="en-US" lang="zh-CN"/>
          </a:p>
        </p:txBody>
      </p:sp>
      <p:sp>
        <p:nvSpPr>
          <p:cNvPr id="10492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分析市场和竞争环境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确定企业的发展方向和目标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制定业务计划和预算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协调各部门之间的合作与沟通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组织协调企业资源</a:t>
            </a:r>
            <a:endParaRPr altLang="en-US" lang="zh-CN"/>
          </a:p>
        </p:txBody>
      </p:sp>
      <p:sp>
        <p:nvSpPr>
          <p:cNvPr id="104933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制定企业战略规划，确保资源合理分配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协调各部门之间的沟通与合作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监督企业运营过程，确保资源有效利用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及时调整资源分配，应对市场变化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推动企业创新发展</a:t>
            </a:r>
            <a:endParaRPr altLang="en-US" lang="zh-CN"/>
          </a:p>
        </p:txBody>
      </p:sp>
      <p:sp>
        <p:nvSpPr>
          <p:cNvPr id="10493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制定创新战略：企业管理者需要制定创新战略，明确企业未来的发展方向和目标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组建创新团队：企业管理者需要组建一支具备创新能力和专业知识的团队，推动企业创新发展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营造创新氛围：企业管理者需要营造一种鼓励创新、宽容失败的文化氛围，激发员工的创新精神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关注市场变化：企业管理者需要密切关注市场变化，及时调整企业战略和业务模式，保持企业的竞争优势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维护企业声誉和形象</a:t>
            </a:r>
            <a:endParaRPr altLang="en-US" lang="zh-CN"/>
          </a:p>
        </p:txBody>
      </p:sp>
      <p:sp>
        <p:nvSpPr>
          <p:cNvPr id="104942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塑造企业形象：企业管理者需要积极塑造企业的形象，包括品牌形象、文化形象等，以提升企业的知名度和美誉度。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维护企业声誉：企业管理者需要时刻关注企业的声誉，及时处理各种危机事件，避免对企业声誉造成不良影响。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传播企业文化：企业管理者需要积极传播企业文化，通过各种渠道向员工、客户、合作伙伴等传递企业的价值观和理念。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提升企业品牌价值：企业管理者需要不断提升企业的品牌价值，通过创新、营销等手段提高企业的市场竞争力，为企业创造更大的价值。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保障员工权益和福利</a:t>
            </a:r>
            <a:endParaRPr altLang="en-US" lang="zh-CN"/>
          </a:p>
        </p:txBody>
      </p:sp>
      <p:sp>
        <p:nvSpPr>
          <p:cNvPr id="10494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关注员工的工作环境和安全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促进员工的职业发展和培训机会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确保员工权益得到尊重和保护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制定和执行合理的薪酬福利制度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实现企业可持续发展</a:t>
            </a:r>
            <a:endParaRPr altLang="en-US" lang="zh-CN"/>
          </a:p>
        </p:txBody>
      </p:sp>
      <p:sp>
        <p:nvSpPr>
          <p:cNvPr id="1049536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8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0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制定并执行企业战略：企业管理者需要制定符合企业愿景和使命的战略，并确保其得到有效执行，以实现企业的长期发展。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4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6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创新与研发：企业管理者需要关注市场趋势，推动企业创新和研发，以保持竞争优势并满足客户需求。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0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2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人力资源管理：企业管理者需要建立有效的人力资源管理体系，吸引、培养和留住优秀人才，为企业发展提供有力支持。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6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8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财务管理：企业管理者需要制定并监控企业的财务计划，确保企业的财务稳健和合规，为企业可持续发展提供财务保障。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2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4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社会责任与环保：企业管理者需要关注企业的社会责任和环保问题，推动企业实现可持续发展，为社会和环境做出积极贡献。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企业管理者的素质要求</a:t>
            </a:r>
            <a:endParaRPr altLang="en-US" dirty="0" lang="zh-CN"/>
          </a:p>
        </p:txBody>
      </p:sp>
      <p:sp>
        <p:nvSpPr>
          <p:cNvPr id="10496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具备战略眼光和全局观念</a:t>
            </a:r>
            <a:endParaRPr altLang="en-US" lang="zh-CN"/>
          </a:p>
        </p:txBody>
      </p:sp>
      <p:sp>
        <p:nvSpPr>
          <p:cNvPr id="10496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了解企业战略目标和规划，能够制定并执行相关策略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具备全局观念，能够从整体角度考虑问题，关注企业长期发展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具备敏锐的市场洞察力和预测能力，能够及时调整战略和策略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具备创新思维和开拓精神，能够不断探索新的商业模式和市场机会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具备领导力和团队管理能力</a:t>
            </a:r>
            <a:endParaRPr altLang="en-US" lang="zh-CN"/>
          </a:p>
        </p:txBody>
      </p:sp>
      <p:sp>
        <p:nvSpPr>
          <p:cNvPr id="10497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领导力：能够激发团队成员的潜力，带领团队实现目标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团队管理能力：能够协调团队成员之间的关系，营造良好的工作氛围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决策能力：能够根据企业战略和实际情况做出正确的决策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沟通能力：能够与员工、客户和其他利益相关者进行有效沟通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具备创新思维和解决问题的能力</a:t>
            </a:r>
            <a:endParaRPr altLang="en-US" lang="zh-CN"/>
          </a:p>
        </p:txBody>
      </p:sp>
      <p:sp>
        <p:nvSpPr>
          <p:cNvPr id="10497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创新思维：能够独立思考，提出新的想法和解决方案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解决问题的能力：能够分析问题，提出有效的解决方案，并具备决策能力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学习能力：不断学习新知识，提高自身素质和能力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领导力：能够带领团队，激发员工的积极性和创造力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具备诚信和责任心</a:t>
            </a:r>
            <a:endParaRPr altLang="en-US" lang="zh-CN"/>
          </a:p>
        </p:txBody>
      </p:sp>
      <p:sp>
        <p:nvSpPr>
          <p:cNvPr id="1049830" name="矩形 15"/>
          <p:cNvSpPr/>
          <p:nvPr>
            <p:custDataLst>
              <p:tags r:id="rId1"/>
            </p:custDataLst>
          </p:nvPr>
        </p:nvSpPr>
        <p:spPr>
          <a:xfrm>
            <a:off x="948119" y="2316861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诚信：企业管理者应具备诚实守信的品质，言行一致，遵守职业道德和法律法规。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任意多边形 17"/>
          <p:cNvSpPr/>
          <p:nvPr>
            <p:custDataLst>
              <p:tags r:id="rId2"/>
            </p:custDataLst>
          </p:nvPr>
        </p:nvSpPr>
        <p:spPr>
          <a:xfrm flipV="1">
            <a:off x="838200" y="2203507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任意多边形 18"/>
          <p:cNvSpPr/>
          <p:nvPr>
            <p:custDataLst>
              <p:tags r:id="rId3"/>
            </p:custDataLst>
          </p:nvPr>
        </p:nvSpPr>
        <p:spPr>
          <a:xfrm flipH="1">
            <a:off x="9512654" y="2990116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矩形 27"/>
          <p:cNvSpPr/>
          <p:nvPr>
            <p:custDataLst>
              <p:tags r:id="rId4"/>
            </p:custDataLst>
          </p:nvPr>
        </p:nvSpPr>
        <p:spPr>
          <a:xfrm>
            <a:off x="948119" y="4319451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责任心：企业管理者应具备强烈的责任心，对企业的发展和员工的福祉负责，积极履行职责，勇于承担责任。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任意多边形 29"/>
          <p:cNvSpPr/>
          <p:nvPr>
            <p:custDataLst>
              <p:tags r:id="rId5"/>
            </p:custDataLst>
          </p:nvPr>
        </p:nvSpPr>
        <p:spPr>
          <a:xfrm flipV="1">
            <a:off x="838200" y="4206097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任意多边形 30"/>
          <p:cNvSpPr/>
          <p:nvPr>
            <p:custDataLst>
              <p:tags r:id="rId6"/>
            </p:custDataLst>
          </p:nvPr>
        </p:nvSpPr>
        <p:spPr>
          <a:xfrm flipH="1">
            <a:off x="9512654" y="4992706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具备学习和自我提升的能力</a:t>
            </a:r>
            <a:endParaRPr altLang="en-US" lang="zh-CN"/>
          </a:p>
        </p:txBody>
      </p:sp>
      <p:sp>
        <p:nvSpPr>
          <p:cNvPr id="10498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持续学习：不断学习新知识、新技能，提高自身素质和能力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自我反思：对自己的工作表现进行反思和总结，不断改进和提高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适应变化：能够适应企业发展和市场变化，不断调整自己的工作方法和思路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勇于创新：具备创新意识和能力，不断探索新的管理方法和模式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企业管理者的挑战与应对</a:t>
            </a:r>
            <a:endParaRPr altLang="en-US" dirty="0" lang="zh-CN"/>
          </a:p>
        </p:txBody>
      </p:sp>
      <p:sp>
        <p:nvSpPr>
          <p:cNvPr id="1049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市场变化带来的挑战</a:t>
            </a:r>
            <a:endParaRPr altLang="en-US" lang="zh-CN"/>
          </a:p>
        </p:txBody>
      </p:sp>
      <p:sp>
        <p:nvSpPr>
          <p:cNvPr id="10500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技术更新迅速：企业需要跟上技术发展趋势并不断创新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市场竞争加剧：企业需要不断创新以保持竞争优势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客户需求多样化：企业需要关注客户需求并提供个性化服务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法律法规不断完善：企业需要遵守法律法规并确保合规经营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企业内部变革的挑战</a:t>
            </a:r>
            <a:endParaRPr altLang="en-US" lang="zh-CN"/>
          </a:p>
        </p:txBody>
      </p:sp>
      <p:sp>
        <p:nvSpPr>
          <p:cNvPr id="10500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适应市场变化：随着市场竞争的加剧，企业管理者需要不断调整经营策略，以适应市场变化。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员工变革：企业内部变革往往涉及到员工的工作方式和流程的改变，管理者需要做好员工的思想工作，确保变革的顺利进行。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资源整合：企业内部变革往往需要整合各种资源，包括人力、物力、财力等，管理者需要做好资源整合工作，确保变革的顺利进行。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风险管理：企业内部变革往往伴随着风险，管理者需要做好风险管理工作，确保变革的顺利进行。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员工管理和激励的挑战</a:t>
            </a:r>
            <a:endParaRPr altLang="en-US" lang="zh-CN"/>
          </a:p>
        </p:txBody>
      </p:sp>
      <p:sp>
        <p:nvSpPr>
          <p:cNvPr id="105013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激励员工：设定目标、奖励机制和员工参与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员工管理：招聘、培训、评估和晋升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应对挑战：建立良好的沟通和信任关系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有效管理：提高员工满意度和绩效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行业法规和政策变化的挑战</a:t>
            </a:r>
            <a:endParaRPr altLang="en-US" lang="zh-CN"/>
          </a:p>
        </p:txBody>
      </p:sp>
      <p:sp>
        <p:nvSpPr>
          <p:cNvPr id="10501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行业法规和政策变化对企业管理的挑战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法规和政策对企业经营的影响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企业管理者如何应对法规和政策变化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企业管理者如何制定应对策略，确保企业稳健发展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应对挑战的方法和策略</a:t>
            </a:r>
            <a:endParaRPr altLang="en-US" lang="zh-CN"/>
          </a:p>
        </p:txBody>
      </p:sp>
      <p:sp>
        <p:nvSpPr>
          <p:cNvPr id="105024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制定明确的目标和计划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5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建立有效的沟通渠道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5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培养团队的合作精神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6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不断学习和提升自己的能力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企业管理者的未来发展趋势</a:t>
            </a:r>
            <a:endParaRPr altLang="en-US" dirty="0" lang="zh-CN"/>
          </a:p>
        </p:txBody>
      </p:sp>
      <p:sp>
        <p:nvSpPr>
          <p:cNvPr id="10503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数字化转型对管理者的影响</a:t>
            </a:r>
            <a:endParaRPr altLang="en-US" lang="zh-CN"/>
          </a:p>
        </p:txBody>
      </p:sp>
      <p:sp>
        <p:nvSpPr>
          <p:cNvPr id="10503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数字化转型将改变企业管理者的决策方式和沟通方式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数字化转型对企业管理者的角色定位提出了新的要求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数字化转型要求管理者具备数字化思维和技能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数字化转型将促进企业管理者的创新能力和学习能力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智能化技术的应用对管理者的要求</a:t>
            </a:r>
            <a:endParaRPr altLang="en-US" lang="zh-CN"/>
          </a:p>
        </p:txBody>
      </p:sp>
      <p:sp>
        <p:nvSpPr>
          <p:cNvPr id="10504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4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掌握数字化技术：熟悉并掌握各种数字化工具和技术，能够运用数据分析、人工智能等技术提高管理效率。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5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具备创新思维：能够适应快速变化的市场环境，具备创新思维和解决问题的能力，推动企业不断发展和进步。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5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关注员工发展：注重员工的发展和培训，通过智能化技术的应用为员工提供更好的培训和发展机会，提高员工素质和技能水平。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5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6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强化跨部门协作：加强与其他部门的协作和沟通，通过智能化技术的应用提高跨部门协作的效率和效果，促进企业整体发展。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可持续发展对管理者的挑战和机遇</a:t>
            </a:r>
            <a:endParaRPr altLang="en-US" lang="zh-CN"/>
          </a:p>
        </p:txBody>
      </p:sp>
      <p:sp>
        <p:nvSpPr>
          <p:cNvPr id="10505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机遇：可持续发展可以促进企业创新，提高品牌形象和市场份额，吸引更多优秀人才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挑战：企业需要适应新的环保法规和政策，调整生产方式，提高资源利用效率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管理者需要具备环保意识和可持续发展理念，关注企业社会责任和长期发展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可持续发展将成为未来企业管理的重要趋势，管理者需要不断学习和提升自己的能力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未来企业管理者的角色和职责展望</a:t>
            </a:r>
            <a:endParaRPr altLang="en-US" lang="zh-CN"/>
          </a:p>
        </p:txBody>
      </p:sp>
      <p:sp>
        <p:nvSpPr>
          <p:cNvPr id="10505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数字化转型：随着科技的发展，企业管理者需要具备数字化思维，推动企业数字化转型。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可持续发展：企业管理者需要关注环保、社会责任等方面，推动企业可持续发展。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创新与创业：企业管理者需要具备创新精神，鼓励员工创新创业，推动企业不断进步。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全球化视野：企业管理者需要具备全球化视野，关注国际市场和竞争对手，推动企业全球化发展。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60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61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61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86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2023-12-19T08:08:19Z</dcterms:created>
  <dcterms:modified xsi:type="dcterms:W3CDTF">2023-12-19T08:08:19Z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dffdfc6deff14431b844a32066dc2645_21</vt:lpwstr>
  </property>
</Properties>
</file>