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044" r:id="rId1"/>
    <p:sldMasterId id="2147492081" r:id="rId2"/>
  </p:sldMasterIdLst>
  <p:notesMasterIdLst>
    <p:notesMasterId r:id="rId3"/>
  </p:notesMasterIdLst>
  <p:sldIdLst>
    <p:sldId id="4146" r:id="rId4"/>
    <p:sldId id="4150" r:id="rId5"/>
    <p:sldId id="4153" r:id="rId6"/>
    <p:sldId id="4156" r:id="rId7"/>
    <p:sldId id="4159" r:id="rId8"/>
    <p:sldId id="4162" r:id="rId9"/>
    <p:sldId id="4165" r:id="rId10"/>
    <p:sldId id="4168" r:id="rId11"/>
    <p:sldId id="4171" r:id="rId12"/>
    <p:sldId id="4174" r:id="rId13"/>
    <p:sldId id="4177" r:id="rId14"/>
    <p:sldId id="4180" r:id="rId15"/>
    <p:sldId id="4183" r:id="rId16"/>
    <p:sldId id="4186" r:id="rId17"/>
    <p:sldId id="4189" r:id="rId18"/>
    <p:sldId id="4192" r:id="rId19"/>
    <p:sldId id="4195" r:id="rId20"/>
    <p:sldId id="4198" r:id="rId21"/>
    <p:sldId id="4201" r:id="rId22"/>
    <p:sldId id="4204" r:id="rId23"/>
    <p:sldId id="4207" r:id="rId24"/>
    <p:sldId id="4210" r:id="rId25"/>
    <p:sldId id="4213" r:id="rId26"/>
    <p:sldId id="4216" r:id="rId27"/>
    <p:sldId id="4219" r:id="rId28"/>
    <p:sldId id="4222" r:id="rId29"/>
    <p:sldId id="422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045" r:id="rId1"/>
    <p:sldLayoutId id="2147492046" r:id="rId2"/>
    <p:sldLayoutId id="2147492047" r:id="rId3"/>
    <p:sldLayoutId id="2147492048" r:id="rId4"/>
    <p:sldLayoutId id="2147492049" r:id="rId5"/>
    <p:sldLayoutId id="2147492050" r:id="rId6"/>
    <p:sldLayoutId id="2147492051" r:id="rId7"/>
    <p:sldLayoutId id="2147492052" r:id="rId8"/>
    <p:sldLayoutId id="2147492053" r:id="rId9"/>
    <p:sldLayoutId id="2147492054" r:id="rId10"/>
    <p:sldLayoutId id="214749205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2082" r:id="rId1"/>
    <p:sldLayoutId id="2147492083" r:id="rId2"/>
    <p:sldLayoutId id="2147492084" r:id="rId3"/>
    <p:sldLayoutId id="2147492085" r:id="rId4"/>
    <p:sldLayoutId id="2147492086" r:id="rId5"/>
    <p:sldLayoutId id="2147492087" r:id="rId6"/>
    <p:sldLayoutId id="2147492088" r:id="rId7"/>
    <p:sldLayoutId id="2147492089" r:id="rId8"/>
    <p:sldLayoutId id="2147492090" r:id="rId9"/>
    <p:sldLayoutId id="2147492091" r:id="rId10"/>
    <p:sldLayoutId id="2147492092"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tags" Target="../tags/tag138.xml"/><Relationship Id="rId10" Type="http://schemas.openxmlformats.org/officeDocument/2006/relationships/tags" Target="../tags/tag139.xml"/><Relationship Id="rId11" Type="http://schemas.openxmlformats.org/officeDocument/2006/relationships/tags" Target="../tags/tag140.xml"/><Relationship Id="rId12" Type="http://schemas.openxmlformats.org/officeDocument/2006/relationships/tags" Target="../tags/tag141.xml"/><Relationship Id="rId13" Type="http://schemas.openxmlformats.org/officeDocument/2006/relationships/tags" Target="../tags/tag142.xml"/><Relationship Id="rId14" Type="http://schemas.openxmlformats.org/officeDocument/2006/relationships/tags" Target="../tags/tag143.xml"/><Relationship Id="rId15" Type="http://schemas.openxmlformats.org/officeDocument/2006/relationships/tags" Target="../tags/tag144.xml"/><Relationship Id="rId16" Type="http://schemas.openxmlformats.org/officeDocument/2006/relationships/tags" Target="../tags/tag145.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tags" Target="../tags/tag158.xml"/><Relationship Id="rId14" Type="http://schemas.openxmlformats.org/officeDocument/2006/relationships/tags" Target="../tags/tag159.xml"/><Relationship Id="rId15" Type="http://schemas.openxmlformats.org/officeDocument/2006/relationships/tags" Target="../tags/tag160.xml"/><Relationship Id="rId16" Type="http://schemas.openxmlformats.org/officeDocument/2006/relationships/tags" Target="../tags/tag161.xml"/><Relationship Id="rId17" Type="http://schemas.openxmlformats.org/officeDocument/2006/relationships/tags" Target="../tags/tag162.xml"/><Relationship Id="rId18" Type="http://schemas.openxmlformats.org/officeDocument/2006/relationships/tags" Target="../tags/tag163.xml"/><Relationship Id="rId19" Type="http://schemas.openxmlformats.org/officeDocument/2006/relationships/tags" Target="../tags/tag164.xml"/><Relationship Id="rId20" Type="http://schemas.openxmlformats.org/officeDocument/2006/relationships/tags" Target="../tags/tag165.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tags" Target="../tags/tag268.xml"/><Relationship Id="rId18" Type="http://schemas.openxmlformats.org/officeDocument/2006/relationships/tags" Target="../tags/tag269.xml"/><Relationship Id="rId19" Type="http://schemas.openxmlformats.org/officeDocument/2006/relationships/tags" Target="../tags/tag270.xml"/><Relationship Id="rId20" Type="http://schemas.openxmlformats.org/officeDocument/2006/relationships/tags" Target="../tags/tag271.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tags" Target="../tags/tag284.xml"/><Relationship Id="rId14" Type="http://schemas.openxmlformats.org/officeDocument/2006/relationships/tags" Target="../tags/tag285.xml"/><Relationship Id="rId15" Type="http://schemas.openxmlformats.org/officeDocument/2006/relationships/tags" Target="../tags/tag286.xml"/><Relationship Id="rId16" Type="http://schemas.openxmlformats.org/officeDocument/2006/relationships/tags" Target="../tags/tag287.xml"/><Relationship Id="rId17" Type="http://schemas.openxmlformats.org/officeDocument/2006/relationships/tags" Target="../tags/tag288.xml"/><Relationship Id="rId18" Type="http://schemas.openxmlformats.org/officeDocument/2006/relationships/tags" Target="../tags/tag289.xml"/><Relationship Id="rId19" Type="http://schemas.openxmlformats.org/officeDocument/2006/relationships/tags" Target="../tags/tag290.xml"/><Relationship Id="rId20" Type="http://schemas.openxmlformats.org/officeDocument/2006/relationships/tags" Target="../tags/tag291.xml"/><Relationship Id="rId21" Type="http://schemas.openxmlformats.org/officeDocument/2006/relationships/tags" Target="../tags/tag292.xml"/><Relationship Id="rId22" Type="http://schemas.openxmlformats.org/officeDocument/2006/relationships/tags" Target="../tags/tag293.xml"/><Relationship Id="rId23" Type="http://schemas.openxmlformats.org/officeDocument/2006/relationships/tags" Target="../tags/tag294.xml"/><Relationship Id="rId24" Type="http://schemas.openxmlformats.org/officeDocument/2006/relationships/tags" Target="../tags/tag295.xml"/><Relationship Id="rId25" Type="http://schemas.openxmlformats.org/officeDocument/2006/relationships/tags" Target="../tags/tag296.xml"/><Relationship Id="rId26" Type="http://schemas.openxmlformats.org/officeDocument/2006/relationships/tags" Target="../tags/tag297.xml"/><Relationship Id="rId27" Type="http://schemas.openxmlformats.org/officeDocument/2006/relationships/tags" Target="../tags/tag298.xml"/><Relationship Id="rId28" Type="http://schemas.openxmlformats.org/officeDocument/2006/relationships/tags" Target="../tags/tag299.xml"/><Relationship Id="rId29" Type="http://schemas.openxmlformats.org/officeDocument/2006/relationships/tags" Target="../tags/tag300.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tags" Target="../tags/tag375.xml"/><Relationship Id="rId14" Type="http://schemas.openxmlformats.org/officeDocument/2006/relationships/tags" Target="../tags/tag376.xml"/><Relationship Id="rId15" Type="http://schemas.openxmlformats.org/officeDocument/2006/relationships/tags" Target="../tags/tag377.xml"/><Relationship Id="rId16" Type="http://schemas.openxmlformats.org/officeDocument/2006/relationships/tags" Target="../tags/tag378.xml"/><Relationship Id="rId17" Type="http://schemas.openxmlformats.org/officeDocument/2006/relationships/tags" Target="../tags/tag379.xml"/><Relationship Id="rId18" Type="http://schemas.openxmlformats.org/officeDocument/2006/relationships/tags" Target="../tags/tag380.xml"/><Relationship Id="rId19" Type="http://schemas.openxmlformats.org/officeDocument/2006/relationships/tags" Target="../tags/tag381.xml"/><Relationship Id="rId20" Type="http://schemas.openxmlformats.org/officeDocument/2006/relationships/tags" Target="../tags/tag382.xml"/><Relationship Id="rId21" Type="http://schemas.openxmlformats.org/officeDocument/2006/relationships/tags" Target="../tags/tag383.xml"/><Relationship Id="rId22" Type="http://schemas.openxmlformats.org/officeDocument/2006/relationships/tags" Target="../tags/tag384.xml"/><Relationship Id="rId23" Type="http://schemas.openxmlformats.org/officeDocument/2006/relationships/tags" Target="../tags/tag385.xml"/><Relationship Id="rId24" Type="http://schemas.openxmlformats.org/officeDocument/2006/relationships/tags" Target="../tags/tag386.xml"/><Relationship Id="rId25" Type="http://schemas.openxmlformats.org/officeDocument/2006/relationships/tags" Target="../tags/tag387.xml"/><Relationship Id="rId26" Type="http://schemas.openxmlformats.org/officeDocument/2006/relationships/tags" Target="../tags/tag388.xml"/><Relationship Id="rId27" Type="http://schemas.openxmlformats.org/officeDocument/2006/relationships/tags" Target="../tags/tag389.xml"/><Relationship Id="rId28" Type="http://schemas.openxmlformats.org/officeDocument/2006/relationships/tags" Target="../tags/tag390.xml"/><Relationship Id="rId29" Type="http://schemas.openxmlformats.org/officeDocument/2006/relationships/tags" Target="../tags/tag391.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tags" Target="../tags/tag400.xml"/><Relationship Id="rId10" Type="http://schemas.openxmlformats.org/officeDocument/2006/relationships/tags" Target="../tags/tag401.xml"/><Relationship Id="rId11" Type="http://schemas.openxmlformats.org/officeDocument/2006/relationships/tags" Target="../tags/tag402.xml"/><Relationship Id="rId12" Type="http://schemas.openxmlformats.org/officeDocument/2006/relationships/tags" Target="../tags/tag403.xml"/><Relationship Id="rId13" Type="http://schemas.openxmlformats.org/officeDocument/2006/relationships/tags" Target="../tags/tag404.xml"/><Relationship Id="rId14" Type="http://schemas.openxmlformats.org/officeDocument/2006/relationships/tags" Target="../tags/tag405.xml"/><Relationship Id="rId15" Type="http://schemas.openxmlformats.org/officeDocument/2006/relationships/tags" Target="../tags/tag406.xml"/><Relationship Id="rId16" Type="http://schemas.openxmlformats.org/officeDocument/2006/relationships/tags" Target="../tags/tag407.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
        <p:nvSpPr>
          <p:cNvPr id="1048656" name="标题 2"/>
          <p:cNvSpPr>
            <a:spLocks noGrp="1"/>
          </p:cNvSpPr>
          <p:nvPr>
            <p:ph type="ctrTitle"/>
            <p:custDataLst>
              <p:tags r:id="rId5"/>
            </p:custDataLst>
          </p:nvPr>
        </p:nvSpPr>
        <p:spPr/>
        <p:txBody>
          <a:bodyPr/>
          <a:p>
            <a:r>
              <a:rPr altLang="en-US" lang="zh-CN"/>
              <a:t>风险投资行业2024年市场动态预测</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风险投资行业概述</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2024年风险投资市场动态分析</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2024年风险投资行业的发展预测</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风险投资行业的挑战和机遇</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风险投资行业的成功案例分析</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结论和建议</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风险投资行业概述</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标题 1"/>
          <p:cNvSpPr>
            <a:spLocks noGrp="1"/>
          </p:cNvSpPr>
          <p:nvPr>
            <p:ph type="title"/>
          </p:nvPr>
        </p:nvSpPr>
        <p:spPr/>
        <p:txBody>
          <a:bodyPr/>
          <a:p>
            <a:r>
              <a:rPr altLang="en-US" lang="zh-CN"/>
              <a:t>风险投资的定义和作用</a:t>
            </a:r>
            <a:endParaRPr altLang="en-US" lang="zh-CN"/>
          </a:p>
        </p:txBody>
      </p:sp>
      <p:sp>
        <p:nvSpPr>
          <p:cNvPr id="104899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风险投资行业在经济发展中起到重要的推动作用，为创新型企业提供了融资渠道</a:t>
            </a:r>
            <a:endParaRPr altLang="zh-CN" dirty="0" lang="en-US">
              <a:solidFill>
                <a:schemeClr val="dk1">
                  <a:lumMod val="80000"/>
                  <a:lumOff val="20000"/>
                </a:schemeClr>
              </a:solidFill>
              <a:latin typeface="+mn-ea"/>
              <a:sym typeface="+mn-ea"/>
            </a:endParaRPr>
          </a:p>
        </p:txBody>
      </p:sp>
      <p:sp>
        <p:nvSpPr>
          <p:cNvPr id="104900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风险投资是一种向初创企业或发展中的企业提供资金支持的投资方式</a:t>
            </a:r>
            <a:endParaRPr altLang="en-US" dirty="0" lang="zh-CN">
              <a:solidFill>
                <a:schemeClr val="dk1">
                  <a:lumMod val="80000"/>
                  <a:lumOff val="20000"/>
                </a:schemeClr>
              </a:solidFill>
              <a:latin typeface="+mn-ea"/>
              <a:sym typeface="+mn-ea"/>
            </a:endParaRPr>
          </a:p>
        </p:txBody>
      </p:sp>
      <p:sp>
        <p:nvSpPr>
          <p:cNvPr id="104901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风险投资的主要目的是通过资金支持和技术指导，帮助企业快速成长并创造价值</a:t>
            </a:r>
            <a:endParaRPr altLang="en-US" dirty="0" lang="zh-CN">
              <a:solidFill>
                <a:schemeClr val="dk1">
                  <a:lumMod val="80000"/>
                  <a:lumOff val="20000"/>
                </a:schemeClr>
              </a:solidFill>
              <a:latin typeface="+mn-ea"/>
              <a:sym typeface="+mn-ea"/>
            </a:endParaRPr>
          </a:p>
        </p:txBody>
      </p:sp>
      <p:sp>
        <p:nvSpPr>
          <p:cNvPr id="104901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风险投资行业的发展对于促进经济增长、创造就业机会和创新发展具有重要意义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64" name="标题 1"/>
          <p:cNvSpPr>
            <a:spLocks noGrp="1"/>
          </p:cNvSpPr>
          <p:nvPr>
            <p:ph type="title"/>
          </p:nvPr>
        </p:nvSpPr>
        <p:spPr/>
        <p:txBody>
          <a:bodyPr/>
          <a:p>
            <a:r>
              <a:rPr altLang="en-US" lang="zh-CN"/>
              <a:t>风险投资的历史和发展</a:t>
            </a:r>
            <a:endParaRPr altLang="en-US" lang="zh-CN"/>
          </a:p>
        </p:txBody>
      </p:sp>
      <p:sp>
        <p:nvSpPr>
          <p:cNvPr id="104906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风险投资的起源可以追溯到20世纪40年代的美国，最初是为了支持创新和创业活动。</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进入21世纪，风险投资行业继续发展，投资领域不断扩大，涵盖了更多元化的行业和技术。</a:t>
            </a:r>
            <a:endParaRPr dirty="0" sz="2000" err="1">
              <a:solidFill>
                <a:schemeClr val="tx1">
                  <a:lumMod val="75000"/>
                  <a:lumOff val="25000"/>
                </a:schemeClr>
              </a:solidFill>
              <a:latin typeface="+mn-ea"/>
              <a:ea typeface="+mn-ea"/>
              <a:cs typeface="+mn-ea"/>
              <a:sym typeface="+mn-lt"/>
            </a:endParaRPr>
          </a:p>
        </p:txBody>
      </p:sp>
      <p:sp>
        <p:nvSpPr>
          <p:cNvPr id="104908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9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近年来，随着数字化和人工智能等技术的普及，风险投资行业正面临新的机遇和挑战。</a:t>
            </a:r>
            <a:endParaRPr dirty="0" sz="2000" err="1">
              <a:solidFill>
                <a:schemeClr val="tx1">
                  <a:lumMod val="75000"/>
                  <a:lumOff val="25000"/>
                </a:schemeClr>
              </a:solidFill>
              <a:latin typeface="+mn-ea"/>
              <a:ea typeface="+mn-ea"/>
              <a:cs typeface="+mn-ea"/>
              <a:sym typeface="+mn-lt"/>
            </a:endParaRPr>
          </a:p>
        </p:txBody>
      </p:sp>
      <p:sp>
        <p:nvSpPr>
          <p:cNvPr id="10491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20世纪90年代，随着互联网的兴起，风险投资行业经历了快速增长，支持了许多新兴科技公司的崛起。</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4" name="标题 1"/>
          <p:cNvSpPr>
            <a:spLocks noGrp="1"/>
          </p:cNvSpPr>
          <p:nvPr>
            <p:ph type="title"/>
          </p:nvPr>
        </p:nvSpPr>
        <p:spPr/>
        <p:txBody>
          <a:bodyPr/>
          <a:p>
            <a:r>
              <a:rPr altLang="en-US" lang="zh-CN"/>
              <a:t>风险投资的主要参与者和资金来源</a:t>
            </a:r>
            <a:endParaRPr altLang="en-US" lang="zh-CN"/>
          </a:p>
        </p:txBody>
      </p:sp>
      <p:sp>
        <p:nvSpPr>
          <p:cNvPr id="1049146" name="任意多边形 20"/>
          <p:cNvSpPr/>
          <p:nvPr>
            <p:custDataLst>
              <p:tags r:id="rId1"/>
            </p:custDataLst>
          </p:nvPr>
        </p:nvSpPr>
        <p:spPr>
          <a:xfrm rot="2700000">
            <a:off x="4191283"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24"/>
          <p:cNvSpPr txBox="1"/>
          <p:nvPr>
            <p:custDataLst>
              <p:tags r:id="rId2"/>
            </p:custDataLst>
          </p:nvPr>
        </p:nvSpPr>
        <p:spPr bwMode="auto">
          <a:xfrm>
            <a:off x="3833407"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主要参与者：风险投资公司、投资银行、保险公司、养老基金等机构投资者</a:t>
            </a:r>
            <a:endParaRPr altLang="en-US" dirty="0" sz="2000" lang="zh-CN" spc="150">
              <a:solidFill>
                <a:schemeClr val="tx1">
                  <a:lumMod val="75000"/>
                  <a:lumOff val="25000"/>
                </a:schemeClr>
              </a:solidFill>
              <a:latin typeface="+mn-ea"/>
              <a:sym typeface="+mn-ea"/>
            </a:endParaRPr>
          </a:p>
        </p:txBody>
      </p:sp>
      <p:sp>
        <p:nvSpPr>
          <p:cNvPr id="1049150" name="矩形 42"/>
          <p:cNvSpPr/>
          <p:nvPr>
            <p:custDataLst>
              <p:tags r:id="rId3"/>
            </p:custDataLst>
          </p:nvPr>
        </p:nvSpPr>
        <p:spPr>
          <a:xfrm>
            <a:off x="3966540" y="2732633"/>
            <a:ext cx="1742901" cy="123424"/>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2" name="任意多边形 18"/>
          <p:cNvSpPr/>
          <p:nvPr>
            <p:custDataLst>
              <p:tags r:id="rId4"/>
            </p:custDataLst>
          </p:nvPr>
        </p:nvSpPr>
        <p:spPr>
          <a:xfrm rot="5400000">
            <a:off x="6708937" y="1363741"/>
            <a:ext cx="1291841" cy="129408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4" name="文本框 27"/>
          <p:cNvSpPr txBox="1"/>
          <p:nvPr>
            <p:custDataLst>
              <p:tags r:id="rId5"/>
            </p:custDataLst>
          </p:nvPr>
        </p:nvSpPr>
        <p:spPr bwMode="auto">
          <a:xfrm>
            <a:off x="6349743" y="3112917"/>
            <a:ext cx="2009347" cy="306466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资金来源：个人储蓄、企业储蓄、政府资金、国外资金等</a:t>
            </a:r>
            <a:endParaRPr altLang="en-US" dirty="0" sz="2000" lang="zh-CN" spc="150">
              <a:solidFill>
                <a:schemeClr val="tx1">
                  <a:lumMod val="75000"/>
                  <a:lumOff val="25000"/>
                </a:schemeClr>
              </a:solidFill>
              <a:latin typeface="+mn-ea"/>
              <a:sym typeface="+mn-ea"/>
            </a:endParaRPr>
          </a:p>
        </p:txBody>
      </p:sp>
      <p:sp>
        <p:nvSpPr>
          <p:cNvPr id="1049156" name="矩形 43"/>
          <p:cNvSpPr/>
          <p:nvPr>
            <p:custDataLst>
              <p:tags r:id="rId6"/>
            </p:custDataLst>
          </p:nvPr>
        </p:nvSpPr>
        <p:spPr>
          <a:xfrm>
            <a:off x="6482875" y="2732633"/>
            <a:ext cx="1742901" cy="123424"/>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96" name="副标题"/>
          <p:cNvSpPr>
            <a:spLocks noGrp="1"/>
          </p:cNvSpPr>
          <p:nvPr>
            <p:ph type="body" idx="1"/>
            <p:custDataLst>
              <p:tags r:id="rId1"/>
            </p:custDataLst>
          </p:nvPr>
        </p:nvSpPr>
        <p:spPr/>
        <p:txBody>
          <a:bodyPr/>
          <a:p>
            <a:r>
              <a:rPr altLang="en-US" lang="zh-CN"/>
              <a:t>章节副标题</a:t>
            </a:r>
            <a:endParaRPr altLang="en-US" lang="zh-CN"/>
          </a:p>
        </p:txBody>
      </p:sp>
      <p:sp>
        <p:nvSpPr>
          <p:cNvPr id="1049198"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9200" name="标题 1"/>
          <p:cNvSpPr>
            <a:spLocks noGrp="1"/>
          </p:cNvSpPr>
          <p:nvPr>
            <p:ph type="title"/>
            <p:custDataLst>
              <p:tags r:id="rId3"/>
            </p:custDataLst>
          </p:nvPr>
        </p:nvSpPr>
        <p:spPr/>
        <p:txBody>
          <a:bodyPr>
            <a:normAutofit fontScale="90000"/>
          </a:bodyPr>
          <a:p>
            <a:r>
              <a:rPr altLang="en-US" lang="zh-CN"/>
              <a:t>2024年风险投资市场动态分析</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全球风险投资市场的趋势和特点</a:t>
            </a:r>
            <a:endParaRPr altLang="en-US" lang="zh-CN"/>
          </a:p>
        </p:txBody>
      </p:sp>
      <p:sp>
        <p:nvSpPr>
          <p:cNvPr id="104925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数字化转型：随着科技的发展，越来越多的初创企业开始利用数字化转型的机会，吸引风险投资者的关注。</a:t>
            </a:r>
            <a:endParaRPr altLang="en-US" dirty="0" sz="1200" lang="zh-CN" spc="150">
              <a:solidFill>
                <a:schemeClr val="tx1">
                  <a:lumMod val="65000"/>
                  <a:lumOff val="35000"/>
                </a:schemeClr>
              </a:solidFill>
              <a:latin typeface="+mn-ea"/>
              <a:sym typeface="+mn-ea"/>
            </a:endParaRPr>
          </a:p>
        </p:txBody>
      </p:sp>
      <p:sp>
        <p:nvSpPr>
          <p:cNvPr id="104926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可持续发展：投资者越来越关注企业的可持续发展能力，包括环境、社会和公司治理等方面。</a:t>
            </a:r>
            <a:endParaRPr altLang="en-US" dirty="0" sz="1200" lang="zh-CN" spc="150">
              <a:solidFill>
                <a:schemeClr val="tx1">
                  <a:lumMod val="65000"/>
                  <a:lumOff val="35000"/>
                </a:schemeClr>
              </a:solidFill>
              <a:latin typeface="+mn-ea"/>
              <a:sym typeface="+mn-ea"/>
            </a:endParaRPr>
          </a:p>
        </p:txBody>
      </p:sp>
      <p:sp>
        <p:nvSpPr>
          <p:cNvPr id="104926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金融科技：金融科技领域的初创企业继续吸引大量风险投资，尤其是在支付、区块链和人工智能等领域。</a:t>
            </a:r>
            <a:endParaRPr altLang="en-US" dirty="0" sz="1200" lang="zh-CN" spc="150">
              <a:solidFill>
                <a:schemeClr val="tx1">
                  <a:lumMod val="65000"/>
                  <a:lumOff val="35000"/>
                </a:schemeClr>
              </a:solidFill>
              <a:latin typeface="+mn-ea"/>
              <a:sym typeface="+mn-ea"/>
            </a:endParaRPr>
          </a:p>
        </p:txBody>
      </p:sp>
      <p:sp>
        <p:nvSpPr>
          <p:cNvPr id="104926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生物科技：随着生物科技领域的突破，该领域的初创企业吸引了大量风险投资，尤其是在基因编辑、细胞疗法等领域。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04" name="标题 1"/>
          <p:cNvSpPr>
            <a:spLocks noGrp="1"/>
          </p:cNvSpPr>
          <p:nvPr>
            <p:ph type="title"/>
          </p:nvPr>
        </p:nvSpPr>
        <p:spPr/>
        <p:txBody>
          <a:bodyPr/>
          <a:p>
            <a:r>
              <a:rPr altLang="en-US" lang="zh-CN"/>
              <a:t>2024年风险投资市场的规模和活跃度</a:t>
            </a:r>
            <a:endParaRPr altLang="en-US" lang="zh-CN"/>
          </a:p>
        </p:txBody>
      </p:sp>
      <p:sp>
        <p:nvSpPr>
          <p:cNvPr id="104930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市场规模：预计达到XX亿美元，同比增长XX%</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投资阶段：早期和成长期企业仍是投资重点，但后期投资比例有所增加</a:t>
            </a:r>
            <a:endParaRPr dirty="0" sz="1400" err="1">
              <a:solidFill>
                <a:schemeClr val="tx1">
                  <a:lumMod val="75000"/>
                  <a:lumOff val="25000"/>
                </a:schemeClr>
              </a:solidFill>
              <a:latin typeface="+mn-ea"/>
              <a:ea typeface="+mn-ea"/>
              <a:cs typeface="+mn-ea"/>
              <a:sym typeface="+mn-lt"/>
            </a:endParaRPr>
          </a:p>
        </p:txBody>
      </p:sp>
      <p:sp>
        <p:nvSpPr>
          <p:cNvPr id="104932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3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投资领域：人工智能、生物科技、金融科技等领域仍是热门，但新兴领域如虚拟现实、增强现实等也将受到关注</a:t>
            </a:r>
            <a:endParaRPr dirty="0" sz="2000" err="1">
              <a:solidFill>
                <a:schemeClr val="tx1">
                  <a:lumMod val="75000"/>
                  <a:lumOff val="25000"/>
                </a:schemeClr>
              </a:solidFill>
              <a:latin typeface="+mn-ea"/>
              <a:ea typeface="+mn-ea"/>
              <a:cs typeface="+mn-ea"/>
              <a:sym typeface="+mn-lt"/>
            </a:endParaRPr>
          </a:p>
        </p:txBody>
      </p:sp>
      <p:sp>
        <p:nvSpPr>
          <p:cNvPr id="1049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活跃度：预计有XX家风险投资机构参与投资，较去年增长XX%</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84" name="标题 1"/>
          <p:cNvSpPr>
            <a:spLocks noGrp="1"/>
          </p:cNvSpPr>
          <p:nvPr>
            <p:ph type="title"/>
          </p:nvPr>
        </p:nvSpPr>
        <p:spPr/>
        <p:txBody>
          <a:bodyPr/>
          <a:p>
            <a:r>
              <a:rPr altLang="en-US" lang="zh-CN"/>
              <a:t>2024年主要投资领域和热门项目</a:t>
            </a:r>
            <a:endParaRPr altLang="en-US" lang="zh-CN"/>
          </a:p>
        </p:txBody>
      </p:sp>
      <p:sp>
        <p:nvSpPr>
          <p:cNvPr id="104938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生物科技：生物科技领域的突破和创新将吸引大量风险投资。</a:t>
            </a:r>
            <a:endParaRPr altLang="en-US" sz="1400" lang="zh-CN" spc="150">
              <a:solidFill>
                <a:schemeClr val="tx1"/>
              </a:solidFill>
              <a:effectLst/>
              <a:latin typeface="+mn-ea"/>
              <a:sym typeface="+mn-ea"/>
            </a:endParaRPr>
          </a:p>
        </p:txBody>
      </p:sp>
      <p:sp>
        <p:nvSpPr>
          <p:cNvPr id="104939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人工智能：随着技术的不断进步，人工智能领域将继续成为风险投资的重点。</a:t>
            </a:r>
            <a:endParaRPr altLang="en-US" dirty="0" sz="1400" lang="zh-CN" spc="150">
              <a:solidFill>
                <a:schemeClr val="tx1"/>
              </a:solidFill>
              <a:effectLst/>
              <a:latin typeface="+mn-ea"/>
              <a:sym typeface="+mn-ea"/>
            </a:endParaRPr>
          </a:p>
        </p:txBody>
      </p:sp>
      <p:sp>
        <p:nvSpPr>
          <p:cNvPr id="104939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区块链技术：区块链技术将在金融、物流等领域得到广泛应用，成为风险投资的新热点。</a:t>
            </a:r>
            <a:endParaRPr altLang="en-US" sz="1400" lang="zh-CN" spc="150">
              <a:solidFill>
                <a:schemeClr val="tx1"/>
              </a:solidFill>
              <a:effectLst/>
              <a:latin typeface="+mn-ea"/>
              <a:sym typeface="+mn-ea"/>
            </a:endParaRPr>
          </a:p>
        </p:txBody>
      </p:sp>
      <p:sp>
        <p:nvSpPr>
          <p:cNvPr id="104940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虚拟现实与增强现实：随着消费者对沉浸式体验的需求增加，虚拟现实与增强现实领域将迎来新的投资机会。</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40" name="副标题"/>
          <p:cNvSpPr>
            <a:spLocks noGrp="1"/>
          </p:cNvSpPr>
          <p:nvPr>
            <p:ph type="body" idx="1"/>
            <p:custDataLst>
              <p:tags r:id="rId1"/>
            </p:custDataLst>
          </p:nvPr>
        </p:nvSpPr>
        <p:spPr/>
        <p:txBody>
          <a:bodyPr/>
          <a:p>
            <a:r>
              <a:rPr altLang="en-US" lang="zh-CN"/>
              <a:t>章节副标题</a:t>
            </a:r>
            <a:endParaRPr altLang="en-US" lang="zh-CN"/>
          </a:p>
        </p:txBody>
      </p:sp>
      <p:sp>
        <p:nvSpPr>
          <p:cNvPr id="1049442"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444" name="标题 1"/>
          <p:cNvSpPr>
            <a:spLocks noGrp="1"/>
          </p:cNvSpPr>
          <p:nvPr>
            <p:ph type="title"/>
            <p:custDataLst>
              <p:tags r:id="rId3"/>
            </p:custDataLst>
          </p:nvPr>
        </p:nvSpPr>
        <p:spPr/>
        <p:txBody>
          <a:bodyPr>
            <a:normAutofit fontScale="90000"/>
          </a:bodyPr>
          <a:p>
            <a:r>
              <a:rPr altLang="en-US" lang="zh-CN"/>
              <a:t>2024年风险投资行业的发展预测</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风险投资行业的未来发展趋势</a:t>
            </a:r>
            <a:endParaRPr altLang="en-US" lang="zh-CN"/>
          </a:p>
        </p:txBody>
      </p:sp>
      <p:sp>
        <p:nvSpPr>
          <p:cNvPr id="104950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人工智能和大数据技术的广泛应用，将推动风险投资行业向更智能化、数据化的方向发展。</a:t>
            </a:r>
            <a:endParaRPr altLang="en-US" dirty="0" sz="2000" lang="zh-CN" spc="150">
              <a:solidFill>
                <a:schemeClr val="tx1">
                  <a:lumMod val="85000"/>
                  <a:lumOff val="15000"/>
                </a:schemeClr>
              </a:solidFill>
              <a:latin typeface="+mn-ea"/>
              <a:sym typeface="+mn-ea"/>
            </a:endParaRPr>
          </a:p>
        </p:txBody>
      </p:sp>
      <p:sp>
        <p:nvSpPr>
          <p:cNvPr id="104950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区块链技术的普及将为风险投资行业带来更多创新机会和投资领域。</a:t>
            </a:r>
            <a:endParaRPr altLang="en-US" dirty="0" sz="2000" lang="zh-CN" spc="150">
              <a:solidFill>
                <a:schemeClr val="tx1">
                  <a:lumMod val="85000"/>
                  <a:lumOff val="15000"/>
                </a:schemeClr>
              </a:solidFill>
              <a:latin typeface="+mn-ea"/>
              <a:sym typeface="+mn-ea"/>
            </a:endParaRPr>
          </a:p>
        </p:txBody>
      </p:sp>
      <p:sp>
        <p:nvSpPr>
          <p:cNvPr id="104951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生物科技和基因编辑技术的快速发展，将为风险投资行业带来更多具有颠覆性的投资机会。</a:t>
            </a:r>
            <a:endParaRPr altLang="en-US" dirty="0" sz="2000" lang="zh-CN" spc="150">
              <a:solidFill>
                <a:schemeClr val="tx1">
                  <a:lumMod val="85000"/>
                  <a:lumOff val="15000"/>
                </a:schemeClr>
              </a:solidFill>
              <a:latin typeface="+mn-ea"/>
              <a:sym typeface="+mn-ea"/>
            </a:endParaRPr>
          </a:p>
        </p:txBody>
      </p:sp>
      <p:sp>
        <p:nvSpPr>
          <p:cNvPr id="104952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可持续发展和环保技术的兴起，将促使风险投资行业更加注重社会责任和环保意识。</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64" name="标题 1"/>
          <p:cNvSpPr>
            <a:spLocks noGrp="1"/>
          </p:cNvSpPr>
          <p:nvPr>
            <p:ph type="title"/>
          </p:nvPr>
        </p:nvSpPr>
        <p:spPr/>
        <p:txBody>
          <a:bodyPr/>
          <a:p>
            <a:r>
              <a:rPr altLang="en-US" lang="zh-CN"/>
              <a:t>风险投资行业的政策环境和监管趋势</a:t>
            </a:r>
            <a:endParaRPr altLang="en-US" lang="zh-CN"/>
          </a:p>
        </p:txBody>
      </p:sp>
      <p:sp>
        <p:nvSpPr>
          <p:cNvPr id="104956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政策环境：政府对风险投资行业的支持和鼓励政策，如税收优惠、资金扶持等</a:t>
            </a:r>
            <a:endParaRPr altLang="en-US" dirty="0" sz="2000" lang="zh-CN" spc="150">
              <a:solidFill>
                <a:schemeClr val="tx1">
                  <a:lumMod val="75000"/>
                  <a:lumOff val="25000"/>
                </a:schemeClr>
              </a:solidFill>
              <a:latin typeface="+mn-ea"/>
              <a:sym typeface="+mn-ea"/>
            </a:endParaRPr>
          </a:p>
        </p:txBody>
      </p:sp>
      <p:sp>
        <p:nvSpPr>
          <p:cNvPr id="104957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监管趋势：监管机构对风险投资行业的监管力度和方向，如加强信息披露、规范行业行为等</a:t>
            </a:r>
            <a:endParaRPr altLang="en-US" dirty="0" sz="2000" lang="zh-CN" spc="150">
              <a:solidFill>
                <a:schemeClr val="tx1">
                  <a:lumMod val="75000"/>
                  <a:lumOff val="25000"/>
                </a:schemeClr>
              </a:solidFill>
              <a:latin typeface="+mn-ea"/>
              <a:sym typeface="+mn-ea"/>
            </a:endParaRPr>
          </a:p>
        </p:txBody>
      </p:sp>
      <p:sp>
        <p:nvSpPr>
          <p:cNvPr id="104957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行业自律：风险投资行业内部的自律和规范，如建立行业协会、制定行业标准等</a:t>
            </a:r>
            <a:endParaRPr altLang="en-US" dirty="0" sz="2000" lang="zh-CN" spc="150">
              <a:solidFill>
                <a:schemeClr val="tx1">
                  <a:lumMod val="75000"/>
                  <a:lumOff val="25000"/>
                </a:schemeClr>
              </a:solidFill>
              <a:latin typeface="+mn-ea"/>
              <a:sym typeface="+mn-ea"/>
            </a:endParaRPr>
          </a:p>
        </p:txBody>
      </p:sp>
      <p:sp>
        <p:nvSpPr>
          <p:cNvPr id="104958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国际合作：风险投资行业的国际合作和交流，如跨境投资、合作共赢等</a:t>
            </a:r>
            <a:endParaRPr altLang="en-US" dirty="0" sz="2000" lang="zh-CN" spc="150">
              <a:solidFill>
                <a:schemeClr val="tx1">
                  <a:lumMod val="75000"/>
                  <a:lumOff val="25000"/>
                </a:schemeClr>
              </a:solidFill>
              <a:latin typeface="+mn-ea"/>
              <a:sym typeface="+mn-ea"/>
            </a:endParaRPr>
          </a:p>
        </p:txBody>
      </p:sp>
      <p:sp>
        <p:nvSpPr>
          <p:cNvPr id="104958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风险投资行业的投资策略和方向</a:t>
            </a:r>
            <a:endParaRPr altLang="en-US" lang="zh-CN"/>
          </a:p>
        </p:txBody>
      </p:sp>
      <p:sp>
        <p:nvSpPr>
          <p:cNvPr id="104963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投资策略：更加注重早期和种子阶段投资，以获取更高的回报</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投资方向：人工智能、区块链、金融科技、医疗健康等新兴领域</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4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投资地域：亚洲、欧洲和北美等地区将受到更多关注</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4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2"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投资阶段：早期和成长期企业将获得更多投资，而后期企业将面临更多挑战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92" name="副标题"/>
          <p:cNvSpPr>
            <a:spLocks noGrp="1"/>
          </p:cNvSpPr>
          <p:nvPr>
            <p:ph type="body" idx="1"/>
            <p:custDataLst>
              <p:tags r:id="rId1"/>
            </p:custDataLst>
          </p:nvPr>
        </p:nvSpPr>
        <p:spPr/>
        <p:txBody>
          <a:bodyPr/>
          <a:p>
            <a:r>
              <a:rPr altLang="en-US" lang="zh-CN"/>
              <a:t>章节副标题</a:t>
            </a:r>
            <a:endParaRPr altLang="en-US" lang="zh-CN"/>
          </a:p>
        </p:txBody>
      </p:sp>
      <p:sp>
        <p:nvSpPr>
          <p:cNvPr id="1049694"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96" name="标题 1"/>
          <p:cNvSpPr>
            <a:spLocks noGrp="1"/>
          </p:cNvSpPr>
          <p:nvPr>
            <p:ph type="title"/>
            <p:custDataLst>
              <p:tags r:id="rId3"/>
            </p:custDataLst>
          </p:nvPr>
        </p:nvSpPr>
        <p:spPr/>
        <p:txBody>
          <a:bodyPr>
            <a:normAutofit fontScale="90000"/>
          </a:bodyPr>
          <a:p>
            <a:r>
              <a:rPr altLang="en-US" lang="zh-CN"/>
              <a:t>风险投资行业的挑战和机遇</a:t>
            </a:r>
            <a:endParaRPr altLang="en-US" lang="zh-CN"/>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52" name="标题 1"/>
          <p:cNvSpPr>
            <a:spLocks noGrp="1"/>
          </p:cNvSpPr>
          <p:nvPr>
            <p:ph type="title"/>
          </p:nvPr>
        </p:nvSpPr>
        <p:spPr/>
        <p:txBody>
          <a:bodyPr/>
          <a:p>
            <a:r>
              <a:rPr altLang="en-US" lang="zh-CN"/>
              <a:t>风险投资行业面临的挑战和问题</a:t>
            </a:r>
            <a:endParaRPr altLang="en-US" lang="zh-CN"/>
          </a:p>
        </p:txBody>
      </p:sp>
      <p:sp>
        <p:nvSpPr>
          <p:cNvPr id="1049754" name="文本框 10"/>
          <p:cNvSpPr txBox="1"/>
          <p:nvPr>
            <p:custDataLst>
              <p:tags r:id="rId1"/>
            </p:custDataLst>
          </p:nvPr>
        </p:nvSpPr>
        <p:spPr>
          <a:xfrm>
            <a:off x="971733" y="4656404"/>
            <a:ext cx="3225239" cy="1354282"/>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融资难度加大：随着市场竞争加剧和资本寒冬，风险投资机构融资难度逐渐加大，资金规模和持续性受到挑战。</a:t>
            </a:r>
            <a:endParaRPr altLang="en-US" sz="1200" lang="zh-CN" spc="150">
              <a:solidFill>
                <a:schemeClr val="tx1">
                  <a:lumMod val="65000"/>
                  <a:lumOff val="35000"/>
                </a:schemeClr>
              </a:solidFill>
              <a:latin typeface="+mn-ea"/>
            </a:endParaRPr>
          </a:p>
        </p:txBody>
      </p:sp>
      <p:sp>
        <p:nvSpPr>
          <p:cNvPr id="1049756" name="矩形 11"/>
          <p:cNvSpPr/>
          <p:nvPr>
            <p:custDataLst>
              <p:tags r:id="rId2"/>
            </p:custDataLst>
          </p:nvPr>
        </p:nvSpPr>
        <p:spPr>
          <a:xfrm>
            <a:off x="971733" y="4485696"/>
            <a:ext cx="3225239" cy="1689627"/>
          </a:xfrm>
          <a:prstGeom prst="rect"/>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58" name="文本框 17"/>
          <p:cNvSpPr txBox="1"/>
          <p:nvPr>
            <p:custDataLst>
              <p:tags r:id="rId3"/>
            </p:custDataLst>
          </p:nvPr>
        </p:nvSpPr>
        <p:spPr>
          <a:xfrm>
            <a:off x="3288806" y="1535108"/>
            <a:ext cx="3225239" cy="1354282"/>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退出渠道有限：目前风险投资退出的主要渠道是IPO和并购，但这些渠道并不畅通，导致投资回报周期延长和回报率下降。</a:t>
            </a:r>
            <a:endParaRPr altLang="en-US" sz="1200" lang="zh-CN" spc="150">
              <a:solidFill>
                <a:schemeClr val="tx1">
                  <a:lumMod val="65000"/>
                  <a:lumOff val="35000"/>
                </a:schemeClr>
              </a:solidFill>
              <a:latin typeface="+mn-ea"/>
            </a:endParaRPr>
          </a:p>
        </p:txBody>
      </p:sp>
      <p:sp>
        <p:nvSpPr>
          <p:cNvPr id="1049760" name="矩形 18"/>
          <p:cNvSpPr/>
          <p:nvPr>
            <p:custDataLst>
              <p:tags r:id="rId4"/>
            </p:custDataLst>
          </p:nvPr>
        </p:nvSpPr>
        <p:spPr>
          <a:xfrm>
            <a:off x="3288806" y="1364400"/>
            <a:ext cx="3225239" cy="1689627"/>
          </a:xfrm>
          <a:prstGeom prst="rect"/>
          <a:noFill/>
          <a:ln w="19050" cmpd="sng">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62" name="燕尾形 3"/>
          <p:cNvSpPr/>
          <p:nvPr>
            <p:custDataLst>
              <p:tags r:id="rId5"/>
            </p:custDataLst>
          </p:nvPr>
        </p:nvSpPr>
        <p:spPr>
          <a:xfrm>
            <a:off x="1315424" y="3410617"/>
            <a:ext cx="2465020" cy="716973"/>
          </a:xfrm>
          <a:prstGeom prst="chevron">
            <a:avLst>
              <a:gd name="adj" fmla="val 32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64" name="文本框 13"/>
          <p:cNvSpPr txBox="1"/>
          <p:nvPr>
            <p:custDataLst>
              <p:tags r:id="rId6"/>
            </p:custDataLst>
          </p:nvPr>
        </p:nvSpPr>
        <p:spPr>
          <a:xfrm>
            <a:off x="1574900" y="3530492"/>
            <a:ext cx="2018145" cy="476464"/>
          </a:xfrm>
          <a:prstGeom prst="rect"/>
          <a:noFill/>
        </p:spPr>
        <p:txBody>
          <a:bodyPr bIns="0" rtlCol="0" wrap="square">
            <a:normAutofit/>
          </a:bodyPr>
          <a:p>
            <a:pPr algn="ctr"/>
            <a:r>
              <a:rPr altLang="en-US" b="1" dirty="0" sz="2000" lang="zh-CN" spc="300">
                <a:solidFill>
                  <a:schemeClr val="lt1">
                    <a:lumMod val="100000"/>
                  </a:schemeClr>
                </a:solidFill>
                <a:latin typeface="+mj-ea"/>
                <a:ea typeface="+mj-ea"/>
                <a:sym typeface="+mn-ea"/>
              </a:rPr>
              <a:t>添加标题</a:t>
            </a:r>
            <a:endParaRPr altLang="en-US" b="1" dirty="0" sz="2000" lang="zh-CN" spc="300">
              <a:solidFill>
                <a:schemeClr val="lt1">
                  <a:lumMod val="100000"/>
                </a:schemeClr>
              </a:solidFill>
              <a:latin typeface="+mj-ea"/>
              <a:ea typeface="+mj-ea"/>
              <a:sym typeface="+mn-ea"/>
            </a:endParaRPr>
          </a:p>
        </p:txBody>
      </p:sp>
      <p:sp>
        <p:nvSpPr>
          <p:cNvPr id="1049766" name="燕尾形 25"/>
          <p:cNvSpPr/>
          <p:nvPr>
            <p:custDataLst>
              <p:tags r:id="rId7"/>
            </p:custDataLst>
          </p:nvPr>
        </p:nvSpPr>
        <p:spPr>
          <a:xfrm>
            <a:off x="1379914" y="3454622"/>
            <a:ext cx="2352732" cy="628963"/>
          </a:xfrm>
          <a:prstGeom prst="chevron">
            <a:avLst>
              <a:gd name="adj" fmla="val 32014"/>
            </a:avLst>
          </a:prstGeom>
          <a:noFill/>
          <a:ln w="952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68" name="燕尾形 29"/>
          <p:cNvSpPr/>
          <p:nvPr>
            <p:custDataLst>
              <p:tags r:id="rId8"/>
            </p:custDataLst>
          </p:nvPr>
        </p:nvSpPr>
        <p:spPr>
          <a:xfrm>
            <a:off x="3668915" y="3412134"/>
            <a:ext cx="2465020" cy="716973"/>
          </a:xfrm>
          <a:prstGeom prst="chevron">
            <a:avLst>
              <a:gd name="adj" fmla="val 320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70" name="文本框 30"/>
          <p:cNvSpPr txBox="1"/>
          <p:nvPr>
            <p:custDataLst>
              <p:tags r:id="rId9"/>
            </p:custDataLst>
          </p:nvPr>
        </p:nvSpPr>
        <p:spPr>
          <a:xfrm>
            <a:off x="3928391" y="3532009"/>
            <a:ext cx="2018145" cy="476464"/>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72" name="燕尾形 31"/>
          <p:cNvSpPr/>
          <p:nvPr>
            <p:custDataLst>
              <p:tags r:id="rId10"/>
            </p:custDataLst>
          </p:nvPr>
        </p:nvSpPr>
        <p:spPr>
          <a:xfrm>
            <a:off x="3733405" y="3456139"/>
            <a:ext cx="2352732" cy="628963"/>
          </a:xfrm>
          <a:prstGeom prst="chevron">
            <a:avLst>
              <a:gd name="adj" fmla="val 32014"/>
            </a:avLst>
          </a:prstGeom>
          <a:noFill/>
          <a:ln w="9525">
            <a:solidFill>
              <a:schemeClr val="accent2">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74" name="燕尾形 33"/>
          <p:cNvSpPr/>
          <p:nvPr>
            <p:custDataLst>
              <p:tags r:id="rId11"/>
            </p:custDataLst>
          </p:nvPr>
        </p:nvSpPr>
        <p:spPr>
          <a:xfrm>
            <a:off x="6022406" y="3413652"/>
            <a:ext cx="2465020" cy="716973"/>
          </a:xfrm>
          <a:prstGeom prst="chevron">
            <a:avLst>
              <a:gd name="adj" fmla="val 3201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76" name="文本框 34"/>
          <p:cNvSpPr txBox="1"/>
          <p:nvPr>
            <p:custDataLst>
              <p:tags r:id="rId12"/>
            </p:custDataLst>
          </p:nvPr>
        </p:nvSpPr>
        <p:spPr>
          <a:xfrm>
            <a:off x="6281882" y="3533527"/>
            <a:ext cx="2018145" cy="476464"/>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78" name="燕尾形 35"/>
          <p:cNvSpPr/>
          <p:nvPr>
            <p:custDataLst>
              <p:tags r:id="rId13"/>
            </p:custDataLst>
          </p:nvPr>
        </p:nvSpPr>
        <p:spPr>
          <a:xfrm>
            <a:off x="6086896" y="3457656"/>
            <a:ext cx="2352732" cy="628963"/>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80" name="燕尾形 37"/>
          <p:cNvSpPr/>
          <p:nvPr>
            <p:custDataLst>
              <p:tags r:id="rId14"/>
            </p:custDataLst>
          </p:nvPr>
        </p:nvSpPr>
        <p:spPr>
          <a:xfrm>
            <a:off x="8375897" y="3415169"/>
            <a:ext cx="2465020" cy="716973"/>
          </a:xfrm>
          <a:prstGeom prst="chevron">
            <a:avLst>
              <a:gd name="adj" fmla="val 32014"/>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82" name="文本框 38"/>
          <p:cNvSpPr txBox="1"/>
          <p:nvPr>
            <p:custDataLst>
              <p:tags r:id="rId15"/>
            </p:custDataLst>
          </p:nvPr>
        </p:nvSpPr>
        <p:spPr>
          <a:xfrm>
            <a:off x="8635373" y="3523663"/>
            <a:ext cx="2018145" cy="476464"/>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84" name="燕尾形 39"/>
          <p:cNvSpPr/>
          <p:nvPr>
            <p:custDataLst>
              <p:tags r:id="rId16"/>
            </p:custDataLst>
          </p:nvPr>
        </p:nvSpPr>
        <p:spPr>
          <a:xfrm>
            <a:off x="8440387" y="3459174"/>
            <a:ext cx="2352732" cy="628963"/>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ln>
                <a:solidFill>
                  <a:schemeClr val="accent1"/>
                </a:solidFill>
              </a:ln>
              <a:solidFill>
                <a:schemeClr val="lt1"/>
              </a:solidFill>
              <a:latin typeface="+mj-ea"/>
              <a:ea typeface="+mj-ea"/>
            </a:endParaRPr>
          </a:p>
        </p:txBody>
      </p:sp>
      <p:sp>
        <p:nvSpPr>
          <p:cNvPr id="1049786" name="文本框 53"/>
          <p:cNvSpPr txBox="1"/>
          <p:nvPr>
            <p:custDataLst>
              <p:tags r:id="rId17"/>
            </p:custDataLst>
          </p:nvPr>
        </p:nvSpPr>
        <p:spPr>
          <a:xfrm>
            <a:off x="7995788" y="1537384"/>
            <a:ext cx="3225239" cy="1354282"/>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投资风险加大：随着科技创新和互联网的发展，新兴产业和领域不断涌现，但同时也带来了更高的投资风险和不确定性。</a:t>
            </a:r>
            <a:endParaRPr altLang="en-US" sz="1200" lang="zh-CN" spc="150">
              <a:solidFill>
                <a:schemeClr val="tx1">
                  <a:lumMod val="65000"/>
                  <a:lumOff val="35000"/>
                </a:schemeClr>
              </a:solidFill>
              <a:latin typeface="+mn-ea"/>
            </a:endParaRPr>
          </a:p>
        </p:txBody>
      </p:sp>
      <p:sp>
        <p:nvSpPr>
          <p:cNvPr id="1049788" name="矩形 54"/>
          <p:cNvSpPr/>
          <p:nvPr>
            <p:custDataLst>
              <p:tags r:id="rId18"/>
            </p:custDataLst>
          </p:nvPr>
        </p:nvSpPr>
        <p:spPr>
          <a:xfrm>
            <a:off x="7995788" y="1366676"/>
            <a:ext cx="3225239" cy="1689627"/>
          </a:xfrm>
          <a:prstGeom prst="rect"/>
          <a:noFill/>
          <a:ln w="19050" cmpd="sng">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90" name="文本框 63"/>
          <p:cNvSpPr txBox="1"/>
          <p:nvPr>
            <p:custDataLst>
              <p:tags r:id="rId19"/>
            </p:custDataLst>
          </p:nvPr>
        </p:nvSpPr>
        <p:spPr>
          <a:xfrm>
            <a:off x="5642297" y="4659439"/>
            <a:ext cx="3225239" cy="1354282"/>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监管政策收紧：政府对金融市场的监管政策逐渐收紧，对风险投资机构的合规性和业务模式提出了更高的要求。</a:t>
            </a:r>
            <a:endParaRPr altLang="en-US" sz="1200" lang="zh-CN" spc="150">
              <a:solidFill>
                <a:schemeClr val="tx1">
                  <a:lumMod val="65000"/>
                  <a:lumOff val="35000"/>
                </a:schemeClr>
              </a:solidFill>
              <a:latin typeface="+mn-ea"/>
            </a:endParaRPr>
          </a:p>
        </p:txBody>
      </p:sp>
      <p:sp>
        <p:nvSpPr>
          <p:cNvPr id="1049792" name="矩形 64"/>
          <p:cNvSpPr/>
          <p:nvPr>
            <p:custDataLst>
              <p:tags r:id="rId20"/>
            </p:custDataLst>
          </p:nvPr>
        </p:nvSpPr>
        <p:spPr>
          <a:xfrm>
            <a:off x="5642297" y="4488731"/>
            <a:ext cx="3225239" cy="1689627"/>
          </a:xfrm>
          <a:prstGeom prst="rect"/>
          <a:noFill/>
          <a:ln w="190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32" name="标题 1"/>
          <p:cNvSpPr>
            <a:spLocks noGrp="1"/>
          </p:cNvSpPr>
          <p:nvPr>
            <p:ph type="title"/>
          </p:nvPr>
        </p:nvSpPr>
        <p:spPr/>
        <p:txBody>
          <a:bodyPr/>
          <a:p>
            <a:r>
              <a:rPr altLang="en-US" lang="zh-CN"/>
              <a:t>风险投资行业的机遇和前景</a:t>
            </a:r>
            <a:endParaRPr altLang="en-US" lang="zh-CN"/>
          </a:p>
        </p:txBody>
      </p:sp>
      <p:sp>
        <p:nvSpPr>
          <p:cNvPr id="104983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6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6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6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人工智能和大数据技术的快速发展为风险投资提供了更多机会。</a:t>
            </a:r>
            <a:endParaRPr altLang="en-US" dirty="0" sz="1200" lang="zh-CN" spc="150">
              <a:solidFill>
                <a:schemeClr val="tx1">
                  <a:lumMod val="65000"/>
                  <a:lumOff val="35000"/>
                </a:schemeClr>
              </a:solidFill>
              <a:latin typeface="+mn-ea"/>
              <a:sym typeface="+mn-ea"/>
            </a:endParaRPr>
          </a:p>
        </p:txBody>
      </p:sp>
      <p:sp>
        <p:nvSpPr>
          <p:cNvPr id="104987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金融科技和区块链技术的广泛应用为风险投资带来了新的投资机会。</a:t>
            </a:r>
            <a:endParaRPr altLang="en-US" dirty="0" sz="1200" lang="zh-CN" spc="150">
              <a:solidFill>
                <a:schemeClr val="tx1">
                  <a:lumMod val="65000"/>
                  <a:lumOff val="35000"/>
                </a:schemeClr>
              </a:solidFill>
              <a:latin typeface="+mn-ea"/>
              <a:sym typeface="+mn-ea"/>
            </a:endParaRPr>
          </a:p>
        </p:txBody>
      </p:sp>
      <p:sp>
        <p:nvSpPr>
          <p:cNvPr id="104987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清洁能源和可持续发展领域的投资机会逐渐增多。</a:t>
            </a:r>
            <a:endParaRPr altLang="en-US" dirty="0" sz="1200" lang="zh-CN" spc="150">
              <a:solidFill>
                <a:schemeClr val="tx1">
                  <a:lumMod val="65000"/>
                  <a:lumOff val="35000"/>
                </a:schemeClr>
              </a:solidFill>
              <a:latin typeface="+mn-ea"/>
              <a:sym typeface="+mn-ea"/>
            </a:endParaRPr>
          </a:p>
        </p:txBody>
      </p:sp>
      <p:sp>
        <p:nvSpPr>
          <p:cNvPr id="104987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生物医药领域的突破和创新为风险投资提供了新的投资方向。</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16" name="标题 1"/>
          <p:cNvSpPr>
            <a:spLocks noGrp="1"/>
          </p:cNvSpPr>
          <p:nvPr>
            <p:ph type="title"/>
          </p:nvPr>
        </p:nvSpPr>
        <p:spPr/>
        <p:txBody>
          <a:bodyPr/>
          <a:p>
            <a:r>
              <a:rPr altLang="en-US" lang="zh-CN"/>
              <a:t>风险投资行业的创新和变革</a:t>
            </a:r>
            <a:endParaRPr altLang="en-US" lang="zh-CN"/>
          </a:p>
        </p:txBody>
      </p:sp>
      <p:sp>
        <p:nvSpPr>
          <p:cNvPr id="104991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数字化转型：风险投资机构利用大数据、人工智能等技术提高投资决策效率和准确性</a:t>
            </a:r>
            <a:endParaRPr altLang="en-US" dirty="0" sz="1200" lang="zh-CN" spc="150">
              <a:solidFill>
                <a:schemeClr val="tx1">
                  <a:lumMod val="85000"/>
                  <a:lumOff val="15000"/>
                </a:schemeClr>
              </a:solidFill>
              <a:latin typeface="+mn-ea"/>
              <a:sym typeface="+mn-ea"/>
            </a:endParaRPr>
          </a:p>
        </p:txBody>
      </p:sp>
      <p:sp>
        <p:nvSpPr>
          <p:cNvPr id="104992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投后管理创新：风险投资机构通过提供更多增值服务，帮助被投企业提高竞争力</a:t>
            </a:r>
            <a:endParaRPr altLang="en-US" dirty="0" sz="1200" lang="zh-CN" spc="150">
              <a:solidFill>
                <a:schemeClr val="tx1">
                  <a:lumMod val="85000"/>
                  <a:lumOff val="15000"/>
                </a:schemeClr>
              </a:solidFill>
              <a:latin typeface="+mn-ea"/>
              <a:sym typeface="+mn-ea"/>
            </a:endParaRPr>
          </a:p>
        </p:txBody>
      </p:sp>
      <p:sp>
        <p:nvSpPr>
          <p:cNvPr id="104992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行业专业化：风险投资机构在特定领域进行深度投资，以实现更高的投资回报</a:t>
            </a:r>
            <a:endParaRPr altLang="en-US" dirty="0" sz="1200" lang="zh-CN" spc="150">
              <a:solidFill>
                <a:schemeClr val="tx1">
                  <a:lumMod val="85000"/>
                  <a:lumOff val="15000"/>
                </a:schemeClr>
              </a:solidFill>
              <a:latin typeface="+mn-ea"/>
              <a:sym typeface="+mn-ea"/>
            </a:endParaRPr>
          </a:p>
        </p:txBody>
      </p:sp>
      <p:sp>
        <p:nvSpPr>
          <p:cNvPr id="104993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联合投资和跟投策略：多个风险投资机构共同投资一个项目，降低投资风险</a:t>
            </a:r>
            <a:endParaRPr altLang="en-US" dirty="0" sz="1200" lang="zh-CN" spc="150">
              <a:solidFill>
                <a:schemeClr val="tx1">
                  <a:lumMod val="85000"/>
                  <a:lumOff val="15000"/>
                </a:schemeClr>
              </a:solidFill>
              <a:latin typeface="+mn-ea"/>
              <a:sym typeface="+mn-ea"/>
            </a:endParaRPr>
          </a:p>
        </p:txBody>
      </p:sp>
      <p:sp>
        <p:nvSpPr>
          <p:cNvPr id="104993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80" name="副标题"/>
          <p:cNvSpPr>
            <a:spLocks noGrp="1"/>
          </p:cNvSpPr>
          <p:nvPr>
            <p:ph type="body" idx="1"/>
            <p:custDataLst>
              <p:tags r:id="rId1"/>
            </p:custDataLst>
          </p:nvPr>
        </p:nvSpPr>
        <p:spPr/>
        <p:txBody>
          <a:bodyPr/>
          <a:p>
            <a:r>
              <a:rPr altLang="en-US" lang="zh-CN"/>
              <a:t>章节副标题</a:t>
            </a:r>
            <a:endParaRPr altLang="en-US" lang="zh-CN"/>
          </a:p>
        </p:txBody>
      </p:sp>
      <p:sp>
        <p:nvSpPr>
          <p:cNvPr id="1049982"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984" name="标题 1"/>
          <p:cNvSpPr>
            <a:spLocks noGrp="1"/>
          </p:cNvSpPr>
          <p:nvPr>
            <p:ph type="title"/>
            <p:custDataLst>
              <p:tags r:id="rId3"/>
            </p:custDataLst>
          </p:nvPr>
        </p:nvSpPr>
        <p:spPr/>
        <p:txBody>
          <a:bodyPr>
            <a:normAutofit fontScale="90000"/>
          </a:bodyPr>
          <a:p>
            <a:r>
              <a:rPr altLang="en-US" lang="zh-CN"/>
              <a:t>风险投资行业的成功案例分析</a:t>
            </a:r>
            <a:endParaRPr altLang="en-US" lang="zh-CN"/>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40" name="标题 1"/>
          <p:cNvSpPr>
            <a:spLocks noGrp="1"/>
          </p:cNvSpPr>
          <p:nvPr>
            <p:ph type="title"/>
          </p:nvPr>
        </p:nvSpPr>
        <p:spPr/>
        <p:txBody>
          <a:bodyPr/>
          <a:p>
            <a:r>
              <a:rPr altLang="en-US" lang="zh-CN"/>
              <a:t>近年来的知名风险投资项目案例</a:t>
            </a:r>
            <a:endParaRPr altLang="en-US" lang="zh-CN"/>
          </a:p>
        </p:txBody>
      </p:sp>
      <p:sp>
        <p:nvSpPr>
          <p:cNvPr id="10500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快手：2011年成立，短视频平台，获得红杉资本、晨兴资本等多家机构投资，成为短视频领域的领军企业。</a:t>
            </a:r>
            <a:endParaRPr altLang="zh-CN" dirty="0" lang="en-US">
              <a:solidFill>
                <a:schemeClr val="dk1">
                  <a:lumMod val="80000"/>
                  <a:lumOff val="20000"/>
                </a:schemeClr>
              </a:solidFill>
              <a:latin typeface="+mn-ea"/>
              <a:sym typeface="+mn-ea"/>
            </a:endParaRPr>
          </a:p>
        </p:txBody>
      </p:sp>
      <p:sp>
        <p:nvSpPr>
          <p:cNvPr id="10500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美团：2010年成立，专注于O2O领域，获得红杉资本、腾讯等多家机构投资，成为行业领军企业。</a:t>
            </a:r>
            <a:endParaRPr altLang="en-US" dirty="0" lang="zh-CN">
              <a:solidFill>
                <a:schemeClr val="dk1">
                  <a:lumMod val="80000"/>
                  <a:lumOff val="20000"/>
                </a:schemeClr>
              </a:solidFill>
              <a:latin typeface="+mn-ea"/>
              <a:sym typeface="+mn-ea"/>
            </a:endParaRPr>
          </a:p>
        </p:txBody>
      </p:sp>
      <p:sp>
        <p:nvSpPr>
          <p:cNvPr id="10500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拼多多：2015年成立，社交电商模式，获得红杉资本、高瓴资本等多家机构投资，快速崛起为电商巨头之一。</a:t>
            </a:r>
            <a:endParaRPr altLang="en-US" dirty="0" lang="zh-CN">
              <a:solidFill>
                <a:schemeClr val="dk1">
                  <a:lumMod val="80000"/>
                  <a:lumOff val="20000"/>
                </a:schemeClr>
              </a:solidFill>
              <a:latin typeface="+mn-ea"/>
              <a:sym typeface="+mn-ea"/>
            </a:endParaRPr>
          </a:p>
        </p:txBody>
      </p:sp>
      <p:sp>
        <p:nvSpPr>
          <p:cNvPr id="10500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字节跳动：2012年成立，旗下拥有抖音、今日头条等知名产品，获得红杉资本、SIG等多个机构投资，成为全球最具价值的互联网公司之一。</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12" name="标题 1"/>
          <p:cNvSpPr>
            <a:spLocks noGrp="1"/>
          </p:cNvSpPr>
          <p:nvPr>
            <p:ph type="title"/>
          </p:nvPr>
        </p:nvSpPr>
        <p:spPr/>
        <p:txBody>
          <a:bodyPr/>
          <a:p>
            <a:r>
              <a:rPr altLang="en-US" lang="zh-CN"/>
              <a:t>成功案例的共同点和经验教训</a:t>
            </a:r>
            <a:endParaRPr altLang="en-US" lang="zh-CN"/>
          </a:p>
        </p:txBody>
      </p:sp>
      <p:sp>
        <p:nvSpPr>
          <p:cNvPr id="1050114" name="矩形 3"/>
          <p:cNvSpPr/>
          <p:nvPr>
            <p:custDataLst>
              <p:tags r:id="rId1"/>
            </p:custDataLst>
          </p:nvPr>
        </p:nvSpPr>
        <p:spPr>
          <a:xfrm>
            <a:off x="1391850" y="2152542"/>
            <a:ext cx="9961766" cy="148059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0116" name="矩形 13"/>
          <p:cNvSpPr/>
          <p:nvPr>
            <p:custDataLst>
              <p:tags r:id="rId2"/>
            </p:custDataLst>
          </p:nvPr>
        </p:nvSpPr>
        <p:spPr>
          <a:xfrm>
            <a:off x="838200" y="2152542"/>
            <a:ext cx="270160" cy="148059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8" name="文本框 4"/>
          <p:cNvSpPr txBox="1"/>
          <p:nvPr>
            <p:custDataLst>
              <p:tags r:id="rId3"/>
            </p:custDataLst>
          </p:nvPr>
        </p:nvSpPr>
        <p:spPr>
          <a:xfrm>
            <a:off x="1678048" y="2280019"/>
            <a:ext cx="9531658" cy="122481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成功案例的共同点：</a:t>
            </a:r>
            <a:endParaRPr altLang="en-US" dirty="0" sz="2400" lang="zh-CN" spc="150">
              <a:solidFill>
                <a:schemeClr val="tx1">
                  <a:lumMod val="85000"/>
                  <a:lumOff val="15000"/>
                </a:schemeClr>
              </a:solidFill>
              <a:latin typeface="+mn-ea"/>
              <a:sym typeface="+mn-ea"/>
            </a:endParaRPr>
          </a:p>
        </p:txBody>
      </p:sp>
      <p:sp>
        <p:nvSpPr>
          <p:cNvPr id="1050120" name="矩形 39"/>
          <p:cNvSpPr/>
          <p:nvPr>
            <p:custDataLst>
              <p:tags r:id="rId4"/>
            </p:custDataLst>
          </p:nvPr>
        </p:nvSpPr>
        <p:spPr>
          <a:xfrm>
            <a:off x="1391850" y="3909725"/>
            <a:ext cx="9961766" cy="148059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0122" name="矩形 5"/>
          <p:cNvSpPr/>
          <p:nvPr>
            <p:custDataLst>
              <p:tags r:id="rId5"/>
            </p:custDataLst>
          </p:nvPr>
        </p:nvSpPr>
        <p:spPr>
          <a:xfrm>
            <a:off x="838200" y="3909725"/>
            <a:ext cx="270160" cy="148059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0124" name="文本框 41"/>
          <p:cNvSpPr txBox="1"/>
          <p:nvPr>
            <p:custDataLst>
              <p:tags r:id="rId6"/>
            </p:custDataLst>
          </p:nvPr>
        </p:nvSpPr>
        <p:spPr>
          <a:xfrm>
            <a:off x="1678048" y="4037827"/>
            <a:ext cx="9531658" cy="122481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经验教训：</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64" name="标题 1"/>
          <p:cNvSpPr>
            <a:spLocks noGrp="1"/>
          </p:cNvSpPr>
          <p:nvPr>
            <p:ph type="title"/>
          </p:nvPr>
        </p:nvSpPr>
        <p:spPr/>
        <p:txBody>
          <a:bodyPr/>
          <a:p>
            <a:r>
              <a:rPr altLang="en-US" lang="zh-CN"/>
              <a:t>从成功案例中汲取的风险投资智慧</a:t>
            </a:r>
            <a:endParaRPr altLang="en-US" lang="zh-CN"/>
          </a:p>
        </p:txBody>
      </p:sp>
      <p:sp>
        <p:nvSpPr>
          <p:cNvPr id="105016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6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7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案例选择：选取具有代表性的成功案例，如Uber、Airbnb等</a:t>
            </a:r>
            <a:endParaRPr altLang="en-US" dirty="0" sz="2000" lang="zh-CN" spc="200">
              <a:solidFill>
                <a:schemeClr val="tx1">
                  <a:lumMod val="85000"/>
                  <a:lumOff val="15000"/>
                </a:schemeClr>
              </a:solidFill>
              <a:latin typeface="+mn-ea"/>
              <a:sym typeface="+mn-ea"/>
            </a:endParaRPr>
          </a:p>
        </p:txBody>
      </p:sp>
      <p:sp>
        <p:nvSpPr>
          <p:cNvPr id="105017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7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7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案例分析：分析这些企业在风险投资过程中如何抓住机遇、应对挑战</a:t>
            </a:r>
            <a:endParaRPr altLang="en-US" dirty="0" sz="2000" lang="zh-CN" spc="200">
              <a:solidFill>
                <a:schemeClr val="tx1">
                  <a:lumMod val="85000"/>
                  <a:lumOff val="15000"/>
                </a:schemeClr>
              </a:solidFill>
              <a:latin typeface="+mn-ea"/>
              <a:sym typeface="+mn-ea"/>
            </a:endParaRPr>
          </a:p>
        </p:txBody>
      </p:sp>
      <p:sp>
        <p:nvSpPr>
          <p:cNvPr id="105017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8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8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投资智慧：从案例中提炼出风险投资的智慧，如如何评估潜在投资项目、如何管理投资组合等</a:t>
            </a:r>
            <a:endParaRPr altLang="en-US" dirty="0" sz="2000" lang="zh-CN" spc="200">
              <a:solidFill>
                <a:schemeClr val="tx1">
                  <a:lumMod val="85000"/>
                  <a:lumOff val="15000"/>
                </a:schemeClr>
              </a:solidFill>
              <a:latin typeface="+mn-ea"/>
              <a:sym typeface="+mn-ea"/>
            </a:endParaRPr>
          </a:p>
        </p:txBody>
      </p:sp>
      <p:sp>
        <p:nvSpPr>
          <p:cNvPr id="105018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8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8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实际应用：将投资智慧应用到当前的风险投资环境中，为市场动态预测提供借鉴和参考</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28" name="副标题"/>
          <p:cNvSpPr>
            <a:spLocks noGrp="1"/>
          </p:cNvSpPr>
          <p:nvPr>
            <p:ph type="body" idx="1"/>
            <p:custDataLst>
              <p:tags r:id="rId1"/>
            </p:custDataLst>
          </p:nvPr>
        </p:nvSpPr>
        <p:spPr/>
        <p:txBody>
          <a:bodyPr/>
          <a:p>
            <a:r>
              <a:rPr altLang="en-US" lang="zh-CN"/>
              <a:t>章节副标题</a:t>
            </a:r>
            <a:endParaRPr altLang="en-US" lang="zh-CN"/>
          </a:p>
        </p:txBody>
      </p:sp>
      <p:sp>
        <p:nvSpPr>
          <p:cNvPr id="1050230"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232" name="标题 1"/>
          <p:cNvSpPr>
            <a:spLocks noGrp="1"/>
          </p:cNvSpPr>
          <p:nvPr>
            <p:ph type="title"/>
            <p:custDataLst>
              <p:tags r:id="rId3"/>
            </p:custDataLst>
          </p:nvPr>
        </p:nvSpPr>
        <p:spPr/>
        <p:txBody>
          <a:bodyPr/>
          <a:p>
            <a:r>
              <a:rPr altLang="en-US" lang="zh-CN"/>
              <a:t>结论和建议</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88" name="标题 1"/>
          <p:cNvSpPr>
            <a:spLocks noGrp="1"/>
          </p:cNvSpPr>
          <p:nvPr>
            <p:ph type="title"/>
          </p:nvPr>
        </p:nvSpPr>
        <p:spPr/>
        <p:txBody>
          <a:bodyPr/>
          <a:p>
            <a:r>
              <a:rPr altLang="en-US" lang="zh-CN"/>
              <a:t>对风险投资行业的总结和评价</a:t>
            </a:r>
            <a:endParaRPr altLang="en-US" lang="zh-CN"/>
          </a:p>
        </p:txBody>
      </p:sp>
      <p:sp>
        <p:nvSpPr>
          <p:cNvPr id="105029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针对未来的市场趋势，建议风险投资机构加强投资策略的灵活性和多样性，以降低投资风险并获得更好的回报。</a:t>
            </a:r>
            <a:endParaRPr altLang="en-US" sz="1400" lang="zh-CN" spc="150">
              <a:solidFill>
                <a:schemeClr val="tx1"/>
              </a:solidFill>
              <a:effectLst/>
              <a:latin typeface="+mn-ea"/>
              <a:sym typeface="+mn-ea"/>
            </a:endParaRPr>
          </a:p>
        </p:txBody>
      </p:sp>
      <p:sp>
        <p:nvSpPr>
          <p:cNvPr id="105030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风险投资行业在2024年市场动态预测中呈现了积极的发展态势，但同时也存在一些挑战和风险。</a:t>
            </a:r>
            <a:endParaRPr altLang="en-US" dirty="0" sz="1400" lang="zh-CN" spc="150">
              <a:solidFill>
                <a:schemeClr val="tx1"/>
              </a:solidFill>
              <a:effectLst/>
              <a:latin typeface="+mn-ea"/>
              <a:sym typeface="+mn-ea"/>
            </a:endParaRPr>
          </a:p>
        </p:txBody>
      </p:sp>
      <p:sp>
        <p:nvSpPr>
          <p:cNvPr id="105030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投资者需要更加谨慎地评估投资项目和风险，并关注行业动态和政策变化，以做出明智的投资决策。</a:t>
            </a:r>
            <a:endParaRPr altLang="en-US" sz="1400" lang="zh-CN" spc="150">
              <a:solidFill>
                <a:schemeClr val="tx1"/>
              </a:solidFill>
              <a:effectLst/>
              <a:latin typeface="+mn-ea"/>
              <a:sym typeface="+mn-ea"/>
            </a:endParaRPr>
          </a:p>
        </p:txBody>
      </p:sp>
      <p:sp>
        <p:nvSpPr>
          <p:cNvPr id="105030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政府和监管机构也需要加强对风险投资行业的监管和支持，以促进其健康和可持续发展。</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44" name="标题 1"/>
          <p:cNvSpPr>
            <a:spLocks noGrp="1"/>
          </p:cNvSpPr>
          <p:nvPr>
            <p:ph type="title"/>
          </p:nvPr>
        </p:nvSpPr>
        <p:spPr/>
        <p:txBody>
          <a:bodyPr/>
          <a:p>
            <a:r>
              <a:rPr altLang="en-US" lang="zh-CN"/>
              <a:t>对未来风险投资行业的展望和建议</a:t>
            </a:r>
            <a:endParaRPr altLang="en-US" lang="zh-CN"/>
          </a:p>
        </p:txBody>
      </p:sp>
      <p:sp>
        <p:nvSpPr>
          <p:cNvPr id="105034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0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未来风险投资行业将继续发展，但竞争将更加激烈。</a:t>
            </a:r>
            <a:endParaRPr altLang="en-US" dirty="0" sz="1200" lang="zh-CN" spc="150">
              <a:solidFill>
                <a:schemeClr val="tx1">
                  <a:lumMod val="65000"/>
                  <a:lumOff val="35000"/>
                </a:schemeClr>
              </a:solidFill>
              <a:latin typeface="+mn-ea"/>
              <a:sym typeface="+mn-ea"/>
            </a:endParaRPr>
          </a:p>
        </p:txBody>
      </p:sp>
      <p:sp>
        <p:nvSpPr>
          <p:cNvPr id="105038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风险投资行业需要加强与其他行业的合作，以实现互利共赢。</a:t>
            </a:r>
            <a:endParaRPr altLang="en-US" dirty="0" sz="1200" lang="zh-CN" spc="150">
              <a:solidFill>
                <a:schemeClr val="tx1">
                  <a:lumMod val="65000"/>
                  <a:lumOff val="35000"/>
                </a:schemeClr>
              </a:solidFill>
              <a:latin typeface="+mn-ea"/>
              <a:sym typeface="+mn-ea"/>
            </a:endParaRPr>
          </a:p>
        </p:txBody>
      </p:sp>
      <p:sp>
        <p:nvSpPr>
          <p:cNvPr id="105038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政府应加强对风险投资行业的监管，以保护投资者利益。</a:t>
            </a:r>
            <a:endParaRPr altLang="en-US" dirty="0" sz="1200" lang="zh-CN" spc="150">
              <a:solidFill>
                <a:schemeClr val="tx1">
                  <a:lumMod val="65000"/>
                  <a:lumOff val="35000"/>
                </a:schemeClr>
              </a:solidFill>
              <a:latin typeface="+mn-ea"/>
              <a:sym typeface="+mn-ea"/>
            </a:endParaRPr>
          </a:p>
        </p:txBody>
      </p:sp>
      <p:sp>
        <p:nvSpPr>
          <p:cNvPr id="105038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建议投资者关注新兴领域和科技创新，以获取更高的回报。</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28" name="标题 1"/>
          <p:cNvSpPr>
            <a:spLocks noGrp="1"/>
          </p:cNvSpPr>
          <p:nvPr>
            <p:ph type="title"/>
          </p:nvPr>
        </p:nvSpPr>
        <p:spPr/>
        <p:txBody>
          <a:bodyPr/>
          <a:p>
            <a:r>
              <a:rPr altLang="en-US" lang="zh-CN"/>
              <a:t>对投资者和创业者的指导和建议</a:t>
            </a:r>
            <a:endParaRPr altLang="en-US" lang="zh-CN"/>
          </a:p>
        </p:txBody>
      </p:sp>
      <p:sp>
        <p:nvSpPr>
          <p:cNvPr id="105043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3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加强风险控制，合理配置资产，避免投资过度集中。</a:t>
            </a:r>
            <a:endParaRPr altLang="zh-CN" dirty="0" lang="en-US">
              <a:solidFill>
                <a:schemeClr val="dk1">
                  <a:lumMod val="80000"/>
                  <a:lumOff val="20000"/>
                </a:schemeClr>
              </a:solidFill>
              <a:latin typeface="+mn-ea"/>
              <a:sym typeface="+mn-ea"/>
            </a:endParaRPr>
          </a:p>
        </p:txBody>
      </p:sp>
      <p:sp>
        <p:nvSpPr>
          <p:cNvPr id="105043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谨慎选择投资项目，重点关注具有创新性和市场潜力的领域。</a:t>
            </a:r>
            <a:endParaRPr altLang="en-US" dirty="0" lang="zh-CN">
              <a:solidFill>
                <a:schemeClr val="dk1">
                  <a:lumMod val="80000"/>
                  <a:lumOff val="20000"/>
                </a:schemeClr>
              </a:solidFill>
              <a:latin typeface="+mn-ea"/>
              <a:sym typeface="+mn-ea"/>
            </a:endParaRPr>
          </a:p>
        </p:txBody>
      </p:sp>
      <p:sp>
        <p:nvSpPr>
          <p:cNvPr id="105044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关注政策变化和技术发展，及时调整投资策略。</a:t>
            </a:r>
            <a:endParaRPr altLang="en-US" dirty="0" lang="zh-CN">
              <a:solidFill>
                <a:schemeClr val="dk1">
                  <a:lumMod val="80000"/>
                  <a:lumOff val="20000"/>
                </a:schemeClr>
              </a:solidFill>
              <a:latin typeface="+mn-ea"/>
              <a:sym typeface="+mn-ea"/>
            </a:endParaRPr>
          </a:p>
        </p:txBody>
      </p:sp>
      <p:sp>
        <p:nvSpPr>
          <p:cNvPr id="105045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与优秀的创业者和企业合作，共同推动行业发展。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00"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502" name="公司名"/>
          <p:cNvSpPr>
            <a:spLocks noGrp="1"/>
          </p:cNvSpPr>
          <p:nvPr>
            <p:ph type="body" sz="quarter" idx="13"/>
            <p:custDataLst>
              <p:tags r:id="rId2"/>
            </p:custDataLst>
          </p:nvPr>
        </p:nvSpPr>
        <p:spPr/>
        <p:txBody>
          <a:bodyPr/>
          <a:p>
            <a:r>
              <a:rPr altLang="en-US" lang="zh-CN"/>
              <a:t>稻壳学院</a:t>
            </a:r>
            <a:endParaRPr altLang="en-US" lang="zh-CN"/>
          </a:p>
        </p:txBody>
      </p:sp>
      <p:sp>
        <p:nvSpPr>
          <p:cNvPr id="1050504"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75.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1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4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5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52.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7_4*l_h_f*1_1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7_4*l_h_i*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7_4*l_h_f*1_2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7_4*l_h_i*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87_4*l_h_i*1_1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1"/>
  <p:tag name="KSO_WM_DIAGRAM_VIRTUALLY_FRAME" val="{&quot;height&quot;:318.04998779296875,&quot;width&quot;:940.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487_4*l_h_a*1_1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87_4*l_h_i*1_1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87_4*l_h_i*1_2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487_4*l_h_a*1_2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87_4*l_h_i*1_2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87_4*l_h_i*1_3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10"/>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487_4*l_h_a*1_3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87_4*l_h_i*1_3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87_4*l_h_i*1_4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7"/>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487_4*l_h_a*1_4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87_4*l_h_i*1_4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7_4*l_h_f*1_4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7_4*l_h_i*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10"/>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4000000059604645,&quot;colorType&quot;:1,&quot;foreColorIndex&quot;:10,&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7_4*l_h_f*1_3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7_4*l_h_i*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1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1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5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54.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11.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2024-01-05T04:19:09Z</dcterms:created>
  <dcterms:modified xsi:type="dcterms:W3CDTF">2024-01-05T04:19:09Z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bb002a6314244046a1887ab122328de2_21</vt:lpwstr>
  </property>
</Properties>
</file>