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38" r:id="rId1"/>
    <p:sldMasterId id="2147484375" r:id="rId2"/>
  </p:sldMasterIdLst>
  <p:notesMasterIdLst>
    <p:notesMasterId r:id="rId3"/>
  </p:notesMasterIdLst>
  <p:sldIdLst>
    <p:sldId id="584" r:id="rId4"/>
    <p:sldId id="589" r:id="rId5"/>
    <p:sldId id="594" r:id="rId6"/>
    <p:sldId id="599" r:id="rId7"/>
    <p:sldId id="606" r:id="rId9"/>
    <p:sldId id="609" r:id="rId10"/>
    <p:sldId id="612" r:id="rId11"/>
    <p:sldId id="616" r:id="rId12"/>
    <p:sldId id="623" r:id="rId14"/>
    <p:sldId id="626" r:id="rId15"/>
    <p:sldId id="629" r:id="rId16"/>
    <p:sldId id="633" r:id="rId17"/>
    <p:sldId id="640" r:id="rId19"/>
    <p:sldId id="643" r:id="rId20"/>
    <p:sldId id="646" r:id="rId21"/>
    <p:sldId id="650" r:id="rId22"/>
    <p:sldId id="657" r:id="rId24"/>
    <p:sldId id="660" r:id="rId25"/>
    <p:sldId id="663" r:id="rId26"/>
    <p:sldId id="667" r:id="rId27"/>
    <p:sldId id="674" r:id="rId29"/>
    <p:sldId id="677" r:id="rId30"/>
    <p:sldId id="680" r:id="rId31"/>
    <p:sldId id="684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39" r:id="rId1"/>
    <p:sldLayoutId id="2147484340" r:id="rId2"/>
    <p:sldLayoutId id="2147484341" r:id="rId3"/>
    <p:sldLayoutId id="2147484342" r:id="rId4"/>
    <p:sldLayoutId id="2147484343" r:id="rId5"/>
    <p:sldLayoutId id="2147484344" r:id="rId6"/>
    <p:sldLayoutId id="2147484345" r:id="rId7"/>
    <p:sldLayoutId id="2147484346" r:id="rId8"/>
    <p:sldLayoutId id="2147484347" r:id="rId9"/>
    <p:sldLayoutId id="2147484348" r:id="rId10"/>
    <p:sldLayoutId id="21474843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76" r:id="rId1"/>
    <p:sldLayoutId id="2147484377" r:id="rId2"/>
    <p:sldLayoutId id="2147484378" r:id="rId3"/>
    <p:sldLayoutId id="2147484379" r:id="rId4"/>
    <p:sldLayoutId id="2147484380" r:id="rId5"/>
    <p:sldLayoutId id="2147484381" r:id="rId6"/>
    <p:sldLayoutId id="2147484382" r:id="rId7"/>
    <p:sldLayoutId id="2147484383" r:id="rId8"/>
    <p:sldLayoutId id="2147484384" r:id="rId9"/>
    <p:sldLayoutId id="2147484385" r:id="rId10"/>
    <p:sldLayoutId id="21474843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tags" Target="../tags/tag136.xml"/><Relationship Id="rId18" Type="http://schemas.openxmlformats.org/officeDocument/2006/relationships/tags" Target="../tags/tag137.xml"/><Relationship Id="rId19" Type="http://schemas.openxmlformats.org/officeDocument/2006/relationships/tags" Target="../tags/tag138.xml"/><Relationship Id="rId20" Type="http://schemas.openxmlformats.org/officeDocument/2006/relationships/tags" Target="../tags/tag139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2024年网络犯罪与安全行业工作总结和展望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网络犯罪现状及趋势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网络安全行业应对措施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网络安全行业挑战与机遇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网络安全行业合作与交流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网络犯罪现状及趋势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2024年网络犯罪类型及数量统计</a:t>
            </a:r>
            <a:endParaRPr altLang="en-US" lang="zh-CN"/>
          </a:p>
        </p:txBody>
      </p:sp>
      <p:sp>
        <p:nvSpPr>
          <p:cNvPr id="1048958" name="矩形 31"/>
          <p:cNvSpPr/>
          <p:nvPr>
            <p:custDataLst>
              <p:tags r:id="rId1"/>
            </p:custDataLst>
          </p:nvPr>
        </p:nvSpPr>
        <p:spPr>
          <a:xfrm>
            <a:off x="3836183" y="1452880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钓鱼攻击：利用虚假信息诱导用户点击恶意链接或下载病毒软件，窃取个人信息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"/>
          <p:cNvSpPr/>
          <p:nvPr>
            <p:custDataLst>
              <p:tags r:id="rId2"/>
            </p:custDataLst>
          </p:nvPr>
        </p:nvSpPr>
        <p:spPr>
          <a:xfrm>
            <a:off x="3836183" y="2268957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勒索软件：加密用户文件并索要赎金以解锁，影响计算机正常运行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5"/>
          <p:cNvSpPr/>
          <p:nvPr>
            <p:custDataLst>
              <p:tags r:id="rId3"/>
            </p:custDataLst>
          </p:nvPr>
        </p:nvSpPr>
        <p:spPr>
          <a:xfrm>
            <a:off x="3836183" y="3085034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分布式拒绝服务（DDoS）攻击：通过大量请求拥塞目标服务器，导致服务不可用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7"/>
          <p:cNvSpPr/>
          <p:nvPr>
            <p:custDataLst>
              <p:tags r:id="rId4"/>
            </p:custDataLst>
          </p:nvPr>
        </p:nvSpPr>
        <p:spPr>
          <a:xfrm>
            <a:off x="3836183" y="3901111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恶意软件：感染计算机并窃取信息或破坏系统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3"/>
          <p:cNvSpPr/>
          <p:nvPr>
            <p:custDataLst>
              <p:tags r:id="rId5"/>
            </p:custDataLst>
          </p:nvPr>
        </p:nvSpPr>
        <p:spPr>
          <a:xfrm>
            <a:off x="3836183" y="4717188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身份盗窃：窃取他人个人信息进行欺诈行为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6"/>
          <p:cNvSpPr/>
          <p:nvPr>
            <p:custDataLst>
              <p:tags r:id="rId6"/>
            </p:custDataLst>
          </p:nvPr>
        </p:nvSpPr>
        <p:spPr>
          <a:xfrm>
            <a:off x="3836183" y="5533265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加密货币挖矿：利用计算机资源进行虚拟货币挖矿，导致计算机性能下降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常见网络犯罪手段及特点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网络犯罪趋势预测</a:t>
            </a:r>
            <a:endParaRPr altLang="en-US" lang="zh-CN"/>
          </a:p>
        </p:txBody>
      </p:sp>
      <p:sp>
        <p:nvSpPr>
          <p:cNvPr id="10490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攻击手段多样化：网络犯罪手段不断升级，涉及领域广泛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攻击速度加快：网络犯罪的传播速度和影响范围不断扩大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攻击隐蔽性增强：网络犯罪手段越来越隐蔽，难以被发现和防范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攻击目标扩大：从个人到企业、政府等各个领域都成为网络犯罪的目标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网络安全行业应对措施</a:t>
            </a:r>
            <a:endParaRPr altLang="en-US" lang="zh-CN"/>
          </a:p>
        </p:txBody>
      </p:sp>
      <p:sp>
        <p:nvSpPr>
          <p:cNvPr id="10491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网络安全政策法规及执行情况</a:t>
            </a:r>
            <a:endParaRPr altLang="en-US" lang="zh-CN"/>
          </a:p>
        </p:txBody>
      </p:sp>
      <p:sp>
        <p:nvSpPr>
          <p:cNvPr id="104917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网络安全政策法规的制定和实施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网络安全政策法规的宣传和教育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网络安全政策法规的监督和检查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网络安全政策法规的完善和改进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网络安全技术发展及创新应用</a:t>
            </a:r>
            <a:endParaRPr altLang="en-US" lang="zh-CN"/>
          </a:p>
        </p:txBody>
      </p:sp>
      <p:sp>
        <p:nvSpPr>
          <p:cNvPr id="1049214" name="圆角矩形 26"/>
          <p:cNvSpPr/>
          <p:nvPr>
            <p:custDataLst>
              <p:tags r:id="rId1"/>
            </p:custDataLst>
          </p:nvPr>
        </p:nvSpPr>
        <p:spPr>
          <a:xfrm>
            <a:off x="608330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28"/>
          <p:cNvSpPr/>
          <p:nvPr>
            <p:custDataLst>
              <p:tags r:id="rId2"/>
            </p:custDataLst>
          </p:nvPr>
        </p:nvSpPr>
        <p:spPr>
          <a:xfrm>
            <a:off x="610874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18" name="文本框 31"/>
          <p:cNvSpPr txBox="1"/>
          <p:nvPr>
            <p:custDataLst>
              <p:tags r:id="rId3"/>
            </p:custDataLst>
          </p:nvPr>
        </p:nvSpPr>
        <p:spPr>
          <a:xfrm>
            <a:off x="692922" y="2256762"/>
            <a:ext cx="1825865" cy="345491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网络安全技术概述：介绍网络安全技术的定义、分类和重要性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29"/>
          <p:cNvSpPr/>
          <p:nvPr>
            <p:custDataLst>
              <p:tags r:id="rId4"/>
            </p:custDataLst>
          </p:nvPr>
        </p:nvSpPr>
        <p:spPr>
          <a:xfrm>
            <a:off x="2852247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2" name="圆角矩形 32"/>
          <p:cNvSpPr/>
          <p:nvPr>
            <p:custDataLst>
              <p:tags r:id="rId5"/>
            </p:custDataLst>
          </p:nvPr>
        </p:nvSpPr>
        <p:spPr>
          <a:xfrm>
            <a:off x="2854791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4" name="文本框 34"/>
          <p:cNvSpPr txBox="1"/>
          <p:nvPr>
            <p:custDataLst>
              <p:tags r:id="rId6"/>
            </p:custDataLst>
          </p:nvPr>
        </p:nvSpPr>
        <p:spPr>
          <a:xfrm>
            <a:off x="2936839" y="2256762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网络安全技术发展历程：简要回顾网络安全技术的发展历程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3"/>
          <p:cNvSpPr/>
          <p:nvPr>
            <p:custDataLst>
              <p:tags r:id="rId7"/>
            </p:custDataLst>
          </p:nvPr>
        </p:nvSpPr>
        <p:spPr>
          <a:xfrm>
            <a:off x="5096165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8" name="圆角矩形 4"/>
          <p:cNvSpPr/>
          <p:nvPr>
            <p:custDataLst>
              <p:tags r:id="rId8"/>
            </p:custDataLst>
          </p:nvPr>
        </p:nvSpPr>
        <p:spPr>
          <a:xfrm>
            <a:off x="5098073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0" name="文本框 5"/>
          <p:cNvSpPr txBox="1"/>
          <p:nvPr>
            <p:custDataLst>
              <p:tags r:id="rId9"/>
            </p:custDataLst>
          </p:nvPr>
        </p:nvSpPr>
        <p:spPr>
          <a:xfrm>
            <a:off x="5180121" y="2256762"/>
            <a:ext cx="1825865" cy="3456280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网络安全技术创新应用：介绍近年来网络安全技术的创新应用，如人工智能、区块链等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8"/>
          <p:cNvSpPr/>
          <p:nvPr>
            <p:custDataLst>
              <p:tags r:id="rId10"/>
            </p:custDataLst>
          </p:nvPr>
        </p:nvSpPr>
        <p:spPr>
          <a:xfrm>
            <a:off x="7340082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4" name="圆角矩形 9"/>
          <p:cNvSpPr/>
          <p:nvPr>
            <p:custDataLst>
              <p:tags r:id="rId11"/>
            </p:custDataLst>
          </p:nvPr>
        </p:nvSpPr>
        <p:spPr>
          <a:xfrm>
            <a:off x="7341990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6" name="文本框 10"/>
          <p:cNvSpPr txBox="1"/>
          <p:nvPr>
            <p:custDataLst>
              <p:tags r:id="rId12"/>
            </p:custDataLst>
          </p:nvPr>
        </p:nvSpPr>
        <p:spPr>
          <a:xfrm>
            <a:off x="7424038" y="2256762"/>
            <a:ext cx="1825865" cy="3456280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网络安全技术发展趋势：分析网络安全技术的发展趋势，如云安全、物联网安全等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6"/>
          <p:cNvSpPr/>
          <p:nvPr>
            <p:custDataLst>
              <p:tags r:id="rId13"/>
            </p:custDataLst>
          </p:nvPr>
        </p:nvSpPr>
        <p:spPr>
          <a:xfrm>
            <a:off x="9583999" y="1836345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0" name="圆角矩形 7"/>
          <p:cNvSpPr/>
          <p:nvPr>
            <p:custDataLst>
              <p:tags r:id="rId14"/>
            </p:custDataLst>
          </p:nvPr>
        </p:nvSpPr>
        <p:spPr>
          <a:xfrm>
            <a:off x="9585907" y="1836345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2" name="文本框 11"/>
          <p:cNvSpPr txBox="1"/>
          <p:nvPr>
            <p:custDataLst>
              <p:tags r:id="rId15"/>
            </p:custDataLst>
          </p:nvPr>
        </p:nvSpPr>
        <p:spPr>
          <a:xfrm>
            <a:off x="9667955" y="2258670"/>
            <a:ext cx="1825865" cy="3456280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网络安全技术挑战与对策：探讨网络安全技术面临的挑战，如网络攻击、数据泄露等，并提出相应的对策和建议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企业及个人用户安全意识提升举措</a:t>
            </a:r>
            <a:endParaRPr altLang="en-US" lang="zh-CN"/>
          </a:p>
        </p:txBody>
      </p:sp>
      <p:sp>
        <p:nvSpPr>
          <p:cNvPr id="10492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加强网络安全教育：通过培训、宣传等方式提高企业和个人用户对网络安全的重视程度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推广安全技术：推广使用先进的网络安全技术，提高企业和个人用户的安全防护能力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加强监管和打击力度：加强对网络犯罪的监管和打击力度，震慑不法分子，维护网络安全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完善安全管理制度：建立完善的安全管理制度，规范企业和个人用户的行为，减少安全风险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网络安全行业挑战与机遇</a:t>
            </a:r>
            <a:endParaRPr altLang="en-US" lang="zh-CN"/>
          </a:p>
        </p:txBody>
      </p:sp>
      <p:sp>
        <p:nvSpPr>
          <p:cNvPr id="10493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网络安全行业面临的主要挑战</a:t>
            </a:r>
            <a:endParaRPr altLang="en-US" lang="zh-CN"/>
          </a:p>
        </p:txBody>
      </p:sp>
      <p:sp>
        <p:nvSpPr>
          <p:cNvPr id="1049416" name="圆角矩形 3"/>
          <p:cNvSpPr/>
          <p:nvPr>
            <p:custDataLst>
              <p:tags r:id="rId1"/>
            </p:custDataLst>
          </p:nvPr>
        </p:nvSpPr>
        <p:spPr>
          <a:xfrm rot="2700000">
            <a:off x="2243797" y="1452880"/>
            <a:ext cx="1002541" cy="1002541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8" name="圆角矩形 4"/>
          <p:cNvSpPr/>
          <p:nvPr>
            <p:custDataLst>
              <p:tags r:id="rId2"/>
            </p:custDataLst>
          </p:nvPr>
        </p:nvSpPr>
        <p:spPr>
          <a:xfrm rot="2700000">
            <a:off x="2275149" y="1484961"/>
            <a:ext cx="939837" cy="939837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20" name="圆角矩形 5"/>
          <p:cNvSpPr/>
          <p:nvPr>
            <p:custDataLst>
              <p:tags r:id="rId3"/>
            </p:custDataLst>
          </p:nvPr>
        </p:nvSpPr>
        <p:spPr>
          <a:xfrm rot="2700000">
            <a:off x="3347685" y="2413132"/>
            <a:ext cx="1002541" cy="1002541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22" name="圆角矩形 6"/>
          <p:cNvSpPr/>
          <p:nvPr>
            <p:custDataLst>
              <p:tags r:id="rId4"/>
            </p:custDataLst>
          </p:nvPr>
        </p:nvSpPr>
        <p:spPr>
          <a:xfrm rot="2700000">
            <a:off x="3379038" y="2443755"/>
            <a:ext cx="939837" cy="939837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24" name="文本框 66"/>
          <p:cNvSpPr txBox="1"/>
          <p:nvPr>
            <p:custDataLst>
              <p:tags r:id="rId5"/>
            </p:custDataLst>
          </p:nvPr>
        </p:nvSpPr>
        <p:spPr>
          <a:xfrm>
            <a:off x="2111826" y="1622036"/>
            <a:ext cx="1273045" cy="666416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charset="-122"/>
              </a:rPr>
              <a:t>01</a:t>
            </a:r>
            <a:endParaRPr altLang="zh-CN" dirty="0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charset="-122"/>
            </a:endParaRPr>
          </a:p>
        </p:txBody>
      </p:sp>
      <p:sp>
        <p:nvSpPr>
          <p:cNvPr id="1049426" name="圆角矩形 24"/>
          <p:cNvSpPr/>
          <p:nvPr>
            <p:custDataLst>
              <p:tags r:id="rId6"/>
            </p:custDataLst>
          </p:nvPr>
        </p:nvSpPr>
        <p:spPr>
          <a:xfrm rot="2700000">
            <a:off x="2246713" y="3410569"/>
            <a:ext cx="1002541" cy="1002541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28" name="圆角矩形 27"/>
          <p:cNvSpPr/>
          <p:nvPr>
            <p:custDataLst>
              <p:tags r:id="rId7"/>
            </p:custDataLst>
          </p:nvPr>
        </p:nvSpPr>
        <p:spPr>
          <a:xfrm rot="2700000">
            <a:off x="2277336" y="3441921"/>
            <a:ext cx="939837" cy="939837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30" name="文本框 67"/>
          <p:cNvSpPr txBox="1"/>
          <p:nvPr>
            <p:custDataLst>
              <p:tags r:id="rId8"/>
            </p:custDataLst>
          </p:nvPr>
        </p:nvSpPr>
        <p:spPr>
          <a:xfrm>
            <a:off x="2108909" y="3578996"/>
            <a:ext cx="1273045" cy="666416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charset="-122"/>
              </a:rPr>
              <a:t>03</a:t>
            </a:r>
            <a:endParaRPr altLang="zh-CN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charset="-122"/>
            </a:endParaRPr>
          </a:p>
        </p:txBody>
      </p:sp>
      <p:sp>
        <p:nvSpPr>
          <p:cNvPr id="1049432" name="圆角矩形 33"/>
          <p:cNvSpPr/>
          <p:nvPr>
            <p:custDataLst>
              <p:tags r:id="rId9"/>
            </p:custDataLst>
          </p:nvPr>
        </p:nvSpPr>
        <p:spPr>
          <a:xfrm rot="2700000">
            <a:off x="2248171" y="5227538"/>
            <a:ext cx="1002541" cy="1002541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34" name="圆角矩形 34"/>
          <p:cNvSpPr/>
          <p:nvPr>
            <p:custDataLst>
              <p:tags r:id="rId10"/>
            </p:custDataLst>
          </p:nvPr>
        </p:nvSpPr>
        <p:spPr>
          <a:xfrm rot="2700000">
            <a:off x="2275149" y="5258890"/>
            <a:ext cx="939837" cy="939837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36" name="文本框 68"/>
          <p:cNvSpPr txBox="1"/>
          <p:nvPr>
            <p:custDataLst>
              <p:tags r:id="rId11"/>
            </p:custDataLst>
          </p:nvPr>
        </p:nvSpPr>
        <p:spPr>
          <a:xfrm>
            <a:off x="2108909" y="5440441"/>
            <a:ext cx="1273045" cy="666416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charset="-122"/>
              </a:rPr>
              <a:t>05</a:t>
            </a:r>
            <a:endParaRPr altLang="zh-CN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charset="-122"/>
            </a:endParaRPr>
          </a:p>
        </p:txBody>
      </p:sp>
      <p:sp>
        <p:nvSpPr>
          <p:cNvPr id="1049438" name="文本框 69"/>
          <p:cNvSpPr txBox="1"/>
          <p:nvPr>
            <p:custDataLst>
              <p:tags r:id="rId12"/>
            </p:custDataLst>
          </p:nvPr>
        </p:nvSpPr>
        <p:spPr>
          <a:xfrm>
            <a:off x="3212798" y="2581559"/>
            <a:ext cx="1273045" cy="666416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charset="-122"/>
              </a:rPr>
              <a:t>02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charset="-122"/>
            </a:endParaRPr>
          </a:p>
        </p:txBody>
      </p:sp>
      <p:sp>
        <p:nvSpPr>
          <p:cNvPr id="1049440" name="圆角矩形 36"/>
          <p:cNvSpPr/>
          <p:nvPr>
            <p:custDataLst>
              <p:tags r:id="rId13"/>
            </p:custDataLst>
          </p:nvPr>
        </p:nvSpPr>
        <p:spPr>
          <a:xfrm rot="2700000">
            <a:off x="3347685" y="4303742"/>
            <a:ext cx="1002541" cy="1002541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42" name="圆角矩形 37"/>
          <p:cNvSpPr/>
          <p:nvPr>
            <p:custDataLst>
              <p:tags r:id="rId14"/>
            </p:custDataLst>
          </p:nvPr>
        </p:nvSpPr>
        <p:spPr>
          <a:xfrm rot="2700000">
            <a:off x="3379038" y="4335094"/>
            <a:ext cx="939837" cy="939837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44" name="文本框 70"/>
          <p:cNvSpPr txBox="1"/>
          <p:nvPr>
            <p:custDataLst>
              <p:tags r:id="rId15"/>
            </p:custDataLst>
          </p:nvPr>
        </p:nvSpPr>
        <p:spPr>
          <a:xfrm>
            <a:off x="3231026" y="4472169"/>
            <a:ext cx="1273045" cy="666416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charset="-122"/>
              </a:rPr>
              <a:t>04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charset="-122"/>
            </a:endParaRPr>
          </a:p>
        </p:txBody>
      </p:sp>
      <p:cxnSp>
        <p:nvCxnSpPr>
          <p:cNvPr id="3145821" name="直接箭头连接符 134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3158114" y="2324908"/>
            <a:ext cx="226757" cy="194675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23" name="直接箭头连接符 136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154468" y="4273848"/>
            <a:ext cx="226757" cy="194675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25" name="直接箭头连接符 138"/>
          <p:cNvCxnSpPr>
            <a:cxnSpLocks/>
          </p:cNvCxnSpPr>
          <p:nvPr>
            <p:custDataLst>
              <p:tags r:id="rId18"/>
            </p:custDataLst>
          </p:nvPr>
        </p:nvCxnSpPr>
        <p:spPr>
          <a:xfrm flipH="1">
            <a:off x="3184362" y="3337657"/>
            <a:ext cx="236235" cy="241339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27" name="直接箭头连接符 139"/>
          <p:cNvCxnSpPr>
            <a:cxnSpLocks/>
          </p:cNvCxnSpPr>
          <p:nvPr>
            <p:custDataLst>
              <p:tags r:id="rId19"/>
            </p:custDataLst>
          </p:nvPr>
        </p:nvCxnSpPr>
        <p:spPr>
          <a:xfrm flipH="1">
            <a:off x="3175613" y="5138585"/>
            <a:ext cx="236235" cy="241339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46" name="文本框 7"/>
          <p:cNvSpPr txBox="1"/>
          <p:nvPr>
            <p:custDataLst>
              <p:tags r:id="rId20"/>
            </p:custDataLst>
          </p:nvPr>
        </p:nvSpPr>
        <p:spPr>
          <a:xfrm>
            <a:off x="4942273" y="4424047"/>
            <a:ext cx="5135197" cy="719642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charset="-122"/>
                <a:sym typeface="+mn-ea"/>
              </a:rPr>
              <a:t>供应链安全问题：随着全球化的加速，供应链安全问题日益突出，一旦供应链出现漏洞，将给企业带来巨大损失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49448" name="文本框 9"/>
          <p:cNvSpPr txBox="1"/>
          <p:nvPr>
            <p:custDataLst>
              <p:tags r:id="rId21"/>
            </p:custDataLst>
          </p:nvPr>
        </p:nvSpPr>
        <p:spPr>
          <a:xfrm>
            <a:off x="4942273" y="2541457"/>
            <a:ext cx="5135197" cy="719642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/>
                </a:solidFill>
                <a:latin typeface="+mn-ea"/>
                <a:cs typeface="微软雅黑" panose="020B0503020204020204" charset="-122"/>
                <a:sym typeface="+mn-ea"/>
              </a:rPr>
              <a:t>数据泄露和隐私保护：随着数字化进程的加速，数据泄露和隐私保护成为网络安全领域的重要问题</a:t>
            </a:r>
            <a:endParaRPr altLang="en-US" dirty="0" sz="1200" lang="zh-CN" spc="150">
              <a:solidFill>
                <a:schemeClr val="tx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49450" name="文本框 16"/>
          <p:cNvSpPr txBox="1"/>
          <p:nvPr>
            <p:custDataLst>
              <p:tags r:id="rId22"/>
            </p:custDataLst>
          </p:nvPr>
        </p:nvSpPr>
        <p:spPr>
          <a:xfrm>
            <a:off x="4941543" y="1600162"/>
            <a:ext cx="5135197" cy="719642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charset="-122"/>
                <a:sym typeface="+mn-ea"/>
              </a:rPr>
              <a:t>不断变化的攻击手段和威胁：黑客攻击、恶意软件、勒索软件等不断演变，给网络安全带来巨大挑战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49452" name="文本框 22"/>
          <p:cNvSpPr txBox="1"/>
          <p:nvPr>
            <p:custDataLst>
              <p:tags r:id="rId23"/>
            </p:custDataLst>
          </p:nvPr>
        </p:nvSpPr>
        <p:spPr>
          <a:xfrm>
            <a:off x="4942273" y="3482752"/>
            <a:ext cx="5135197" cy="719642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charset="-122"/>
                <a:sym typeface="+mn-ea"/>
              </a:rPr>
              <a:t>跨国网络犯罪：网络犯罪日益国际化，跨国网络犯罪给各国网络安全带来严重威胁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049454" name="文本框 12"/>
          <p:cNvSpPr txBox="1"/>
          <p:nvPr>
            <p:custDataLst>
              <p:tags r:id="rId24"/>
            </p:custDataLst>
          </p:nvPr>
        </p:nvSpPr>
        <p:spPr>
          <a:xfrm>
            <a:off x="4941543" y="5365342"/>
            <a:ext cx="5135197" cy="719642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charset="-122"/>
                <a:sym typeface="+mn-ea"/>
              </a:rPr>
              <a:t>缺乏专业人才：网络安全领域专业人才匮乏，难以满足日益增长的网络安全需求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网络安全行业发展的机遇与前景</a:t>
            </a:r>
            <a:endParaRPr altLang="en-US" lang="zh-CN"/>
          </a:p>
        </p:txBody>
      </p:sp>
      <p:sp>
        <p:nvSpPr>
          <p:cNvPr id="104949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网络安全市场需求增长：随着数字化转型的加速，网络安全需求不断增长，为企业提供了更多的机遇。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技术创新推动行业发展：人工智能、大数据等技术的不断发展，为网络安全行业提供了更多的技术手段和解决方案。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政策法规支持：政府对网络安全行业的重视和支持，为行业发展提供了有力的政策保障。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国际化合作与交流：网络安全行业的国际化合作与交流日益频繁，为行业提供了更多的发展机遇和合作空间。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未来网络安全行业发展趋势预测</a:t>
            </a:r>
            <a:endParaRPr altLang="en-US" lang="zh-CN"/>
          </a:p>
        </p:txBody>
      </p:sp>
      <p:sp>
        <p:nvSpPr>
          <p:cNvPr id="104954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4"/>
          <p:cNvSpPr/>
          <p:nvPr>
            <p:custDataLst>
              <p:tags r:id="rId2"/>
            </p:custDataLst>
          </p:nvPr>
        </p:nvSpPr>
        <p:spPr>
          <a:xfrm>
            <a:off x="2463165" y="433705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人工智能与机器学习：人工智能和机器学习技术可以用于检测和预防网络攻击，未来将成为网络安全领域的重要技术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矩形 57"/>
          <p:cNvSpPr/>
          <p:nvPr>
            <p:custDataLst>
              <p:tags r:id="rId5"/>
            </p:custDataLst>
          </p:nvPr>
        </p:nvSpPr>
        <p:spPr>
          <a:xfrm>
            <a:off x="6174105" y="433705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5G安全：随着5G技术的普及，5G安全将成为网络安全行业的重要领域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2" name="矩形 65"/>
          <p:cNvSpPr/>
          <p:nvPr>
            <p:custDataLst>
              <p:tags r:id="rId8"/>
            </p:custDataLst>
          </p:nvPr>
        </p:nvSpPr>
        <p:spPr>
          <a:xfrm>
            <a:off x="608330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云计算安全：随着云计算的普及，云安全将成为网络安全行业的重要领域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8" name="矩形 69"/>
          <p:cNvSpPr/>
          <p:nvPr>
            <p:custDataLst>
              <p:tags r:id="rId11"/>
            </p:custDataLst>
          </p:nvPr>
        </p:nvSpPr>
        <p:spPr>
          <a:xfrm>
            <a:off x="4318635" y="183324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物联网安全：物联网技术的发展将带来更多的安全挑战，需要加强物联网设备的安全防护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4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区块链技术：区块链技术可以提高数据的安全性和可信度，未来将应用于网络安全领域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6" name="矩形 73"/>
          <p:cNvSpPr/>
          <p:nvPr>
            <p:custDataLst>
              <p:tags r:id="rId15"/>
            </p:custDataLst>
          </p:nvPr>
        </p:nvSpPr>
        <p:spPr>
          <a:xfrm>
            <a:off x="8029575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网络安全行业合作与交流</a:t>
            </a:r>
            <a:endParaRPr altLang="en-US" lang="zh-CN"/>
          </a:p>
        </p:txBody>
      </p:sp>
      <p:sp>
        <p:nvSpPr>
          <p:cNvPr id="10496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国内外网络安全行业合作现状及成果</a:t>
            </a:r>
            <a:endParaRPr altLang="en-US" lang="zh-CN"/>
          </a:p>
        </p:txBody>
      </p:sp>
      <p:sp>
        <p:nvSpPr>
          <p:cNvPr id="10496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国内外网络安全行业合作背景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国内外网络安全行业合作成果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国内外网络安全行业合作前景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国内外网络安全行业合作现状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网络安全行业交流活动及成果展示</a:t>
            </a:r>
            <a:endParaRPr altLang="en-US" lang="zh-CN"/>
          </a:p>
        </p:txBody>
      </p:sp>
      <p:sp>
        <p:nvSpPr>
          <p:cNvPr id="104975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网络安全行业合作与交流活动展望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网络安全行业合作与交流活动概述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网络安全行业合作与交流活动成果展示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网络安全行业合作与交流活动总结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未来网络安全行业合作与交流方向展望</a:t>
            </a:r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跨行业合作：加强与IT、金融、医疗等行业的合作，共同应对网络犯罪威胁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国际合作：加强与全球网络安全组织的合作，共同打击跨国网络犯罪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技术创新：推动网络安全技术的创新发展，提高防御能力和应对能力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人才培养：加强网络安全人才的培养和引进，提高行业整体素质和水平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2024年网络犯罪与安全行业工作总结回顾</a:t>
            </a:r>
            <a:endParaRPr altLang="en-US" lang="zh-CN"/>
          </a:p>
        </p:txBody>
      </p:sp>
      <p:sp>
        <p:nvSpPr>
          <p:cNvPr id="10499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2024年网络犯罪与安全行业概述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2024年网络犯罪与安全行业工作成果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2024年网络犯罪与安全行业工作挑战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2024年网络犯罪与安全行业工作展望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未来网络安全行业发展趋势展望</a:t>
            </a:r>
            <a:endParaRPr altLang="en-US" lang="zh-CN"/>
          </a:p>
        </p:txBody>
      </p:sp>
      <p:sp>
        <p:nvSpPr>
          <p:cNvPr id="1049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网络安全技术不断创新，应对日益复杂的网络攻击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网络安全与人工智能、大数据等技术的融合将成为未来趋势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网络安全行业将更加注重人才培养和团队建设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政府和企业对网络安全重视程度不断提高，投入增加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提升网络安全保障能力，共建网络强国</a:t>
            </a:r>
            <a:endParaRPr altLang="en-US" lang="zh-CN"/>
          </a:p>
        </p:txBody>
      </p:sp>
      <p:sp>
        <p:nvSpPr>
          <p:cNvPr id="105005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展望：分析未来网络犯罪与安全行业的发展趋势，包括新技术、新威胁、新挑战等方面。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总结：回顾过去一年的网络犯罪与安全行业的发展情况，包括网络安全事件、技术进步、政策法规等方面。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提升网络安全保障能力：提出加强网络安全保障能力的措施和建议，包括技术、管理、人才等方面。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共建网络强国：强调政府、企业、社会等各方共同参与，共建网络强国，推动网络犯罪与安全行业的健康发展。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0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8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1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1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3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2023-12-17T22:25:49Z</dcterms:created>
  <dcterms:modified xsi:type="dcterms:W3CDTF">2023-12-17T22:25:49Z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62b81870244a4cf7814cd9366a860a47_21</vt:lpwstr>
  </property>
</Properties>
</file>