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813" r:id="rId1"/>
    <p:sldMasterId id="2147484850" r:id="rId2"/>
  </p:sldMasterIdLst>
  <p:notesMasterIdLst>
    <p:notesMasterId r:id="rId3"/>
  </p:notesMasterIdLst>
  <p:sldIdLst>
    <p:sldId id="783" r:id="rId4"/>
    <p:sldId id="786" r:id="rId5"/>
    <p:sldId id="789" r:id="rId6"/>
    <p:sldId id="792" r:id="rId7"/>
    <p:sldId id="798" r:id="rId9"/>
    <p:sldId id="801" r:id="rId10"/>
    <p:sldId id="804" r:id="rId11"/>
    <p:sldId id="807" r:id="rId12"/>
    <p:sldId id="810" r:id="rId13"/>
    <p:sldId id="816" r:id="rId15"/>
    <p:sldId id="819" r:id="rId16"/>
    <p:sldId id="822" r:id="rId17"/>
    <p:sldId id="825" r:id="rId18"/>
    <p:sldId id="828" r:id="rId19"/>
    <p:sldId id="834" r:id="rId21"/>
    <p:sldId id="837" r:id="rId22"/>
    <p:sldId id="840" r:id="rId23"/>
    <p:sldId id="843" r:id="rId24"/>
    <p:sldId id="846" r:id="rId25"/>
    <p:sldId id="852" r:id="rId27"/>
    <p:sldId id="855" r:id="rId28"/>
    <p:sldId id="858" r:id="rId29"/>
    <p:sldId id="861" r:id="rId30"/>
    <p:sldId id="864" r:id="rId31"/>
    <p:sldId id="870" r:id="rId33"/>
    <p:sldId id="873" r:id="rId34"/>
    <p:sldId id="876" r:id="rId35"/>
    <p:sldId id="879" r:id="rId36"/>
    <p:sldId id="882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14" r:id="rId1"/>
    <p:sldLayoutId id="2147484815" r:id="rId2"/>
    <p:sldLayoutId id="2147484816" r:id="rId3"/>
    <p:sldLayoutId id="2147484817" r:id="rId4"/>
    <p:sldLayoutId id="2147484818" r:id="rId5"/>
    <p:sldLayoutId id="2147484819" r:id="rId6"/>
    <p:sldLayoutId id="2147484820" r:id="rId7"/>
    <p:sldLayoutId id="2147484821" r:id="rId8"/>
    <p:sldLayoutId id="2147484822" r:id="rId9"/>
    <p:sldLayoutId id="2147484823" r:id="rId10"/>
    <p:sldLayoutId id="214748482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851" r:id="rId1"/>
    <p:sldLayoutId id="2147484852" r:id="rId2"/>
    <p:sldLayoutId id="2147484853" r:id="rId3"/>
    <p:sldLayoutId id="2147484854" r:id="rId4"/>
    <p:sldLayoutId id="2147484855" r:id="rId5"/>
    <p:sldLayoutId id="2147484856" r:id="rId6"/>
    <p:sldLayoutId id="2147484857" r:id="rId7"/>
    <p:sldLayoutId id="2147484858" r:id="rId8"/>
    <p:sldLayoutId id="2147484859" r:id="rId9"/>
    <p:sldLayoutId id="2147484860" r:id="rId10"/>
    <p:sldLayoutId id="214748486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tags" Target="../tags/tag138.xml"/><Relationship Id="rId18" Type="http://schemas.openxmlformats.org/officeDocument/2006/relationships/tags" Target="../tags/tag139.xml"/><Relationship Id="rId19" Type="http://schemas.openxmlformats.org/officeDocument/2006/relationships/tags" Target="../tags/tag140.xml"/><Relationship Id="rId20" Type="http://schemas.openxmlformats.org/officeDocument/2006/relationships/tags" Target="../tags/tag141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tags" Target="../tags/tag190.xml"/><Relationship Id="rId18" Type="http://schemas.openxmlformats.org/officeDocument/2006/relationships/tags" Target="../tags/tag191.xml"/><Relationship Id="rId19" Type="http://schemas.openxmlformats.org/officeDocument/2006/relationships/tags" Target="../tags/tag192.xml"/><Relationship Id="rId20" Type="http://schemas.openxmlformats.org/officeDocument/2006/relationships/tags" Target="../tags/tag193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tags" Target="../tags/tag321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五种引领2024年食品饮料行业的创新产品趋势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添加目录项标题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健康化趋势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个性化趋势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便捷化趋势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天然化趋势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智能化趋势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添加目录项标题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健康化趋势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健康食品的定义和分类</a:t>
            </a:r>
            <a:endParaRPr altLang="en-US" lang="zh-CN"/>
          </a:p>
        </p:txBody>
      </p:sp>
      <p:sp>
        <p:nvSpPr>
          <p:cNvPr id="1048896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896151" y="116185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922683" y="4389637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任意多边形 4"/>
          <p:cNvSpPr/>
          <p:nvPr>
            <p:custDataLst>
              <p:tags r:id="rId3"/>
            </p:custDataLst>
          </p:nvPr>
        </p:nvSpPr>
        <p:spPr>
          <a:xfrm>
            <a:off x="3095030" y="2108576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任意多边形 5"/>
          <p:cNvSpPr/>
          <p:nvPr>
            <p:custDataLst>
              <p:tags r:id="rId4"/>
            </p:custDataLst>
          </p:nvPr>
        </p:nvSpPr>
        <p:spPr>
          <a:xfrm flipV="1">
            <a:off x="2946195" y="1364400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95030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2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健康食品的定义：指具有营养保健功能，对人体健康有益的食品</a:t>
            </a:r>
            <a:endParaRPr altLang="en-US" baseline="0" b="0" cap="none" dirty="0" sz="22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06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300594" y="117738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25831" y="4404520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任意多边形 11"/>
          <p:cNvSpPr/>
          <p:nvPr>
            <p:custDataLst>
              <p:tags r:id="rId8"/>
            </p:custDataLst>
          </p:nvPr>
        </p:nvSpPr>
        <p:spPr>
          <a:xfrm>
            <a:off x="6499473" y="2123459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任意多边形 12"/>
          <p:cNvSpPr/>
          <p:nvPr>
            <p:custDataLst>
              <p:tags r:id="rId9"/>
            </p:custDataLst>
          </p:nvPr>
        </p:nvSpPr>
        <p:spPr>
          <a:xfrm flipV="1">
            <a:off x="6350638" y="1379931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9473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 fontScale="94167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健康食品的分类：根据原料和加工方式的不同，可以分为天然有机食品、功能性食品、营养强化食品等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健康食品的市场规模和增长趋势</a:t>
            </a:r>
            <a:endParaRPr altLang="en-US" lang="zh-CN"/>
          </a:p>
        </p:txBody>
      </p:sp>
      <p:sp>
        <p:nvSpPr>
          <p:cNvPr id="1048950" name="文本框 5"/>
          <p:cNvSpPr txBox="1"/>
          <p:nvPr>
            <p:custDataLst>
              <p:tags r:id="rId1"/>
            </p:custDataLst>
          </p:nvPr>
        </p:nvSpPr>
        <p:spPr>
          <a:xfrm>
            <a:off x="3330462" y="2566892"/>
            <a:ext cx="5531077" cy="363785"/>
          </a:xfrm>
          <a:prstGeom prst="rect"/>
          <a:noFill/>
        </p:spPr>
        <p:txBody>
          <a:bodyPr anchor="b" anchorCtr="0" bIns="0" lIns="0" rtlCol="0" wrap="square">
            <a:normAutofit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增长趋势：随着人们对健康生活的追求和对食品安全问题的关注，健康食品市场将继续保持快速增长的趋势。 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8952" name="正文"/>
          <p:cNvSpPr txBox="1"/>
          <p:nvPr>
            <p:custDataLst>
              <p:tags r:id="rId2"/>
            </p:custDataLst>
          </p:nvPr>
        </p:nvSpPr>
        <p:spPr>
          <a:xfrm>
            <a:off x="3330462" y="2959754"/>
            <a:ext cx="5531077" cy="67200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单击此处添加文本具体内容，简明扼要地阐述您的观点。根据需要可酌情增减文字，以便观者准确地理解您传达的思想。单击此处添加文本具体内容，简明扼要地阐述您的观点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文本框 7"/>
          <p:cNvSpPr txBox="1"/>
          <p:nvPr>
            <p:custDataLst>
              <p:tags r:id="rId3"/>
            </p:custDataLst>
          </p:nvPr>
        </p:nvSpPr>
        <p:spPr>
          <a:xfrm>
            <a:off x="3330462" y="1364400"/>
            <a:ext cx="5531723" cy="354092"/>
          </a:xfrm>
          <a:prstGeom prst="rect"/>
          <a:noFill/>
        </p:spPr>
        <p:txBody>
          <a:bodyPr anchor="b" anchorCtr="0" bIns="0" lIns="0" rtlCol="0" wrap="square">
            <a:normAutofit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市场规模：近年来，健康食品市场呈现出快速增长的趋势，市场规模不断扩大。 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8956" name="正文"/>
          <p:cNvSpPr txBox="1"/>
          <p:nvPr>
            <p:custDataLst>
              <p:tags r:id="rId4"/>
            </p:custDataLst>
          </p:nvPr>
        </p:nvSpPr>
        <p:spPr>
          <a:xfrm>
            <a:off x="3330462" y="1741108"/>
            <a:ext cx="5531077" cy="653908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单击此处添加文本具体内容，简明扼要地阐述您的观点。根据需要可酌情增减文字，以便观者准确地理解您传达的思想。单击此处添加文本具体内容，简明扼要地阐述您的观点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文本框 12"/>
          <p:cNvSpPr txBox="1"/>
          <p:nvPr>
            <p:custDataLst>
              <p:tags r:id="rId5"/>
            </p:custDataLst>
          </p:nvPr>
        </p:nvSpPr>
        <p:spPr>
          <a:xfrm>
            <a:off x="3330462" y="3803631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健康食品种类：包括有机食品、无糖食品、低脂食品、天然食品等，满足了不同人群的健康需求。 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8960" name="正文"/>
          <p:cNvSpPr txBox="1"/>
          <p:nvPr>
            <p:custDataLst>
              <p:tags r:id="rId6"/>
            </p:custDataLst>
          </p:nvPr>
        </p:nvSpPr>
        <p:spPr>
          <a:xfrm>
            <a:off x="3330462" y="4209415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单击此处添加文本具体内容，简明扼要地阐述您的观点。根据需要可酌情增减文字，以便观者准确地理解您传达的思想。单击此处添加文本具体内容，简明扼要地阐述您的观点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文本框 15"/>
          <p:cNvSpPr txBox="1"/>
          <p:nvPr>
            <p:custDataLst>
              <p:tags r:id="rId7"/>
            </p:custDataLst>
          </p:nvPr>
        </p:nvSpPr>
        <p:spPr>
          <a:xfrm>
            <a:off x="3330462" y="5076554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消费者群体：以年轻人和健康意识强的人群为主，他们更加注重食品的营养成分和健康价值。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8964" name="正文"/>
          <p:cNvSpPr txBox="1"/>
          <p:nvPr>
            <p:custDataLst>
              <p:tags r:id="rId8"/>
            </p:custDataLst>
          </p:nvPr>
        </p:nvSpPr>
        <p:spPr>
          <a:xfrm>
            <a:off x="3330462" y="5482338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单击此处添加文本具体内容，简明扼要地阐述您的观点。根据需要可酌情增减文字，以便观者准确地理解您传达的思想。单击此处添加文本具体内容，简明扼要地阐述您的观点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健康食品的消费者需求和购买行为</a:t>
            </a:r>
            <a:endParaRPr altLang="en-US" lang="zh-CN"/>
          </a:p>
        </p:txBody>
      </p:sp>
      <p:sp>
        <p:nvSpPr>
          <p:cNvPr id="104900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消费者对健康食品的需求增加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消费者购买健康食品的动机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消费者购买健康食品的渠道和方式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消费者对健康食品的认知和评价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健康食品的未来发展趋势</a:t>
            </a:r>
            <a:endParaRPr altLang="en-US" lang="zh-CN"/>
          </a:p>
        </p:txBody>
      </p:sp>
      <p:sp>
        <p:nvSpPr>
          <p:cNvPr id="10490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消费者对健康食品的需求增加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健康食品市场增长迅速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健康食品的种类和口味多样化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健康食品的科技含量不断提高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个性化趋势</a:t>
            </a:r>
            <a:endParaRPr altLang="en-US" lang="zh-CN"/>
          </a:p>
        </p:txBody>
      </p:sp>
      <p:sp>
        <p:nvSpPr>
          <p:cNvPr id="10490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个性化食品的定义和分类</a:t>
            </a:r>
            <a:endParaRPr altLang="en-US" lang="zh-CN"/>
          </a:p>
        </p:txBody>
      </p:sp>
      <p:sp>
        <p:nvSpPr>
          <p:cNvPr id="1049144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46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48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个性化食品的定义：根据消费者的需求和偏好，定制化生产符合其口味、营养需求的食品。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50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52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54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56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个性化食品的分类：根据生产方式，可分为预制个性化食品和定制个性化食品；根据产品类型，可分为零食、饮料、正餐等。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58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60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62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64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个性化食品的市场前景：随着消费者对个性化需求的提高，个性化食品市场将不断扩大，成为食品饮料行业的重要创新方向。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66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68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70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72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 fontScale="85556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个性化食品的挑战与机遇：虽然个性化食品市场具有广阔的前景，但也面临着生产成本、技术、消费者隐私等问题。同时，随着技术的不断进步，也为个性化食品的生产和推广带来了更多的机遇。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74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个性化食品的市场规模和增长趋势</a:t>
            </a:r>
            <a:endParaRPr altLang="en-US" lang="zh-CN"/>
          </a:p>
        </p:txBody>
      </p:sp>
      <p:sp>
        <p:nvSpPr>
          <p:cNvPr id="10492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市场规模：近年来，个性化食品市场规模不断扩大，预计未来几年将持续保持快速增长。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增长趋势：随着消费者对个性化食品的需求不断增加，个性化食品市场呈现出快速增长的趋势。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消费者需求：消费者对个性化食品的需求主要体现在对健康、营养、口感等方面的个性化需求。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未来趋势：未来，个性化食品市场将继续保持快速增长，并呈现出更加多样化、个性化的趋势。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个性化食品的消费者需求和购买行为</a:t>
            </a:r>
            <a:endParaRPr altLang="en-US" lang="zh-CN"/>
          </a:p>
        </p:txBody>
      </p:sp>
      <p:sp>
        <p:nvSpPr>
          <p:cNvPr id="10492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消费者对个性化食品的需求增加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不同年龄段消费者对个性化食品的偏好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消费者对个性化食品的期望和反馈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消费者购买个性化食品的行为特点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个性化食品的未来发展趋势</a:t>
            </a:r>
            <a:endParaRPr altLang="en-US" lang="zh-CN"/>
          </a:p>
        </p:txBody>
      </p:sp>
      <p:sp>
        <p:nvSpPr>
          <p:cNvPr id="10493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个性化食品的定义和特点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个性化食品的生产技术和创新点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个性化食品的市场前景和未来趋势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消费者对个性化食品的需求和偏好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便捷化趋势</a:t>
            </a:r>
            <a:endParaRPr altLang="en-US" lang="zh-CN"/>
          </a:p>
        </p:txBody>
      </p:sp>
      <p:sp>
        <p:nvSpPr>
          <p:cNvPr id="10494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便捷食品的定义和分类</a:t>
            </a:r>
            <a:endParaRPr altLang="en-US" lang="zh-CN"/>
          </a:p>
        </p:txBody>
      </p:sp>
      <p:sp>
        <p:nvSpPr>
          <p:cNvPr id="1049468" name="对角圆角矩形 52"/>
          <p:cNvSpPr/>
          <p:nvPr>
            <p:custDataLst>
              <p:tags r:id="rId1"/>
            </p:custDataLst>
          </p:nvPr>
        </p:nvSpPr>
        <p:spPr>
          <a:xfrm>
            <a:off x="838200" y="2635800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对角圆角矩形 53"/>
          <p:cNvSpPr/>
          <p:nvPr>
            <p:custDataLst>
              <p:tags r:id="rId2"/>
            </p:custDataLst>
          </p:nvPr>
        </p:nvSpPr>
        <p:spPr>
          <a:xfrm>
            <a:off x="838200" y="2474368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直角三角形 54"/>
          <p:cNvSpPr/>
          <p:nvPr>
            <p:custDataLst>
              <p:tags r:id="rId3"/>
            </p:custDataLst>
          </p:nvPr>
        </p:nvSpPr>
        <p:spPr>
          <a:xfrm>
            <a:off x="1489409" y="2474978"/>
            <a:ext cx="96315" cy="16052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文本框 56"/>
          <p:cNvSpPr txBox="1"/>
          <p:nvPr>
            <p:custDataLst>
              <p:tags r:id="rId4"/>
            </p:custDataLst>
          </p:nvPr>
        </p:nvSpPr>
        <p:spPr>
          <a:xfrm>
            <a:off x="1531443" y="2679052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定义：便捷食品是指那些方便快捷、易于携带和食用的食品，通常不需要复杂的加工或准备过程。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对角圆角矩形 5"/>
          <p:cNvSpPr/>
          <p:nvPr>
            <p:custDataLst>
              <p:tags r:id="rId5"/>
            </p:custDataLst>
          </p:nvPr>
        </p:nvSpPr>
        <p:spPr>
          <a:xfrm>
            <a:off x="838200" y="4183108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对角圆角矩形 6"/>
          <p:cNvSpPr/>
          <p:nvPr>
            <p:custDataLst>
              <p:tags r:id="rId6"/>
            </p:custDataLst>
          </p:nvPr>
        </p:nvSpPr>
        <p:spPr>
          <a:xfrm>
            <a:off x="838200" y="4021676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直角三角形 7"/>
          <p:cNvSpPr/>
          <p:nvPr>
            <p:custDataLst>
              <p:tags r:id="rId7"/>
            </p:custDataLst>
          </p:nvPr>
        </p:nvSpPr>
        <p:spPr>
          <a:xfrm>
            <a:off x="1489409" y="4022894"/>
            <a:ext cx="96315" cy="16052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文本框 8"/>
          <p:cNvSpPr txBox="1"/>
          <p:nvPr>
            <p:custDataLst>
              <p:tags r:id="rId8"/>
            </p:custDataLst>
          </p:nvPr>
        </p:nvSpPr>
        <p:spPr>
          <a:xfrm>
            <a:off x="1531443" y="4234888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 fontScale="64167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分类：根据不同的特点，便捷食品可以分为不同的类型，如方便面、速冻食品、罐头食品等。这些食品通常具有快速烹饪、易于储存和携带等特点，为忙碌的现代人提供了方便快捷的饮食选择。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便捷食品的市场规模和增长趋势</a:t>
            </a:r>
            <a:endParaRPr altLang="en-US" lang="zh-CN"/>
          </a:p>
        </p:txBody>
      </p:sp>
      <p:sp>
        <p:nvSpPr>
          <p:cNvPr id="104951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市场规模：近年来，便捷食品市场规模不断扩大，成为食品行业的重要增长点。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增长趋势：随着消费者对便捷、快速、方便食品的需求增加，便捷食品市场将继续保持快速增长趋势。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消费者需求：消费者对便捷食品的需求不断增长，特别是年轻人和快节奏生活人群。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未来预测：未来几年，便捷食品市场将继续保持快速增长，预计市场规模将持续扩大。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便捷食品的消费者需求和购买行为</a:t>
            </a:r>
            <a:endParaRPr altLang="en-US" lang="zh-CN"/>
          </a:p>
        </p:txBody>
      </p:sp>
      <p:sp>
        <p:nvSpPr>
          <p:cNvPr id="10495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消费者对便捷食品的需求增加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购买行为的变化：更倾向于选择方便、快捷的食品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便捷化趋势对食品行业的影响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未来便捷食品的发展趋势预测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便捷食品的未来发展趋势</a:t>
            </a:r>
            <a:endParaRPr altLang="en-US" lang="zh-CN"/>
          </a:p>
        </p:txBody>
      </p:sp>
      <p:sp>
        <p:nvSpPr>
          <p:cNvPr id="104963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便捷化趋势的未来展望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便捷化趋势对行业的影响和挑战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便捷化趋势的定义和背景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便捷化趋势在食品饮料行业的应用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天然化趋势</a:t>
            </a:r>
            <a:endParaRPr altLang="en-US" lang="zh-CN"/>
          </a:p>
        </p:txBody>
      </p:sp>
      <p:sp>
        <p:nvSpPr>
          <p:cNvPr id="10496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天然食品的定义和分类</a:t>
            </a:r>
            <a:endParaRPr altLang="en-US" lang="zh-CN"/>
          </a:p>
        </p:txBody>
      </p:sp>
      <p:sp>
        <p:nvSpPr>
          <p:cNvPr id="1049744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8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2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0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4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无公害食品：指在生产过程中不使用高毒、高残留农药，符合国家食品安全标准的食品。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66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有机食品：指在生产过程中不使用化学合成物、农药、抗生素等物质，遵循自然规律和生态平衡的食品。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68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绿色食品：指在生产过程中注重环境保护，遵循可持续发展原则，限量使用化学合成物、农药、抗生素等物质的食品。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70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天然食品的定义：指在自然环境下生长，未经过过多加工和处理，含有较少添加剂的食品。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72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天然食品的分类：根据加工程度和添加剂的多少，天然食品可以分为有机食品、绿色食品、无公害食品等。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天然食品的市场规模和增长趋势</a:t>
            </a:r>
            <a:endParaRPr altLang="en-US" lang="zh-CN"/>
          </a:p>
        </p:txBody>
      </p:sp>
      <p:sp>
        <p:nvSpPr>
          <p:cNvPr id="10498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市场规模：近年来，天然食品市场呈现出快速增长的趋势，市场规模不断扩大。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增长趋势：随着消费者对健康、环保、安全等方面的关注度不断提高，天然食品市场的增长趋势将持续。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消费者需求：消费者对天然食品的需求不断增加，特别是对有机、非转基因、无农药残留等标签的产品更加青睐。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未来预测：未来，随着技术的不断进步和消费者对健康生活的追求，天然食品市场将继续保持快速增长的趋势。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天然食品的消费者需求和购买行为</a:t>
            </a:r>
            <a:endParaRPr altLang="en-US" lang="zh-CN"/>
          </a:p>
        </p:txBody>
      </p:sp>
      <p:sp>
        <p:nvSpPr>
          <p:cNvPr id="10498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消费者对食品成分和来源的关注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消费者对天然食品的需求增加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消费者对有机和可持续生产的食品的偏好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消费者购买行为的变化，如购买渠道和决策过程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天然食品的未来发展趋势</a:t>
            </a:r>
            <a:endParaRPr altLang="en-US" lang="zh-CN"/>
          </a:p>
        </p:txBody>
      </p:sp>
      <p:sp>
        <p:nvSpPr>
          <p:cNvPr id="104991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6250"/>
          </a:bodyPr>
          <a:p>
            <a:r>
              <a:rPr altLang="en-US" lang="zh-CN"/>
              <a:t>天然食品的定义和特点</a:t>
            </a:r>
            <a:endParaRPr altLang="en-US" lang="zh-CN"/>
          </a:p>
          <a:p>
            <a:r>
              <a:rPr altLang="en-US" lang="zh-CN"/>
              <a:t>天然食品的市场现状和发展趋势</a:t>
            </a:r>
            <a:endParaRPr altLang="en-US" lang="zh-CN"/>
          </a:p>
          <a:p>
            <a:r>
              <a:rPr altLang="en-US" lang="zh-CN"/>
              <a:t>天然食品的未来发展方向和前景</a:t>
            </a:r>
            <a:endParaRPr altLang="en-US" lang="zh-CN"/>
          </a:p>
          <a:p>
            <a:r>
              <a:rPr altLang="en-US" lang="zh-CN"/>
              <a:t>天然食品的挑战和机遇  以下是用户提供的信息和标题： 我正在写一份主题为“五种引领2024年食品饮料行业的创新产品趋势”的PPT,现在准备介绍“个性化趋势”,请帮我生成“个性化产品的发展趋势”为标题的内容 个性化产品的发展趋势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我正在写一份主题为“五种引领2024年食品饮料行业的创新产品趋势”的PPT,现在准备介绍“个性化趋势”,请帮我生成“个性化产品的发展趋势”为标题的内容</a:t>
            </a:r>
            <a:endParaRPr altLang="en-US" lang="zh-CN"/>
          </a:p>
          <a:p>
            <a:pPr lvl="1"/>
            <a:r>
              <a:rPr altLang="en-US" lang="zh-CN"/>
              <a:t>个性化产品的发展趋势</a:t>
            </a:r>
            <a:endParaRPr altLang="en-US" lang="zh-CN"/>
          </a:p>
          <a:p>
            <a:r>
              <a:rPr altLang="en-US" lang="zh-CN"/>
              <a:t>个性化产品的定义和特点</a:t>
            </a:r>
            <a:endParaRPr altLang="en-US" lang="zh-CN"/>
          </a:p>
          <a:p>
            <a:r>
              <a:rPr altLang="en-US" lang="zh-CN"/>
              <a:t>个性化产品的市场现状和发展趋势</a:t>
            </a:r>
            <a:endParaRPr altLang="en-US" lang="zh-CN"/>
          </a:p>
          <a:p>
            <a:r>
              <a:rPr altLang="en-US" lang="zh-CN"/>
              <a:t>个性化产品的未来发展方向和前景</a:t>
            </a:r>
            <a:endParaRPr altLang="en-US" lang="zh-CN"/>
          </a:p>
          <a:p>
            <a:r>
              <a:rPr altLang="en-US" lang="zh-CN"/>
              <a:t>个性化产品的挑战和机遇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智能化趋势</a:t>
            </a:r>
            <a:endParaRPr altLang="en-US" lang="zh-CN"/>
          </a:p>
        </p:txBody>
      </p:sp>
      <p:sp>
        <p:nvSpPr>
          <p:cNvPr id="10499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智能化食品的定义和分类</a:t>
            </a:r>
            <a:endParaRPr altLang="en-US" lang="zh-CN"/>
          </a:p>
        </p:txBody>
      </p:sp>
      <p:sp>
        <p:nvSpPr>
          <p:cNvPr id="105000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定义：智能化食品是指通过应用先进的科技手段，对食品生产、加工、运输、销售等环节进行智能化管理和控制，以提高食品的质量和安全性的食品。</a:t>
            </a:r>
            <a:endParaRPr altLang="en-US" lang="zh-CN"/>
          </a:p>
          <a:p>
            <a:r>
              <a:rPr altLang="en-US" lang="zh-CN"/>
              <a:t>分类：根据应用场景和科技手段的不同，智能化食品可以分为以下几类： （1）智能制造：通过机器人、自动化设备等实现食品生产线的智能化管理和控制，提高生产效率和产品质量。 （2）智能检测：通过应用先进的检测技术，对食品中的营养成分、添加剂、微生物等进行快速、准确的检测和分析，确保食品的质量和安全性。 （3）智能溯源：通过应用区块链技术等，实现食品从生产到销售的全过程溯源和追踪，确保食品来源的可靠性和真实性。 （4）智能营销：通过应用大数据、人工智能等技术，对消费者行为进行分析和预测，实现精准营销和个性化推荐，提高销售效果和用户满意度。</a:t>
            </a:r>
            <a:endParaRPr altLang="en-US" lang="zh-CN"/>
          </a:p>
          <a:p>
            <a:pPr lvl="1"/>
            <a:r>
              <a:rPr altLang="en-US" lang="zh-CN"/>
              <a:t>（1）智能制造：通过机器人、自动化设备等实现食品生产线的智能化管理和控制，提高生产效率和产品质量。</a:t>
            </a:r>
            <a:endParaRPr altLang="en-US" lang="zh-CN"/>
          </a:p>
          <a:p>
            <a:pPr lvl="1"/>
            <a:r>
              <a:rPr altLang="en-US" lang="zh-CN"/>
              <a:t>（2）智能检测：通过应用先进的检测技术，对食品中的营养成分、添加剂、微生物等进行快速、准确的检测和分析，确保食品的质量和安全性。</a:t>
            </a:r>
            <a:endParaRPr altLang="en-US" lang="zh-CN"/>
          </a:p>
          <a:p>
            <a:pPr lvl="1"/>
            <a:r>
              <a:rPr altLang="en-US" lang="zh-CN"/>
              <a:t>（3）智能溯源：通过应用区块链技术等，实现食品从生产到销售的全过程溯源和追踪，确保食品来源的可靠性和真实性。</a:t>
            </a:r>
            <a:endParaRPr altLang="en-US" lang="zh-CN"/>
          </a:p>
          <a:p>
            <a:pPr lvl="1"/>
            <a:r>
              <a:rPr altLang="en-US" lang="zh-CN"/>
              <a:t>（4）智能营销：通过应用大数据、人工智能等技术，对消费者行为进行分析和预测，实现精准营销和个性化推荐，提高销售效果和用户满意度。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智能化食品的市场规模和增长趋势</a:t>
            </a:r>
            <a:endParaRPr altLang="en-US" lang="zh-CN"/>
          </a:p>
        </p:txBody>
      </p:sp>
      <p:sp>
        <p:nvSpPr>
          <p:cNvPr id="105004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市场规模：随着智能化技术的不断发展，智能化食品的市场规模也在不断扩大。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增长趋势：未来几年，智能化食品的市场规模将继续保持快速增长的趋势。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消费者需求：消费者对智能化食品的需求也在不断增加，特别是对于健康、营养和便捷等方面的需求。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技术创新：随着技术的不断创新，智能化食品也将不断推陈出新，满足消费者的多样化需求。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智能化食品的消费者需求和购买行为</a:t>
            </a:r>
            <a:endParaRPr altLang="en-US" lang="zh-CN"/>
          </a:p>
        </p:txBody>
      </p:sp>
      <p:sp>
        <p:nvSpPr>
          <p:cNvPr id="10500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消费者对智能化食品的认知和接受程度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智能化食品的市场前景和未来趋势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消费者对智能化食品的需求增加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购买行为受到智能化食品的影响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智能化食品的未来发展趋势</a:t>
            </a:r>
            <a:endParaRPr altLang="en-US" lang="zh-CN"/>
          </a:p>
        </p:txBody>
      </p:sp>
      <p:cxnSp>
        <p:nvCxnSpPr>
          <p:cNvPr id="3145737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860594" y="3780277"/>
            <a:ext cx="10492566" cy="640"/>
          </a:xfrm>
          <a:prstGeom prst="line"/>
          <a:ln w="254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156" name="等腰三角形 103"/>
          <p:cNvSpPr/>
          <p:nvPr>
            <p:custDataLst>
              <p:tags r:id="rId2"/>
            </p:custDataLst>
          </p:nvPr>
        </p:nvSpPr>
        <p:spPr>
          <a:xfrm rot="10800000" flipH="1" flipV="1">
            <a:off x="4291361" y="4174413"/>
            <a:ext cx="1645002" cy="243135"/>
          </a:xfrm>
          <a:prstGeom prst="triangle">
            <a:avLst>
              <a:gd name="adj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lnSpc>
                <a:spcPct val="120000"/>
              </a:lnSpc>
            </a:pPr>
            <a:endParaRPr altLang="en-US" lang="zh-CN">
              <a:latin typeface="Arial" panose="02080604020202020204" pitchFamily="34" charset="0"/>
              <a:ea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8" name="等腰三角形 112"/>
          <p:cNvSpPr/>
          <p:nvPr>
            <p:custDataLst>
              <p:tags r:id="rId3"/>
            </p:custDataLst>
          </p:nvPr>
        </p:nvSpPr>
        <p:spPr>
          <a:xfrm rot="10800000" flipH="1" flipV="1">
            <a:off x="7921754" y="4174413"/>
            <a:ext cx="1620688" cy="243135"/>
          </a:xfrm>
          <a:prstGeom prst="triangle">
            <a:avLst>
              <a:gd name="adj" fmla="val 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lnSpc>
                <a:spcPct val="120000"/>
              </a:lnSpc>
            </a:pPr>
            <a:endParaRPr altLang="en-US" lang="zh-CN">
              <a:latin typeface="Arial" panose="02080604020202020204" pitchFamily="34" charset="0"/>
              <a:ea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60" name="矩形 49"/>
          <p:cNvSpPr/>
          <p:nvPr>
            <p:custDataLst>
              <p:tags r:id="rId4"/>
            </p:custDataLst>
          </p:nvPr>
        </p:nvSpPr>
        <p:spPr>
          <a:xfrm>
            <a:off x="841399" y="1863988"/>
            <a:ext cx="3295162" cy="1260867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>
              <a:lnSpc>
                <a:spcPct val="12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Arial" panose="02080604020202020204" pitchFamily="34" charset="0"/>
              </a:rPr>
              <a:t>智能化生产：通过先进的自动化技术和智能设备，提高生产效率和产品质量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等腰三角形 50"/>
          <p:cNvSpPr/>
          <p:nvPr>
            <p:custDataLst>
              <p:tags r:id="rId5"/>
            </p:custDataLst>
          </p:nvPr>
        </p:nvSpPr>
        <p:spPr>
          <a:xfrm rot="10800000">
            <a:off x="838200" y="3125092"/>
            <a:ext cx="1618129" cy="243135"/>
          </a:xfrm>
          <a:prstGeom prst="triangle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lnSpc>
                <a:spcPct val="120000"/>
              </a:lnSpc>
            </a:pPr>
            <a:endParaRPr altLang="en-US" lang="zh-CN">
              <a:latin typeface="Arial" panose="02080604020202020204" pitchFamily="34" charset="0"/>
              <a:ea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64" name="椭圆 52"/>
          <p:cNvSpPr/>
          <p:nvPr>
            <p:custDataLst>
              <p:tags r:id="rId6"/>
            </p:custDataLst>
          </p:nvPr>
        </p:nvSpPr>
        <p:spPr>
          <a:xfrm>
            <a:off x="2271418" y="3595367"/>
            <a:ext cx="369502" cy="369502"/>
          </a:xfrm>
          <a:prstGeom prst="ellipse"/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000" rtlCol="0" tIns="0" wrap="square">
            <a:normAutofit fontScale="90000"/>
          </a:bodyPr>
          <a:p>
            <a:pPr algn="ctr">
              <a:lnSpc>
                <a:spcPct val="120000"/>
              </a:lnSpc>
            </a:pPr>
            <a:r>
              <a:rPr altLang="zh-CN" dirty="0" sz="1000" lang="en-US">
                <a:solidFill>
                  <a:schemeClr val="lt1">
                    <a:lumMod val="100000"/>
                  </a:schemeClr>
                </a:solidFill>
                <a:latin typeface="+mj-lt"/>
                <a:ea typeface="微软雅黑" panose="020B0503020204020204" pitchFamily="34" charset="-122"/>
                <a:cs typeface="+mj-lt"/>
                <a:sym typeface="Arial" panose="02080604020202020204" pitchFamily="34" charset="0"/>
              </a:rPr>
              <a:t>A</a:t>
            </a:r>
            <a:endParaRPr altLang="zh-CN" dirty="0" sz="1000" lang="en-US">
              <a:solidFill>
                <a:schemeClr val="lt1">
                  <a:lumMod val="100000"/>
                </a:schemeClr>
              </a:solidFill>
              <a:latin typeface="+mj-lt"/>
              <a:ea typeface="微软雅黑" panose="020B0503020204020204" pitchFamily="34" charset="-122"/>
              <a:cs typeface="+mj-lt"/>
              <a:sym typeface="Arial" panose="02080604020202020204" pitchFamily="34" charset="0"/>
            </a:endParaRPr>
          </a:p>
        </p:txBody>
      </p:sp>
      <p:sp>
        <p:nvSpPr>
          <p:cNvPr id="1050166" name="矩形 54"/>
          <p:cNvSpPr/>
          <p:nvPr>
            <p:custDataLst>
              <p:tags r:id="rId7"/>
            </p:custDataLst>
          </p:nvPr>
        </p:nvSpPr>
        <p:spPr>
          <a:xfrm>
            <a:off x="4450038" y="1863988"/>
            <a:ext cx="3295123" cy="126086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>
              <a:lnSpc>
                <a:spcPct val="12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Arial" panose="02080604020202020204" pitchFamily="34" charset="0"/>
              </a:rPr>
              <a:t>智能化营销：通过精准定位和个性化推荐，提高营销效果和用户满意度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等腰三角形 55"/>
          <p:cNvSpPr/>
          <p:nvPr>
            <p:custDataLst>
              <p:tags r:id="rId8"/>
            </p:custDataLst>
          </p:nvPr>
        </p:nvSpPr>
        <p:spPr>
          <a:xfrm rot="10800000">
            <a:off x="4444280" y="3125092"/>
            <a:ext cx="1654599" cy="243135"/>
          </a:xfrm>
          <a:prstGeom prst="triangle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lnSpc>
                <a:spcPct val="120000"/>
              </a:lnSpc>
            </a:pPr>
            <a:endParaRPr altLang="en-US" lang="zh-CN">
              <a:latin typeface="Arial" panose="02080604020202020204" pitchFamily="34" charset="0"/>
              <a:ea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70" name="椭圆 57"/>
          <p:cNvSpPr/>
          <p:nvPr>
            <p:custDataLst>
              <p:tags r:id="rId9"/>
            </p:custDataLst>
          </p:nvPr>
        </p:nvSpPr>
        <p:spPr>
          <a:xfrm>
            <a:off x="5910769" y="3595367"/>
            <a:ext cx="369182" cy="369502"/>
          </a:xfrm>
          <a:prstGeom prst="ellipse"/>
          <a:solidFill>
            <a:schemeClr val="accent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000" rtlCol="0" tIns="0" wrap="square">
            <a:normAutofit fontScale="90000"/>
          </a:bodyPr>
          <a:p>
            <a:pPr algn="ctr">
              <a:lnSpc>
                <a:spcPct val="120000"/>
              </a:lnSpc>
            </a:pPr>
            <a:r>
              <a:rPr altLang="zh-CN" dirty="0" sz="1000" lang="en-US">
                <a:solidFill>
                  <a:schemeClr val="lt1">
                    <a:lumMod val="100000"/>
                  </a:schemeClr>
                </a:solidFill>
                <a:latin typeface="+mj-lt"/>
                <a:ea typeface="微软雅黑" panose="020B0503020204020204" pitchFamily="34" charset="-122"/>
                <a:cs typeface="+mj-lt"/>
                <a:sym typeface="Arial" panose="02080604020202020204" pitchFamily="34" charset="0"/>
              </a:rPr>
              <a:t>C</a:t>
            </a:r>
            <a:endParaRPr altLang="zh-CN" dirty="0" sz="1000" lang="en-US">
              <a:solidFill>
                <a:schemeClr val="lt1">
                  <a:lumMod val="100000"/>
                </a:schemeClr>
              </a:solidFill>
              <a:latin typeface="+mj-lt"/>
              <a:ea typeface="微软雅黑" panose="020B0503020204020204" pitchFamily="34" charset="-122"/>
              <a:cs typeface="+mj-lt"/>
              <a:sym typeface="Arial" panose="02080604020202020204" pitchFamily="34" charset="0"/>
            </a:endParaRPr>
          </a:p>
        </p:txBody>
      </p:sp>
      <p:sp>
        <p:nvSpPr>
          <p:cNvPr id="1050172" name="矩形 59"/>
          <p:cNvSpPr/>
          <p:nvPr>
            <p:custDataLst>
              <p:tags r:id="rId10"/>
            </p:custDataLst>
          </p:nvPr>
        </p:nvSpPr>
        <p:spPr>
          <a:xfrm>
            <a:off x="8058677" y="1863988"/>
            <a:ext cx="3295123" cy="1260867"/>
          </a:xfrm>
          <a:prstGeom prst="rect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>
              <a:lnSpc>
                <a:spcPct val="12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Arial" panose="02080604020202020204" pitchFamily="34" charset="0"/>
              </a:rPr>
              <a:t>智能化环保：采用环保材料和节能技术，降低生产过程中的能耗和排放，实现可持续发展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4" name="等腰三角形 60"/>
          <p:cNvSpPr/>
          <p:nvPr>
            <p:custDataLst>
              <p:tags r:id="rId11"/>
            </p:custDataLst>
          </p:nvPr>
        </p:nvSpPr>
        <p:spPr>
          <a:xfrm rot="10800000">
            <a:off x="8050999" y="3125092"/>
            <a:ext cx="1674434" cy="243135"/>
          </a:xfrm>
          <a:prstGeom prst="triangle">
            <a:avLst>
              <a:gd name="adj" fmla="val 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lnSpc>
                <a:spcPct val="120000"/>
              </a:lnSpc>
            </a:pPr>
            <a:endParaRPr altLang="en-US" lang="zh-CN">
              <a:latin typeface="Arial" panose="02080604020202020204" pitchFamily="34" charset="0"/>
              <a:ea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76" name="椭圆 62"/>
          <p:cNvSpPr/>
          <p:nvPr>
            <p:custDataLst>
              <p:tags r:id="rId12"/>
            </p:custDataLst>
          </p:nvPr>
        </p:nvSpPr>
        <p:spPr>
          <a:xfrm>
            <a:off x="9550120" y="3595367"/>
            <a:ext cx="369182" cy="369502"/>
          </a:xfrm>
          <a:prstGeom prst="ellipse"/>
          <a:solidFill>
            <a:schemeClr val="accent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00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altLang="zh-CN" dirty="0" sz="1000" lang="en-US">
                <a:solidFill>
                  <a:schemeClr val="lt1">
                    <a:lumMod val="100000"/>
                  </a:schemeClr>
                </a:solidFill>
                <a:latin typeface="+mj-lt"/>
                <a:ea typeface="微软雅黑" panose="020B0503020204020204" pitchFamily="34" charset="-122"/>
                <a:cs typeface="+mj-lt"/>
                <a:sym typeface="Arial" panose="02080604020202020204" pitchFamily="34" charset="0"/>
              </a:rPr>
              <a:t>E</a:t>
            </a:r>
            <a:endParaRPr altLang="zh-CN" dirty="0" sz="1000" lang="en-US">
              <a:solidFill>
                <a:schemeClr val="lt1">
                  <a:lumMod val="100000"/>
                </a:schemeClr>
              </a:solidFill>
              <a:latin typeface="+mj-lt"/>
              <a:ea typeface="微软雅黑" panose="020B0503020204020204" pitchFamily="34" charset="-122"/>
              <a:cs typeface="+mj-lt"/>
              <a:sym typeface="Arial" panose="02080604020202020204" pitchFamily="34" charset="0"/>
            </a:endParaRPr>
          </a:p>
        </p:txBody>
      </p:sp>
      <p:sp>
        <p:nvSpPr>
          <p:cNvPr id="1050178" name="椭圆 64"/>
          <p:cNvSpPr/>
          <p:nvPr>
            <p:custDataLst>
              <p:tags r:id="rId13"/>
            </p:custDataLst>
          </p:nvPr>
        </p:nvSpPr>
        <p:spPr>
          <a:xfrm rot="10800000" flipV="1">
            <a:off x="4091094" y="3595367"/>
            <a:ext cx="369182" cy="369502"/>
          </a:xfrm>
          <a:prstGeom prst="ellipse"/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00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altLang="zh-CN" dirty="0" sz="1000" lang="en-US">
                <a:solidFill>
                  <a:schemeClr val="lt1">
                    <a:lumMod val="100000"/>
                  </a:schemeClr>
                </a:solidFill>
                <a:latin typeface="+mj-lt"/>
                <a:ea typeface="微软雅黑" panose="020B0503020204020204" pitchFamily="34" charset="-122"/>
                <a:cs typeface="+mj-lt"/>
                <a:sym typeface="Arial" panose="02080604020202020204" pitchFamily="34" charset="0"/>
              </a:rPr>
              <a:t>B</a:t>
            </a:r>
            <a:endParaRPr altLang="zh-CN" dirty="0" sz="1000" lang="en-US">
              <a:solidFill>
                <a:schemeClr val="lt1">
                  <a:lumMod val="100000"/>
                </a:schemeClr>
              </a:solidFill>
              <a:latin typeface="+mj-lt"/>
              <a:ea typeface="微软雅黑" panose="020B0503020204020204" pitchFamily="34" charset="-122"/>
              <a:cs typeface="+mj-lt"/>
              <a:sym typeface="Arial" panose="02080604020202020204" pitchFamily="34" charset="0"/>
            </a:endParaRPr>
          </a:p>
        </p:txBody>
      </p:sp>
      <p:sp>
        <p:nvSpPr>
          <p:cNvPr id="1050180" name="椭圆 66"/>
          <p:cNvSpPr/>
          <p:nvPr>
            <p:custDataLst>
              <p:tags r:id="rId14"/>
            </p:custDataLst>
          </p:nvPr>
        </p:nvSpPr>
        <p:spPr>
          <a:xfrm rot="10800000" flipV="1">
            <a:off x="7730445" y="3595367"/>
            <a:ext cx="369182" cy="369502"/>
          </a:xfrm>
          <a:prstGeom prst="ellipse"/>
          <a:solidFill>
            <a:schemeClr val="accent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000" rtlCol="0" tIns="0" wrap="square">
            <a:normAutofit fontScale="90000" lnSpcReduction="10000"/>
          </a:bodyPr>
          <a:p>
            <a:pPr algn="ctr">
              <a:lnSpc>
                <a:spcPct val="120000"/>
              </a:lnSpc>
            </a:pPr>
            <a:r>
              <a:rPr altLang="zh-CN" dirty="0" sz="1000" lang="en-US">
                <a:solidFill>
                  <a:schemeClr val="lt1">
                    <a:lumMod val="100000"/>
                  </a:schemeClr>
                </a:solidFill>
                <a:latin typeface="+mj-lt"/>
                <a:ea typeface="微软雅黑" panose="020B0503020204020204" pitchFamily="34" charset="-122"/>
                <a:cs typeface="+mj-lt"/>
                <a:sym typeface="Arial" panose="02080604020202020204" pitchFamily="34" charset="0"/>
              </a:rPr>
              <a:t>D</a:t>
            </a:r>
            <a:endParaRPr altLang="zh-CN" dirty="0" sz="1000" lang="en-US">
              <a:solidFill>
                <a:schemeClr val="lt1">
                  <a:lumMod val="100000"/>
                </a:schemeClr>
              </a:solidFill>
              <a:latin typeface="+mj-lt"/>
              <a:ea typeface="微软雅黑" panose="020B0503020204020204" pitchFamily="34" charset="-122"/>
              <a:cs typeface="+mj-lt"/>
              <a:sym typeface="Arial" panose="02080604020202020204" pitchFamily="34" charset="0"/>
            </a:endParaRPr>
          </a:p>
        </p:txBody>
      </p:sp>
      <p:sp>
        <p:nvSpPr>
          <p:cNvPr id="1050182" name="矩形 4"/>
          <p:cNvSpPr/>
          <p:nvPr>
            <p:custDataLst>
              <p:tags r:id="rId15"/>
            </p:custDataLst>
          </p:nvPr>
        </p:nvSpPr>
        <p:spPr>
          <a:xfrm>
            <a:off x="2640600" y="4417548"/>
            <a:ext cx="3295162" cy="1260867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>
              <a:lnSpc>
                <a:spcPct val="12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Arial" panose="02080604020202020204" pitchFamily="34" charset="0"/>
              </a:rPr>
              <a:t>智能化供应链：利用大数据和人工智能技术，实现供应链的智能化管理和优化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矩形 5"/>
          <p:cNvSpPr/>
          <p:nvPr>
            <p:custDataLst>
              <p:tags r:id="rId16"/>
            </p:custDataLst>
          </p:nvPr>
        </p:nvSpPr>
        <p:spPr>
          <a:xfrm>
            <a:off x="6247320" y="4417548"/>
            <a:ext cx="3295123" cy="1260867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>
              <a:lnSpc>
                <a:spcPct val="12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Arial" panose="02080604020202020204" pitchFamily="34" charset="0"/>
              </a:rPr>
              <a:t>智能化健康管理：结合可穿戴设备和智能家居技术，为用户提供个性化的健康管理方案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22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1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6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3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1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79_5*l_i*1_1"/>
  <p:tag name="KSO_WM_TEMPLATE_CATEGORY" val="diagram"/>
  <p:tag name="KSO_WM_TEMPLATE_INDEX" val="20231479"/>
  <p:tag name="KSO_WM_UNIT_LAYERLEVEL" val="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2"/>
  <p:tag name="KSO_WM_UNIT_ID" val="diagram20231479_5*l_h_i*1_2_2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2"/>
  <p:tag name="KSO_WM_UNIT_ID" val="diagram20231479_5*l_h_i*1_4_2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FILL_FORE_SCHEMECOLOR_INDEX" val="8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.400000005960464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79_5*l_h_f*1_1_1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UNIT_SUBTYPE" val="a"/>
  <p:tag name="KSO_WM_BEAUTIFY_FLAG" val="#wm#"/>
  <p:tag name="KSO_WM_DIAGRAM_VERSION" val="3"/>
  <p:tag name="KSO_WM_DIAGRAM_COLOR_TRICK" val="3"/>
  <p:tag name="KSO_WM_DIAGRAM_COLOR_TEXT_CAN_REMOVE" val="n"/>
  <p:tag name="KSO_WM_UNIT_VALUE" val="60"/>
  <p:tag name="KSO_WM_UNIT_PRESET_TEXT" val="单击此处输入你的项正文"/>
  <p:tag name="KSO_WM_UNIT_FILL_FORE_SCHEMECOLOR_INDEX" val="5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2"/>
  <p:tag name="KSO_WM_UNIT_ID" val="diagram20231479_5*l_h_i*1_1_2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79_5*l_h_i*1_1_1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PRESET_TEXT" val="A"/>
  <p:tag name="KSO_WM_UNIT_FILL_FORE_SCHEMECOLOR_INDEX" val="5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79_5*l_h_f*1_3_1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UNIT_SUBTYPE" val="a"/>
  <p:tag name="KSO_WM_BEAUTIFY_FLAG" val="#wm#"/>
  <p:tag name="KSO_WM_UNIT_VALUE" val="60"/>
  <p:tag name="KSO_WM_DIAGRAM_VERSION" val="3"/>
  <p:tag name="KSO_WM_DIAGRAM_COLOR_TRICK" val="3"/>
  <p:tag name="KSO_WM_DIAGRAM_COLOR_TEXT_CAN_REMOVE" val="n"/>
  <p:tag name="KSO_WM_UNIT_PRESET_TEXT" val="单击此处输入你的项正文"/>
  <p:tag name="KSO_WM_UNIT_FILL_FORE_SCHEMECOLOR_INDEX" val="7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2"/>
  <p:tag name="KSO_WM_UNIT_ID" val="diagram20231479_5*l_h_i*1_3_2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79_5*l_h_i*1_3_1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PRESET_TEXT" val="C"/>
  <p:tag name="KSO_WM_UNIT_FILL_FORE_SCHEMECOLOR_INDEX" val="7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79_5*l_h_f*1_5_1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UNIT_SUBTYPE" val="a"/>
  <p:tag name="KSO_WM_BEAUTIFY_FLAG" val="#wm#"/>
  <p:tag name="KSO_WM_UNIT_VALUE" val="60"/>
  <p:tag name="KSO_WM_DIAGRAM_VERSION" val="3"/>
  <p:tag name="KSO_WM_DIAGRAM_COLOR_TRICK" val="3"/>
  <p:tag name="KSO_WM_DIAGRAM_COLOR_TEXT_CAN_REMOVE" val="n"/>
  <p:tag name="KSO_WM_UNIT_PRESET_TEXT" val="单击此处输入你的项正文"/>
  <p:tag name="KSO_WM_UNIT_FILL_FORE_SCHEMECOLOR_INDEX" val="9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5_2"/>
  <p:tag name="KSO_WM_UNIT_ID" val="diagram20231479_5*l_h_i*1_5_2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FILL_FORE_SCHEMECOLOR_INDEX" val="9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.400000005960464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79_5*l_h_i*1_5_1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PRESET_TEXT" val="E"/>
  <p:tag name="KSO_WM_UNIT_FILL_FORE_SCHEMECOLOR_INDEX" val="9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79_5*l_h_i*1_2_1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PRESET_TEXT" val="B"/>
  <p:tag name="KSO_WM_UNIT_FILL_FORE_SCHEMECOLOR_INDEX" val="6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79_5*l_h_i*1_4_1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BEAUTIFY_FLAG" val="#wm#"/>
  <p:tag name="KSO_WM_DIAGRAM_VERSION" val="3"/>
  <p:tag name="KSO_WM_DIAGRAM_COLOR_TRICK" val="3"/>
  <p:tag name="KSO_WM_DIAGRAM_COLOR_TEXT_CAN_REMOVE" val="n"/>
  <p:tag name="KSO_WM_UNIT_PRESET_TEXT" val="D"/>
  <p:tag name="KSO_WM_UNIT_FILL_FORE_SCHEMECOLOR_INDEX" val="8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79_5*l_h_f*1_2_1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UNIT_SUBTYPE" val="a"/>
  <p:tag name="KSO_WM_BEAUTIFY_FLAG" val="#wm#"/>
  <p:tag name="KSO_WM_DIAGRAM_VERSION" val="3"/>
  <p:tag name="KSO_WM_DIAGRAM_COLOR_TRICK" val="3"/>
  <p:tag name="KSO_WM_DIAGRAM_COLOR_TEXT_CAN_REMOVE" val="n"/>
  <p:tag name="KSO_WM_UNIT_VALUE" val="60"/>
  <p:tag name="KSO_WM_UNIT_PRESET_TEXT" val="单击此处输入你的项正文"/>
  <p:tag name="KSO_WM_UNIT_FILL_FORE_SCHEMECOLOR_INDEX" val="6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79_5*l_h_f*1_4_1"/>
  <p:tag name="KSO_WM_TEMPLATE_CATEGORY" val="diagram"/>
  <p:tag name="KSO_WM_TEMPLATE_INDEX" val="20231479"/>
  <p:tag name="KSO_WM_UNIT_LAYERLEVEL" val="1_1_1"/>
  <p:tag name="KSO_WM_TAG_VERSION" val="3.0"/>
  <p:tag name="KSO_WM_DIAGRAM_GROUP_CODE" val="l1-1"/>
  <p:tag name="KSO_WM_UNIT_SUBTYPE" val="a"/>
  <p:tag name="KSO_WM_BEAUTIFY_FLAG" val="#wm#"/>
  <p:tag name="KSO_WM_DIAGRAM_VERSION" val="3"/>
  <p:tag name="KSO_WM_DIAGRAM_COLOR_TRICK" val="3"/>
  <p:tag name="KSO_WM_DIAGRAM_COLOR_TEXT_CAN_REMOVE" val="n"/>
  <p:tag name="KSO_WM_UNIT_VALUE" val="60"/>
  <p:tag name="KSO_WM_UNIT_PRESET_TEXT" val="单击此处输入你的项正文"/>
  <p:tag name="KSO_WM_UNIT_FILL_FORE_SCHEMECOLOR_INDEX" val="8"/>
  <p:tag name="KSO_WM_DIAGRAM_MAX_ITEMCNT" val="6"/>
  <p:tag name="KSO_WM_DIAGRAM_MIN_ITEMCNT" val="1"/>
  <p:tag name="KSO_WM_DIAGRAM_VIRTUALLY_FRAME" val="{&quot;height&quot;:298.3366141732283,&quot;width&quot;:822.174251968504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24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2023-12-17T04:13:06Z</dcterms:created>
  <dcterms:modified xsi:type="dcterms:W3CDTF">2023-12-17T04:13:06Z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9a2cbb22899b4382b0965b0d5d656b85_21</vt:lpwstr>
  </property>
</Properties>
</file>