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962" r:id="rId1"/>
    <p:sldMasterId id="2147485999" r:id="rId2"/>
  </p:sldMasterIdLst>
  <p:notesMasterIdLst>
    <p:notesMasterId r:id="rId3"/>
  </p:notesMasterIdLst>
  <p:sldIdLst>
    <p:sldId id="1295" r:id="rId4"/>
    <p:sldId id="1298" r:id="rId5"/>
    <p:sldId id="1301" r:id="rId6"/>
    <p:sldId id="1304" r:id="rId7"/>
    <p:sldId id="1310" r:id="rId9"/>
    <p:sldId id="1313" r:id="rId10"/>
    <p:sldId id="1316" r:id="rId11"/>
    <p:sldId id="1319" r:id="rId12"/>
    <p:sldId id="1325" r:id="rId14"/>
    <p:sldId id="1328" r:id="rId15"/>
    <p:sldId id="1331" r:id="rId16"/>
    <p:sldId id="1334" r:id="rId17"/>
    <p:sldId id="1337" r:id="rId18"/>
    <p:sldId id="1343" r:id="rId20"/>
    <p:sldId id="1346" r:id="rId21"/>
    <p:sldId id="1349" r:id="rId22"/>
    <p:sldId id="1352" r:id="rId23"/>
    <p:sldId id="1355" r:id="rId24"/>
    <p:sldId id="1361" r:id="rId26"/>
    <p:sldId id="1364" r:id="rId27"/>
    <p:sldId id="1367" r:id="rId28"/>
    <p:sldId id="1370" r:id="rId29"/>
    <p:sldId id="1373" r:id="rId30"/>
    <p:sldId id="1376" r:id="rId31"/>
    <p:sldId id="1382" r:id="rId33"/>
    <p:sldId id="1385" r:id="rId34"/>
    <p:sldId id="1388" r:id="rId35"/>
    <p:sldId id="1391" r:id="rId36"/>
    <p:sldId id="1394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63" r:id="rId1"/>
    <p:sldLayoutId id="2147485964" r:id="rId2"/>
    <p:sldLayoutId id="2147485965" r:id="rId3"/>
    <p:sldLayoutId id="2147485966" r:id="rId4"/>
    <p:sldLayoutId id="2147485967" r:id="rId5"/>
    <p:sldLayoutId id="2147485968" r:id="rId6"/>
    <p:sldLayoutId id="2147485969" r:id="rId7"/>
    <p:sldLayoutId id="2147485970" r:id="rId8"/>
    <p:sldLayoutId id="2147485971" r:id="rId9"/>
    <p:sldLayoutId id="2147485972" r:id="rId10"/>
    <p:sldLayoutId id="214748597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000" r:id="rId1"/>
    <p:sldLayoutId id="2147486001" r:id="rId2"/>
    <p:sldLayoutId id="2147486002" r:id="rId3"/>
    <p:sldLayoutId id="2147486003" r:id="rId4"/>
    <p:sldLayoutId id="2147486004" r:id="rId5"/>
    <p:sldLayoutId id="2147486005" r:id="rId6"/>
    <p:sldLayoutId id="2147486006" r:id="rId7"/>
    <p:sldLayoutId id="2147486007" r:id="rId8"/>
    <p:sldLayoutId id="2147486008" r:id="rId9"/>
    <p:sldLayoutId id="2147486009" r:id="rId10"/>
    <p:sldLayoutId id="21474860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tags" Target="../tags/tag274.xml"/><Relationship Id="rId18" Type="http://schemas.openxmlformats.org/officeDocument/2006/relationships/tags" Target="../tags/tag275.xml"/><Relationship Id="rId19" Type="http://schemas.openxmlformats.org/officeDocument/2006/relationships/tags" Target="../tags/tag276.xml"/><Relationship Id="rId20" Type="http://schemas.openxmlformats.org/officeDocument/2006/relationships/tags" Target="../tags/tag277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2024年智慧零售业的新兴业态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20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智慧零售业的概述</a:t>
            </a:r>
            <a:endParaRPr altLang="en-US" b="1" dirty="0" sz="20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7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2024年智慧零售业的新兴业态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智慧零售业的优势</a:t>
            </a:r>
            <a:endParaRPr altLang="en-US" b="1" dirty="0" sz="20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智慧零售业的挑战与机遇</a:t>
            </a:r>
            <a:endParaRPr altLang="en-US" b="1" dirty="0" sz="20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未来智慧零售业的发展趋势</a:t>
            </a:r>
            <a:endParaRPr altLang="en-US" b="1" dirty="0" sz="20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智慧零售业的概述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智慧零售业的定义</a:t>
            </a:r>
            <a:endParaRPr altLang="en-US" lang="zh-CN"/>
          </a:p>
        </p:txBody>
      </p:sp>
      <p:sp>
        <p:nvSpPr>
          <p:cNvPr id="1049056" name="任意多边形 35"/>
          <p:cNvSpPr/>
          <p:nvPr>
            <p:custDataLst>
              <p:tags r:id="rId1"/>
            </p:custDataLst>
          </p:nvPr>
        </p:nvSpPr>
        <p:spPr>
          <a:xfrm>
            <a:off x="551935" y="1366902"/>
            <a:ext cx="11088772" cy="105564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58" name="任意多边形 39"/>
          <p:cNvSpPr/>
          <p:nvPr>
            <p:custDataLst>
              <p:tags r:id="rId2"/>
            </p:custDataLst>
          </p:nvPr>
        </p:nvSpPr>
        <p:spPr>
          <a:xfrm>
            <a:off x="636053" y="1458083"/>
            <a:ext cx="10921179" cy="87392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55610" y="1684110"/>
            <a:ext cx="0" cy="436642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60" name="正文"/>
          <p:cNvSpPr txBox="1"/>
          <p:nvPr>
            <p:custDataLst>
              <p:tags r:id="rId4"/>
            </p:custDataLst>
          </p:nvPr>
        </p:nvSpPr>
        <p:spPr>
          <a:xfrm>
            <a:off x="2222089" y="1443315"/>
            <a:ext cx="9107832" cy="888694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智慧零售业是指利用先进技术手段，如人工智能、大数据、物联网等，对零售业进行数字化、智能化改造，提高零售效率和服务质量的一种新型业态。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62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867858" y="1439462"/>
            <a:ext cx="909884" cy="910526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64" name="任意多边形 45"/>
          <p:cNvSpPr/>
          <p:nvPr>
            <p:custDataLst>
              <p:tags r:id="rId6"/>
            </p:custDataLst>
          </p:nvPr>
        </p:nvSpPr>
        <p:spPr>
          <a:xfrm>
            <a:off x="551935" y="2617752"/>
            <a:ext cx="11088772" cy="105564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66" name="任意多边形 46"/>
          <p:cNvSpPr/>
          <p:nvPr>
            <p:custDataLst>
              <p:tags r:id="rId7"/>
            </p:custDataLst>
          </p:nvPr>
        </p:nvSpPr>
        <p:spPr>
          <a:xfrm>
            <a:off x="636053" y="2708933"/>
            <a:ext cx="10921179" cy="87392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5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55610" y="2934960"/>
            <a:ext cx="0" cy="436642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68" name="正文"/>
          <p:cNvSpPr txBox="1"/>
          <p:nvPr>
            <p:custDataLst>
              <p:tags r:id="rId9"/>
            </p:custDataLst>
          </p:nvPr>
        </p:nvSpPr>
        <p:spPr>
          <a:xfrm>
            <a:off x="2222089" y="2694165"/>
            <a:ext cx="9107832" cy="888694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智慧零售业的核心是数字化和智能化，通过数据分析和预测，实现精准营销、个性化服务、智能化运营等，提高消费者购物体验和满意度。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70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867858" y="2690312"/>
            <a:ext cx="909884" cy="910526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72" name="任意多边形 51"/>
          <p:cNvSpPr/>
          <p:nvPr>
            <p:custDataLst>
              <p:tags r:id="rId11"/>
            </p:custDataLst>
          </p:nvPr>
        </p:nvSpPr>
        <p:spPr>
          <a:xfrm>
            <a:off x="551935" y="3868602"/>
            <a:ext cx="11088772" cy="105564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74" name="任意多边形 52"/>
          <p:cNvSpPr/>
          <p:nvPr>
            <p:custDataLst>
              <p:tags r:id="rId12"/>
            </p:custDataLst>
          </p:nvPr>
        </p:nvSpPr>
        <p:spPr>
          <a:xfrm>
            <a:off x="636053" y="3959783"/>
            <a:ext cx="10921179" cy="87392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7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55610" y="4185810"/>
            <a:ext cx="0" cy="436642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76" name="正文"/>
          <p:cNvSpPr txBox="1"/>
          <p:nvPr>
            <p:custDataLst>
              <p:tags r:id="rId14"/>
            </p:custDataLst>
          </p:nvPr>
        </p:nvSpPr>
        <p:spPr>
          <a:xfrm>
            <a:off x="2222089" y="3945015"/>
            <a:ext cx="9107832" cy="888694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智慧零售业的发展趋势是线上线下融合、全渠道销售、无人化、智能化等，将传统零售业与互联网技术相结合，打造更加便捷、高效、智能的购物体验。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78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867858" y="3941162"/>
            <a:ext cx="909884" cy="910526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80" name="任意多边形 57"/>
          <p:cNvSpPr/>
          <p:nvPr>
            <p:custDataLst>
              <p:tags r:id="rId16"/>
            </p:custDataLst>
          </p:nvPr>
        </p:nvSpPr>
        <p:spPr>
          <a:xfrm>
            <a:off x="551935" y="5119452"/>
            <a:ext cx="11088772" cy="105564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82" name="任意多边形 58"/>
          <p:cNvSpPr/>
          <p:nvPr>
            <p:custDataLst>
              <p:tags r:id="rId17"/>
            </p:custDataLst>
          </p:nvPr>
        </p:nvSpPr>
        <p:spPr>
          <a:xfrm>
            <a:off x="636053" y="5210633"/>
            <a:ext cx="10921179" cy="87392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9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55610" y="5436660"/>
            <a:ext cx="0" cy="436642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84" name="正文"/>
          <p:cNvSpPr txBox="1"/>
          <p:nvPr>
            <p:custDataLst>
              <p:tags r:id="rId19"/>
            </p:custDataLst>
          </p:nvPr>
        </p:nvSpPr>
        <p:spPr>
          <a:xfrm>
            <a:off x="2222089" y="5195864"/>
            <a:ext cx="9107832" cy="888694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智慧零售业的优势在于提高效率、降低成本、增加销售额和客户满意度等方面，能够为企业创造更大的商业价值。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86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867858" y="5192012"/>
            <a:ext cx="909884" cy="910526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智慧零售业的发展历程</a:t>
            </a:r>
            <a:endParaRPr altLang="en-US" lang="zh-CN"/>
          </a:p>
        </p:txBody>
      </p:sp>
      <p:sp>
        <p:nvSpPr>
          <p:cNvPr id="10491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智慧零售业的发展历程及主要阶段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智慧零售业的定义与特点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智慧零售业的发展背景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智慧零售业的发展趋势与未来展望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智慧零售业的主要特点</a:t>
            </a:r>
            <a:endParaRPr altLang="en-US" lang="zh-CN"/>
          </a:p>
        </p:txBody>
      </p:sp>
      <p:sp>
        <p:nvSpPr>
          <p:cNvPr id="1049196" name="圆角矩形 3"/>
          <p:cNvSpPr/>
          <p:nvPr>
            <p:custDataLst>
              <p:tags r:id="rId1"/>
            </p:custDataLst>
          </p:nvPr>
        </p:nvSpPr>
        <p:spPr>
          <a:xfrm rot="16200000">
            <a:off x="5701129" y="-2509560"/>
            <a:ext cx="789742" cy="1054973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4"/>
          <p:cNvSpPr/>
          <p:nvPr>
            <p:custDataLst>
              <p:tags r:id="rId2"/>
            </p:custDataLst>
          </p:nvPr>
        </p:nvSpPr>
        <p:spPr>
          <a:xfrm rot="16200000">
            <a:off x="496633" y="2695586"/>
            <a:ext cx="788442" cy="13923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圆角矩形 5"/>
          <p:cNvSpPr/>
          <p:nvPr>
            <p:custDataLst>
              <p:tags r:id="rId3"/>
            </p:custDataLst>
          </p:nvPr>
        </p:nvSpPr>
        <p:spPr>
          <a:xfrm rot="16200000">
            <a:off x="5701129" y="-3515099"/>
            <a:ext cx="789742" cy="105489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6"/>
          <p:cNvSpPr/>
          <p:nvPr>
            <p:custDataLst>
              <p:tags r:id="rId4"/>
            </p:custDataLst>
          </p:nvPr>
        </p:nvSpPr>
        <p:spPr>
          <a:xfrm rot="16200000">
            <a:off x="496633" y="1689397"/>
            <a:ext cx="788442" cy="13923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4" name="圆角矩形 11"/>
          <p:cNvSpPr/>
          <p:nvPr>
            <p:custDataLst>
              <p:tags r:id="rId5"/>
            </p:custDataLst>
          </p:nvPr>
        </p:nvSpPr>
        <p:spPr>
          <a:xfrm rot="16200000">
            <a:off x="5701129" y="-497831"/>
            <a:ext cx="789742" cy="1054973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12"/>
          <p:cNvSpPr/>
          <p:nvPr>
            <p:custDataLst>
              <p:tags r:id="rId6"/>
            </p:custDataLst>
          </p:nvPr>
        </p:nvSpPr>
        <p:spPr>
          <a:xfrm rot="16200000">
            <a:off x="496633" y="4707315"/>
            <a:ext cx="788442" cy="13923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圆角矩形 9"/>
          <p:cNvSpPr/>
          <p:nvPr>
            <p:custDataLst>
              <p:tags r:id="rId7"/>
            </p:custDataLst>
          </p:nvPr>
        </p:nvSpPr>
        <p:spPr>
          <a:xfrm rot="16200000">
            <a:off x="5701129" y="-1503370"/>
            <a:ext cx="789742" cy="105489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圆角矩形 10"/>
          <p:cNvSpPr/>
          <p:nvPr>
            <p:custDataLst>
              <p:tags r:id="rId8"/>
            </p:custDataLst>
          </p:nvPr>
        </p:nvSpPr>
        <p:spPr>
          <a:xfrm rot="16200000">
            <a:off x="496633" y="3701126"/>
            <a:ext cx="788442" cy="13923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2" name="圆角矩形 7"/>
          <p:cNvSpPr/>
          <p:nvPr>
            <p:custDataLst>
              <p:tags r:id="rId9"/>
            </p:custDataLst>
          </p:nvPr>
        </p:nvSpPr>
        <p:spPr>
          <a:xfrm rot="16200000">
            <a:off x="5701129" y="507059"/>
            <a:ext cx="789742" cy="1054973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8"/>
          <p:cNvSpPr/>
          <p:nvPr>
            <p:custDataLst>
              <p:tags r:id="rId10"/>
            </p:custDataLst>
          </p:nvPr>
        </p:nvSpPr>
        <p:spPr>
          <a:xfrm rot="16200000">
            <a:off x="496633" y="5712205"/>
            <a:ext cx="788442" cy="13923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文本框 14"/>
          <p:cNvSpPr txBox="1"/>
          <p:nvPr>
            <p:custDataLst>
              <p:tags r:id="rId11"/>
            </p:custDataLst>
          </p:nvPr>
        </p:nvSpPr>
        <p:spPr>
          <a:xfrm>
            <a:off x="1264275" y="5388508"/>
            <a:ext cx="10106018" cy="789092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跨界融合：与互联网、物联网、人工智能等新技术融合，实现跨界合作和创新发展。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18" name="文本框 15"/>
          <p:cNvSpPr txBox="1"/>
          <p:nvPr>
            <p:custDataLst>
              <p:tags r:id="rId12"/>
            </p:custDataLst>
          </p:nvPr>
        </p:nvSpPr>
        <p:spPr>
          <a:xfrm>
            <a:off x="1264925" y="3376129"/>
            <a:ext cx="10106018" cy="789742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个性化：通过数据分析和用户画像，实现个性化推荐和服务，提高客户满意度和忠诚度。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20" name="文本框 16"/>
          <p:cNvSpPr txBox="1"/>
          <p:nvPr>
            <p:custDataLst>
              <p:tags r:id="rId13"/>
            </p:custDataLst>
          </p:nvPr>
        </p:nvSpPr>
        <p:spPr>
          <a:xfrm>
            <a:off x="1264275" y="4382969"/>
            <a:ext cx="10106018" cy="789092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无人化：通过无人便利店、无人售货机等无人化设备，实现24小时营业和自助购物，提高运营效率和用户体验。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22" name="文本框 17"/>
          <p:cNvSpPr txBox="1"/>
          <p:nvPr>
            <p:custDataLst>
              <p:tags r:id="rId14"/>
            </p:custDataLst>
          </p:nvPr>
        </p:nvSpPr>
        <p:spPr>
          <a:xfrm>
            <a:off x="1264925" y="1364400"/>
            <a:ext cx="10106018" cy="789742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数字化：利用大数据、人工智能等技术实现数字化转型，提高运营效率和客户体验。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24" name="文本框 18"/>
          <p:cNvSpPr txBox="1"/>
          <p:nvPr>
            <p:custDataLst>
              <p:tags r:id="rId15"/>
            </p:custDataLst>
          </p:nvPr>
        </p:nvSpPr>
        <p:spPr>
          <a:xfrm>
            <a:off x="1264275" y="2371239"/>
            <a:ext cx="10106018" cy="789092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智能化：通过智能设备、机器人等自动化技术，实现商品管理、库存管理、销售预测等智能化功能。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1852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2024年智慧零售业的新兴业态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无人便利店</a:t>
            </a:r>
            <a:endParaRPr altLang="en-US" lang="zh-CN"/>
          </a:p>
        </p:txBody>
      </p:sp>
      <p:sp>
        <p:nvSpPr>
          <p:cNvPr id="104934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定义：无人便利店是一种无需人工操作，通过技术手段实现自助购物的零售业态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优势：节省人力成本，提高购物体验，24小时营业，快速结账等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技术支持：人脸识别、智能货架、自动结账等技术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未来发展：随着技术的不断进步，无人便利店有望成为智慧零售业的重要新兴业态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智能货架</a:t>
            </a:r>
            <a:endParaRPr altLang="en-US" lang="zh-CN"/>
          </a:p>
        </p:txBody>
      </p:sp>
      <p:sp>
        <p:nvSpPr>
          <p:cNvPr id="1049402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4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6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8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0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应用场景：智能货架主要应用于智慧零售业，包括无人便利店、自动售货机等场景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定义：智能货架是一种集成了人工智能、物联网、大数据等技术，能够实现商品自动识别、库存管理、销售分析等功能的货架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4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技术支持：智能货架主要依赖于人工智能、物联网、大数据等技术，通过摄像头、传感器等设备实现商品识别和库存管理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6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优势：智能货架能够提高商品识别准确率，降低人工成本，提高销售效率，同时能够实现库存精准管理，减少库存积压和浪费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虚拟试衣间</a:t>
            </a:r>
            <a:endParaRPr altLang="en-US" lang="zh-CN"/>
          </a:p>
        </p:txBody>
      </p:sp>
      <p:sp>
        <p:nvSpPr>
          <p:cNvPr id="10494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定义：虚拟试衣间是一种利用虚拟现实技术，让消费者在购物过程中能够体验到试穿衣服的效果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技术支持：通过3D建模、虚拟现实技术等实现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优势：提高购物体验，减少试衣时间和精力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应用场景：线上购物平台、线下实体店等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智能导购机器人</a:t>
            </a:r>
            <a:endParaRPr altLang="en-US" lang="zh-CN"/>
          </a:p>
        </p:txBody>
      </p:sp>
      <p:sp>
        <p:nvSpPr>
          <p:cNvPr id="1049502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4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06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定义：智能导购机器人是一种基于人工智能技术的机器人，能够为消费者提供个性化的购物建议和服务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0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2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功能：智能导购机器人能够根据消费者的购物历史、偏好和需求，提供个性化的商品推荐和促销信息，帮助消费者快速找到所需商品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6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8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应用场景：智能导购机器人可以应用于商场、超市、便利店等零售场所，为消费者提供便捷、高效的购物体验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2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4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优势：智能导购机器人能够提高零售业的效率和客户满意度，降低人工成本和错误率，提升消费者的购物体验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智慧零售业的优势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提高效率</a:t>
            </a:r>
            <a:endParaRPr altLang="en-US" lang="zh-CN"/>
          </a:p>
        </p:txBody>
      </p:sp>
      <p:sp>
        <p:nvSpPr>
          <p:cNvPr id="10496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优化供应链：通过实时数据分析和预测，优化库存管理和物流配送，提高供应链效率。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自动化管理：通过智能系统实现商品管理、库存管理、销售管理等自动化，提高工作效率。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精准营销：通过大数据分析，实现精准定位和个性化推荐，提高营销效果。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提升客户体验：通过智能化服务和个性化推荐，提高客户满意度和忠诚度。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降低成本</a:t>
            </a:r>
            <a:endParaRPr altLang="en-US" lang="zh-CN"/>
          </a:p>
        </p:txBody>
      </p:sp>
      <p:sp>
        <p:nvSpPr>
          <p:cNvPr id="1049710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2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14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优化库存管理：通过数据分析，精准预测需求，减少库存积压和浪费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8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0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降低运营成本：通过智能化的设备和系统，提高运营效率，减少人力成本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4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6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提升客户体验：通过智能化的服务和营销手段，提高客户满意度，增加回头客数量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0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2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增强供应链协同：通过与供应商和物流公司的紧密合作，实现信息共享和协同作业，降低整体运营成本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提升用户体验</a:t>
            </a:r>
            <a:endParaRPr altLang="en-US" lang="zh-CN"/>
          </a:p>
        </p:txBody>
      </p:sp>
      <p:sp>
        <p:nvSpPr>
          <p:cNvPr id="10497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便捷性：通过智能技术提供快速、方便的购物体验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互动性：通过智能设备与顾客进行互动，增强购物体验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数据分析：通过数据分析和挖掘，提供更精准的产品推荐和服务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个性化：根据用户需求和喜好提供定制化的产品和服务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精准营销</a:t>
            </a:r>
            <a:endParaRPr altLang="en-US" lang="zh-CN"/>
          </a:p>
        </p:txBody>
      </p:sp>
      <p:sp>
        <p:nvSpPr>
          <p:cNvPr id="10498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智能化分析：运用人工智能技术，对销售数据进行分析和预测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精准定位：通过大数据分析，确定目标客户群体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个性化推荐：根据客户喜好和购买历史，提供定制化推荐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高效沟通：通过社交媒体等渠道，实现与客户的实时互动和沟通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智慧零售业的挑战与机遇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技术难题</a:t>
            </a:r>
            <a:endParaRPr altLang="en-US" lang="zh-CN"/>
          </a:p>
        </p:txBody>
      </p:sp>
      <p:sp>
        <p:nvSpPr>
          <p:cNvPr id="10499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物联网技术应用难题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人工智能技术应用难题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大数据分析与挖掘难题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网络安全与隐私保护难题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法律法规限制</a:t>
            </a:r>
            <a:endParaRPr altLang="en-US" lang="zh-CN"/>
          </a:p>
        </p:txBody>
      </p:sp>
      <p:sp>
        <p:nvSpPr>
          <p:cNvPr id="1050066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8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法规限制对智慧零售业的影响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76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智慧零售业需要遵守的法规限制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法律法规对智慧零售业的影响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88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智慧零售业需要遵守的法律法规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市场竞争激烈</a:t>
            </a:r>
            <a:endParaRPr altLang="en-US" lang="zh-CN"/>
          </a:p>
        </p:txBody>
      </p:sp>
      <p:sp>
        <p:nvSpPr>
          <p:cNvPr id="1050132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6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0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44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8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市场竞争导致的价格战和利润下降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0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竞争激烈带来的优胜劣汰和行业整合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2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传统零售业与智慧零售业的竞争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4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智慧零售业内部品牌之间的竞争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消费者需求多样化</a:t>
            </a:r>
            <a:endParaRPr altLang="en-US" lang="zh-CN"/>
          </a:p>
        </p:txBody>
      </p:sp>
      <p:sp>
        <p:nvSpPr>
          <p:cNvPr id="1050194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消费者对商品和服务的需求不断升级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00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消费者更加注重购物体验和个性化需求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06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消费者对价格、品质、服务等各方面的要求不断提高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12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消费者对新兴业态和技术的接受度和期望值增加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跨界合作与创新机遇</a:t>
            </a:r>
            <a:endParaRPr altLang="en-US" lang="zh-CN"/>
          </a:p>
        </p:txBody>
      </p:sp>
      <p:sp>
        <p:nvSpPr>
          <p:cNvPr id="105025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跨界合作：不同行业之间的合作，共同推动智慧零售业的发展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创新机遇：新兴技术为智慧零售业带来的创新机会和商业模式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挑战与机遇并存：智慧零售业面临的挑战和抓住机遇的重要性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跨界合作与创新机遇的实践案例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未来智慧零售业的发展趋势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线上线下融合发展</a:t>
            </a:r>
            <a:endParaRPr altLang="en-US" lang="zh-CN"/>
          </a:p>
        </p:txBody>
      </p:sp>
      <p:sp>
        <p:nvSpPr>
          <p:cNvPr id="1050394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98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2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06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0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线上线下的融合将促进智慧零售业的创新与发展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12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线上线下的融合将为消费者提供更加个性化的购物体验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14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线上线下的融合是未来智慧零售业的发展趋势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16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线上线下的融合将带来更便捷、更高效的购物体验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数据驱动个性化服务</a:t>
            </a:r>
            <a:endParaRPr altLang="en-US" lang="zh-CN"/>
          </a:p>
        </p:txBody>
      </p:sp>
      <p:sp>
        <p:nvSpPr>
          <p:cNvPr id="1050456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数据收集与分析：通过大数据技术收集消费者行为、喜好等数据，分析消费者需求，为个性化服务提供依据。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个性化推荐系统：利用推荐算法，根据消费者历史行为和偏好，为其提供个性化的商品推荐和服务。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智能化客户服务：通过智能语音识别、自然语言处理等技术，提供更加智能化的客户服务，如智能客服、智能导购等。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精准营销：通过数据分析和预测，实现精准的目标客户定位和营销策略制定，提高营销效果和客户满意度。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无人化与智能化程度提升</a:t>
            </a:r>
            <a:endParaRPr altLang="en-US" lang="zh-CN"/>
          </a:p>
        </p:txBody>
      </p:sp>
      <p:sp>
        <p:nvSpPr>
          <p:cNvPr id="1050502" name="平行四边形 11"/>
          <p:cNvSpPr/>
          <p:nvPr>
            <p:custDataLst>
              <p:tags r:id="rId1"/>
            </p:custDataLst>
          </p:nvPr>
        </p:nvSpPr>
        <p:spPr>
          <a:xfrm>
            <a:off x="3022895" y="5406387"/>
            <a:ext cx="3063373" cy="14162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504" name="标题"/>
          <p:cNvSpPr txBox="1"/>
          <p:nvPr>
            <p:custDataLst>
              <p:tags r:id="rId2"/>
            </p:custDataLst>
          </p:nvPr>
        </p:nvSpPr>
        <p:spPr>
          <a:xfrm>
            <a:off x="3262515" y="5016418"/>
            <a:ext cx="5907262" cy="49468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社交化购物体验：借助社交媒体等平台，打造社交化购物体验，增强消费者与品牌之间的互动与粘性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06" name="正文"/>
          <p:cNvSpPr txBox="1"/>
          <p:nvPr>
            <p:custDataLst>
              <p:tags r:id="rId3"/>
            </p:custDataLst>
          </p:nvPr>
        </p:nvSpPr>
        <p:spPr>
          <a:xfrm>
            <a:off x="3261843" y="5683594"/>
            <a:ext cx="5907262" cy="4946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</a:t>
            </a:r>
            <a:r>
              <a:rPr altLang="zh-CN" dirty="0" sz="1400" 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,</a:t>
            </a: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言简的阐述观点。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平行四边形 9"/>
          <p:cNvSpPr/>
          <p:nvPr>
            <p:custDataLst>
              <p:tags r:id="rId4"/>
            </p:custDataLst>
          </p:nvPr>
        </p:nvSpPr>
        <p:spPr>
          <a:xfrm>
            <a:off x="3022895" y="1750342"/>
            <a:ext cx="3063373" cy="14162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510" name="标题"/>
          <p:cNvSpPr txBox="1"/>
          <p:nvPr>
            <p:custDataLst>
              <p:tags r:id="rId5"/>
            </p:custDataLst>
          </p:nvPr>
        </p:nvSpPr>
        <p:spPr>
          <a:xfrm>
            <a:off x="3262515" y="1364400"/>
            <a:ext cx="5907262" cy="49468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无人化程度提升：无人便利店、无人仓库等无人化设施逐渐普及，降低人力成本，提高运营效率 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12" name="正文"/>
          <p:cNvSpPr txBox="1"/>
          <p:nvPr>
            <p:custDataLst>
              <p:tags r:id="rId6"/>
            </p:custDataLst>
          </p:nvPr>
        </p:nvSpPr>
        <p:spPr>
          <a:xfrm>
            <a:off x="3261843" y="2031576"/>
            <a:ext cx="5907262" cy="4946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</a:t>
            </a:r>
            <a:r>
              <a:rPr altLang="zh-CN" dirty="0" sz="1400" 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,</a:t>
            </a: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言简的阐述观点。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平行四边形 10"/>
          <p:cNvSpPr/>
          <p:nvPr>
            <p:custDataLst>
              <p:tags r:id="rId7"/>
            </p:custDataLst>
          </p:nvPr>
        </p:nvSpPr>
        <p:spPr>
          <a:xfrm>
            <a:off x="3022895" y="2969247"/>
            <a:ext cx="3063373" cy="14162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516" name="标题"/>
          <p:cNvSpPr txBox="1"/>
          <p:nvPr>
            <p:custDataLst>
              <p:tags r:id="rId8"/>
            </p:custDataLst>
          </p:nvPr>
        </p:nvSpPr>
        <p:spPr>
          <a:xfrm>
            <a:off x="3262515" y="2581292"/>
            <a:ext cx="5907262" cy="494682"/>
          </a:xfrm>
          <a:prstGeom prst="rect"/>
          <a:noFill/>
        </p:spPr>
        <p:txBody>
          <a:bodyPr anchor="b" bIns="0" lIns="0" rIns="0" rtlCol="0" tIns="0" wrap="square">
            <a:normAutofit fontScale="7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智能化程度提升：通过大数据、人工智能等技术手段，实现精准营销、个性化推荐等功能，提高客户体验和销售额 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18" name="正文"/>
          <p:cNvSpPr txBox="1"/>
          <p:nvPr>
            <p:custDataLst>
              <p:tags r:id="rId9"/>
            </p:custDataLst>
          </p:nvPr>
        </p:nvSpPr>
        <p:spPr>
          <a:xfrm>
            <a:off x="3261843" y="3248468"/>
            <a:ext cx="5907262" cy="4946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</a:t>
            </a:r>
            <a:r>
              <a:rPr altLang="zh-CN" dirty="0" sz="1400" 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,</a:t>
            </a: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言简的阐述观点。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平行四边形 12"/>
          <p:cNvSpPr/>
          <p:nvPr>
            <p:custDataLst>
              <p:tags r:id="rId10"/>
            </p:custDataLst>
          </p:nvPr>
        </p:nvSpPr>
        <p:spPr>
          <a:xfrm>
            <a:off x="3022895" y="4188153"/>
            <a:ext cx="3063373" cy="14162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522" name="标题"/>
          <p:cNvSpPr txBox="1"/>
          <p:nvPr>
            <p:custDataLst>
              <p:tags r:id="rId11"/>
            </p:custDataLst>
          </p:nvPr>
        </p:nvSpPr>
        <p:spPr>
          <a:xfrm>
            <a:off x="3262515" y="3798855"/>
            <a:ext cx="5907262" cy="49468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线上线下融合：线上平台与线下实体店相互融合，形成全渠道销售模式，满足消费者多元化需求 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24" name="正文"/>
          <p:cNvSpPr txBox="1"/>
          <p:nvPr>
            <p:custDataLst>
              <p:tags r:id="rId12"/>
            </p:custDataLst>
          </p:nvPr>
        </p:nvSpPr>
        <p:spPr>
          <a:xfrm>
            <a:off x="3261843" y="4466031"/>
            <a:ext cx="5907262" cy="4946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</a:t>
            </a:r>
            <a:r>
              <a:rPr altLang="zh-CN" dirty="0" sz="1400" 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,</a:t>
            </a: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言简的阐述观点。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跨界合作与创新模式不断涌现</a:t>
            </a:r>
            <a:endParaRPr altLang="en-US" lang="zh-CN"/>
          </a:p>
        </p:txBody>
      </p:sp>
      <p:sp>
        <p:nvSpPr>
          <p:cNvPr id="1050564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6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8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跨界合作与创新模式不断涌现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70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2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4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数字化、智能化技术广泛应用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76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8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0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线上线下融合加速发展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82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4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6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消费者体验成为核心竞争力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62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628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630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9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9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65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4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9_4*l_h_a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9_4*l_h_f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4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4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4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4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3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9_4*l_h_a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9_4*l_h_f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410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2023-12-16T22:02:01Z</dcterms:created>
  <dcterms:modified xsi:type="dcterms:W3CDTF">2023-12-16T22:02:01Z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c76a4f3a4ed2434da97bf451a9019971_21</vt:lpwstr>
  </property>
</Properties>
</file>