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1.5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  <p:sldMasterId id="2147483663" r:id="rId3"/>
    <p:sldMasterId id="2147483665" r:id="rId4"/>
    <p:sldMasterId id="2147483667" r:id="rId5"/>
    <p:sldMasterId id="2147483669" r:id="rId6"/>
    <p:sldMasterId id="2147483671" r:id="rId7"/>
    <p:sldMasterId id="2147483673" r:id="rId8"/>
    <p:sldMasterId id="2147483675" r:id="rId9"/>
    <p:sldMasterId id="2147483677" r:id="rId10"/>
  </p:sldMasterIdLst>
  <p:sldIdLst>
    <p:sldId id="259" r:id="rId11"/>
    <p:sldId id="262" r:id="rId12"/>
    <p:sldId id="265" r:id="rId13"/>
    <p:sldId id="268" r:id="rId14"/>
    <p:sldId id="271" r:id="rId15"/>
    <p:sldId id="274" r:id="rId16"/>
    <p:sldId id="277" r:id="rId17"/>
    <p:sldId id="280" r:id="rId18"/>
    <p:sldId id="283" r:id="rId19"/>
  </p:sldIdLst>
  <p:sldSz cx="7556500" cy="10680700"/>
  <p:notesSz cx="6858000" cy="9144000"/>
  <p:embeddedFontLst>
    <p:embeddedFont>
      <p:font typeface="EOKEBF+TimesNewRomanPS-BoldMT"/>
      <p:regular r:id="rId21"/>
    </p:embeddedFont>
    <p:embeddedFont>
      <p:font typeface="DLWNGE+TimesNewRomanPS-BoldItalicMT"/>
      <p:regular r:id="rId22"/>
    </p:embeddedFont>
    <p:embeddedFont>
      <p:font typeface="AKKFEB+TimesNewRomanPSMT"/>
      <p:regular r:id="rId23"/>
    </p:embeddedFont>
    <p:embeddedFont>
      <p:font typeface="HTISDV+TimesNewRomanPS-BoldMT"/>
      <p:regular r:id="rId24"/>
    </p:embeddedFont>
    <p:embeddedFont>
      <p:font typeface="CKKSSH+TimesNewRomanPS-BoldItalicMT"/>
      <p:regular r:id="rId25"/>
    </p:embeddedFont>
    <p:embeddedFont>
      <p:font typeface="LFFIQJ+TimesNewRomanPSMT"/>
      <p:regular r:id="rId26"/>
    </p:embeddedFont>
    <p:embeddedFont>
      <p:font typeface="OOGDKN+TimesNewRomanPS-ItalicMT"/>
      <p:regular r:id="rId27"/>
    </p:embeddedFont>
    <p:embeddedFont>
      <p:font typeface="CCQWTG+TimesNewRomanPSMT"/>
      <p:regular r:id="rId28"/>
    </p:embeddedFont>
    <p:embeddedFont>
      <p:font typeface="CWQTRS+TimesNewRomanPS-BoldMT"/>
      <p:regular r:id="rId29"/>
    </p:embeddedFont>
    <p:embeddedFont>
      <p:font typeface="BGPQKI+TimesNewRomanPS-BoldItalicMT"/>
      <p:regular r:id="rId30"/>
    </p:embeddedFont>
    <p:embeddedFont>
      <p:font typeface="QBNUGC+TimesNewRomanPS-BoldMT"/>
      <p:regular r:id="rId31"/>
    </p:embeddedFont>
    <p:embeddedFont>
      <p:font typeface="TKVJFL+TimesNewRomanPS-BoldItalicMT"/>
      <p:regular r:id="rId32"/>
    </p:embeddedFont>
    <p:embeddedFont>
      <p:font typeface="CVHKWW+TimesNewRomanPSMT"/>
      <p:regular r:id="rId33"/>
    </p:embeddedFont>
    <p:embeddedFont>
      <p:font typeface="CRBTTL+TimesNewRomanPS-ItalicMT"/>
      <p:regular r:id="rId34"/>
    </p:embeddedFont>
    <p:embeddedFont>
      <p:font typeface="LWKMGA+TimesNewRomanPS-BoldMT"/>
      <p:regular r:id="rId35"/>
    </p:embeddedFont>
    <p:embeddedFont>
      <p:font typeface="HTABLA+TimesNewRomanPSMT"/>
      <p:regular r:id="rId36"/>
    </p:embeddedFont>
    <p:embeddedFont>
      <p:font typeface="ALEBJK+TimesNewRomanPS-BoldItalicMT"/>
      <p:regular r:id="rId37"/>
    </p:embeddedFont>
    <p:embeddedFont>
      <p:font typeface="OJACRD+TimesNewRomanPS-BoldMT"/>
      <p:regular r:id="rId38"/>
    </p:embeddedFont>
    <p:embeddedFont>
      <p:font typeface="EGJSKI+TimesNewRomanPSMT"/>
      <p:regular r:id="rId39"/>
    </p:embeddedFont>
    <p:embeddedFont>
      <p:font typeface="FJDWBS+TimesNewRomanPS-ItalicMT"/>
      <p:regular r:id="rId40"/>
    </p:embeddedFont>
    <p:embeddedFont>
      <p:font typeface="CFDNVM+TimesNewRomanPSMT"/>
      <p:regular r:id="rId41"/>
    </p:embeddedFont>
    <p:embeddedFont>
      <p:font typeface="AEQQPT+TimesNewRomanPS-BoldMT"/>
      <p:regular r:id="rId42"/>
    </p:embeddedFont>
    <p:embeddedFont>
      <p:font typeface="MJEVVT+TimesNewRomanPS-BoldItalicMT"/>
      <p:regular r:id="rId43"/>
    </p:embeddedFont>
    <p:embeddedFont>
      <p:font typeface="FJTDLO+TimesNewRomanPS-BoldMT"/>
      <p:regular r:id="rId44"/>
    </p:embeddedFont>
    <p:embeddedFont>
      <p:font typeface="KUBWIG+TimesNewRomanPSMT"/>
      <p:regular r:id="rId45"/>
    </p:embeddedFont>
    <p:embeddedFont>
      <p:font typeface="NATRCS+MicrosoftYaHei-Bold"/>
      <p:regular r:id="rId46"/>
    </p:embeddedFont>
    <p:embeddedFont>
      <p:font typeface="UNKSOM+TimesNewRomanPS-BoldItalicMT"/>
      <p:regular r:id="rId47"/>
    </p:embeddedFont>
    <p:embeddedFont>
      <p:font typeface="LPUNNT+TimesNewRomanPS-BoldMT"/>
      <p:regular r:id="rId48"/>
    </p:embeddedFont>
    <p:embeddedFont>
      <p:font typeface="HDGRJQ+MicrosoftYaHei-Bold"/>
      <p:regular r:id="rId49"/>
    </p:embeddedFont>
    <p:embeddedFont>
      <p:font typeface="URMPPB+TimesNewRomanPSMT"/>
      <p:regular r:id="rId50"/>
    </p:embeddedFont>
  </p:embeddedFontLst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Master" Target="slideMasters/slideMaster10.xml" /><Relationship Id="rId11" Type="http://schemas.openxmlformats.org/officeDocument/2006/relationships/slide" Target="slides/slide1.xml" /><Relationship Id="rId12" Type="http://schemas.openxmlformats.org/officeDocument/2006/relationships/slide" Target="slides/slide2.xml" /><Relationship Id="rId13" Type="http://schemas.openxmlformats.org/officeDocument/2006/relationships/slide" Target="slides/slide3.xml" /><Relationship Id="rId14" Type="http://schemas.openxmlformats.org/officeDocument/2006/relationships/slide" Target="slides/slide4.xml" /><Relationship Id="rId15" Type="http://schemas.openxmlformats.org/officeDocument/2006/relationships/slide" Target="slides/slide5.xml" /><Relationship Id="rId16" Type="http://schemas.openxmlformats.org/officeDocument/2006/relationships/slide" Target="slides/slide6.xml" /><Relationship Id="rId17" Type="http://schemas.openxmlformats.org/officeDocument/2006/relationships/slide" Target="slides/slide7.xml" /><Relationship Id="rId18" Type="http://schemas.openxmlformats.org/officeDocument/2006/relationships/slide" Target="slides/slide8.xml" /><Relationship Id="rId19" Type="http://schemas.openxmlformats.org/officeDocument/2006/relationships/slide" Target="slides/slide9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font" Target="fonts/font1.fntdata" /><Relationship Id="rId22" Type="http://schemas.openxmlformats.org/officeDocument/2006/relationships/font" Target="fonts/font2.fntdata" /><Relationship Id="rId23" Type="http://schemas.openxmlformats.org/officeDocument/2006/relationships/font" Target="fonts/font3.fntdata" /><Relationship Id="rId24" Type="http://schemas.openxmlformats.org/officeDocument/2006/relationships/font" Target="fonts/font4.fntdata" /><Relationship Id="rId25" Type="http://schemas.openxmlformats.org/officeDocument/2006/relationships/font" Target="fonts/font5.fntdata" /><Relationship Id="rId26" Type="http://schemas.openxmlformats.org/officeDocument/2006/relationships/font" Target="fonts/font6.fntdata" /><Relationship Id="rId27" Type="http://schemas.openxmlformats.org/officeDocument/2006/relationships/font" Target="fonts/font7.fntdata" /><Relationship Id="rId28" Type="http://schemas.openxmlformats.org/officeDocument/2006/relationships/font" Target="fonts/font8.fntdata" /><Relationship Id="rId29" Type="http://schemas.openxmlformats.org/officeDocument/2006/relationships/font" Target="fonts/font9.fntdata" /><Relationship Id="rId3" Type="http://schemas.openxmlformats.org/officeDocument/2006/relationships/slideMaster" Target="slideMasters/slideMaster3.xml" /><Relationship Id="rId30" Type="http://schemas.openxmlformats.org/officeDocument/2006/relationships/font" Target="fonts/font10.fntdata" /><Relationship Id="rId31" Type="http://schemas.openxmlformats.org/officeDocument/2006/relationships/font" Target="fonts/font11.fntdata" /><Relationship Id="rId32" Type="http://schemas.openxmlformats.org/officeDocument/2006/relationships/font" Target="fonts/font12.fntdata" /><Relationship Id="rId33" Type="http://schemas.openxmlformats.org/officeDocument/2006/relationships/font" Target="fonts/font13.fntdata" /><Relationship Id="rId34" Type="http://schemas.openxmlformats.org/officeDocument/2006/relationships/font" Target="fonts/font14.fntdata" /><Relationship Id="rId35" Type="http://schemas.openxmlformats.org/officeDocument/2006/relationships/font" Target="fonts/font15.fntdata" /><Relationship Id="rId36" Type="http://schemas.openxmlformats.org/officeDocument/2006/relationships/font" Target="fonts/font16.fntdata" /><Relationship Id="rId37" Type="http://schemas.openxmlformats.org/officeDocument/2006/relationships/font" Target="fonts/font17.fntdata" /><Relationship Id="rId38" Type="http://schemas.openxmlformats.org/officeDocument/2006/relationships/font" Target="fonts/font18.fntdata" /><Relationship Id="rId39" Type="http://schemas.openxmlformats.org/officeDocument/2006/relationships/font" Target="fonts/font19.fntdata" /><Relationship Id="rId4" Type="http://schemas.openxmlformats.org/officeDocument/2006/relationships/slideMaster" Target="slideMasters/slideMaster4.xml" /><Relationship Id="rId40" Type="http://schemas.openxmlformats.org/officeDocument/2006/relationships/font" Target="fonts/font20.fntdata" /><Relationship Id="rId41" Type="http://schemas.openxmlformats.org/officeDocument/2006/relationships/font" Target="fonts/font21.fntdata" /><Relationship Id="rId42" Type="http://schemas.openxmlformats.org/officeDocument/2006/relationships/font" Target="fonts/font22.fntdata" /><Relationship Id="rId43" Type="http://schemas.openxmlformats.org/officeDocument/2006/relationships/font" Target="fonts/font23.fntdata" /><Relationship Id="rId44" Type="http://schemas.openxmlformats.org/officeDocument/2006/relationships/font" Target="fonts/font24.fntdata" /><Relationship Id="rId45" Type="http://schemas.openxmlformats.org/officeDocument/2006/relationships/font" Target="fonts/font25.fntdata" /><Relationship Id="rId46" Type="http://schemas.openxmlformats.org/officeDocument/2006/relationships/font" Target="fonts/font26.fntdata" /><Relationship Id="rId47" Type="http://schemas.openxmlformats.org/officeDocument/2006/relationships/font" Target="fonts/font27.fntdata" /><Relationship Id="rId48" Type="http://schemas.openxmlformats.org/officeDocument/2006/relationships/font" Target="fonts/font28.fntdata" /><Relationship Id="rId49" Type="http://schemas.openxmlformats.org/officeDocument/2006/relationships/font" Target="fonts/font29.fntdata" /><Relationship Id="rId5" Type="http://schemas.openxmlformats.org/officeDocument/2006/relationships/slideMaster" Target="slideMasters/slideMaster5.xml" /><Relationship Id="rId50" Type="http://schemas.openxmlformats.org/officeDocument/2006/relationships/font" Target="fonts/font30.fntdata" /><Relationship Id="rId51" Type="http://schemas.openxmlformats.org/officeDocument/2006/relationships/presProps" Target="presProps.xml" /><Relationship Id="rId52" Type="http://schemas.openxmlformats.org/officeDocument/2006/relationships/viewProps" Target="viewProps.xml" /><Relationship Id="rId53" Type="http://schemas.openxmlformats.org/officeDocument/2006/relationships/theme" Target="theme/theme1.xml" /><Relationship Id="rId54" Type="http://schemas.openxmlformats.org/officeDocument/2006/relationships/tableStyles" Target="tableStyles.xml" /><Relationship Id="rId6" Type="http://schemas.openxmlformats.org/officeDocument/2006/relationships/slideMaster" Target="slideMasters/slideMaster6.xml" /><Relationship Id="rId7" Type="http://schemas.openxmlformats.org/officeDocument/2006/relationships/slideMaster" Target="slideMasters/slideMaster7.xml" /><Relationship Id="rId8" Type="http://schemas.openxmlformats.org/officeDocument/2006/relationships/slideMaster" Target="slideMasters/slideMaster8.xml" /><Relationship Id="rId9" Type="http://schemas.openxmlformats.org/officeDocument/2006/relationships/slideMaster" Target="slideMasters/slideMaster9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7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5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3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1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89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6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4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2AB772-C39B-455B-AAA7-5AFC293C38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FD77B5-9E76-4FBC-B50E-6050C9C549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306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1pPr>
            <a:lvl2pPr marL="377825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6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3pPr>
            <a:lvl4pPr marL="1133475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30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125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695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4775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260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A112DF-CB50-4AF3-96B8-A9DC2022CF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314"/>
            </a:lvl1pPr>
            <a:lvl2pPr>
              <a:defRPr sz="1983"/>
            </a:lvl2pPr>
            <a:lvl3pPr>
              <a:defRPr sz="1653"/>
            </a:lvl3pPr>
            <a:lvl4pPr>
              <a:defRPr sz="1488"/>
            </a:lvl4pPr>
            <a:lvl5pPr>
              <a:defRPr sz="1488"/>
            </a:lvl5pPr>
            <a:lvl6pPr>
              <a:defRPr sz="1488"/>
            </a:lvl6pPr>
            <a:lvl7pPr>
              <a:defRPr sz="1488"/>
            </a:lvl7pPr>
            <a:lvl8pPr>
              <a:defRPr sz="1488"/>
            </a:lvl8pPr>
            <a:lvl9pPr>
              <a:defRPr sz="1488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314"/>
            </a:lvl1pPr>
            <a:lvl2pPr>
              <a:defRPr sz="1983"/>
            </a:lvl2pPr>
            <a:lvl3pPr>
              <a:defRPr sz="1653"/>
            </a:lvl3pPr>
            <a:lvl4pPr>
              <a:defRPr sz="1488"/>
            </a:lvl4pPr>
            <a:lvl5pPr>
              <a:defRPr sz="1488"/>
            </a:lvl5pPr>
            <a:lvl6pPr>
              <a:defRPr sz="1488"/>
            </a:lvl6pPr>
            <a:lvl7pPr>
              <a:defRPr sz="1488"/>
            </a:lvl7pPr>
            <a:lvl8pPr>
              <a:defRPr sz="1488"/>
            </a:lvl8pPr>
            <a:lvl9pPr>
              <a:defRPr sz="1488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3A31CE-B053-4A58-BE52-086F82F55A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983" b="1"/>
            </a:lvl1pPr>
            <a:lvl2pPr marL="377825" indent="0">
              <a:buNone/>
              <a:defRPr sz="1653" b="1"/>
            </a:lvl2pPr>
            <a:lvl3pPr marL="755650" indent="0">
              <a:buNone/>
              <a:defRPr sz="1488" b="1"/>
            </a:lvl3pPr>
            <a:lvl4pPr marL="1133475" indent="0">
              <a:buNone/>
              <a:defRPr sz="1322" b="1"/>
            </a:lvl4pPr>
            <a:lvl5pPr marL="1511300" indent="0">
              <a:buNone/>
              <a:defRPr sz="1322" b="1"/>
            </a:lvl5pPr>
            <a:lvl6pPr marL="1889125" indent="0">
              <a:buNone/>
              <a:defRPr sz="1322" b="1"/>
            </a:lvl6pPr>
            <a:lvl7pPr marL="2266950" indent="0">
              <a:buNone/>
              <a:defRPr sz="1322" b="1"/>
            </a:lvl7pPr>
            <a:lvl8pPr marL="2644775" indent="0">
              <a:buNone/>
              <a:defRPr sz="1322" b="1"/>
            </a:lvl8pPr>
            <a:lvl9pPr marL="3022600" indent="0">
              <a:buNone/>
              <a:defRPr sz="1322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1983"/>
            </a:lvl1pPr>
            <a:lvl2pPr>
              <a:defRPr sz="1653"/>
            </a:lvl2pPr>
            <a:lvl3pPr>
              <a:defRPr sz="1488"/>
            </a:lvl3pPr>
            <a:lvl4pPr>
              <a:defRPr sz="1322"/>
            </a:lvl4pPr>
            <a:lvl5pPr>
              <a:defRPr sz="1322"/>
            </a:lvl5pPr>
            <a:lvl6pPr>
              <a:defRPr sz="1322"/>
            </a:lvl6pPr>
            <a:lvl7pPr>
              <a:defRPr sz="1322"/>
            </a:lvl7pPr>
            <a:lvl8pPr>
              <a:defRPr sz="1322"/>
            </a:lvl8pPr>
            <a:lvl9pPr>
              <a:defRPr sz="1322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1983" b="1"/>
            </a:lvl1pPr>
            <a:lvl2pPr marL="377825" indent="0">
              <a:buNone/>
              <a:defRPr sz="1653" b="1"/>
            </a:lvl2pPr>
            <a:lvl3pPr marL="755650" indent="0">
              <a:buNone/>
              <a:defRPr sz="1488" b="1"/>
            </a:lvl3pPr>
            <a:lvl4pPr marL="1133475" indent="0">
              <a:buNone/>
              <a:defRPr sz="1322" b="1"/>
            </a:lvl4pPr>
            <a:lvl5pPr marL="1511300" indent="0">
              <a:buNone/>
              <a:defRPr sz="1322" b="1"/>
            </a:lvl5pPr>
            <a:lvl6pPr marL="1889125" indent="0">
              <a:buNone/>
              <a:defRPr sz="1322" b="1"/>
            </a:lvl6pPr>
            <a:lvl7pPr marL="2266950" indent="0">
              <a:buNone/>
              <a:defRPr sz="1322" b="1"/>
            </a:lvl7pPr>
            <a:lvl8pPr marL="2644775" indent="0">
              <a:buNone/>
              <a:defRPr sz="1322" b="1"/>
            </a:lvl8pPr>
            <a:lvl9pPr marL="3022600" indent="0">
              <a:buNone/>
              <a:defRPr sz="1322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1983"/>
            </a:lvl1pPr>
            <a:lvl2pPr>
              <a:defRPr sz="1653"/>
            </a:lvl2pPr>
            <a:lvl3pPr>
              <a:defRPr sz="1488"/>
            </a:lvl3pPr>
            <a:lvl4pPr>
              <a:defRPr sz="1322"/>
            </a:lvl4pPr>
            <a:lvl5pPr>
              <a:defRPr sz="1322"/>
            </a:lvl5pPr>
            <a:lvl6pPr>
              <a:defRPr sz="1322"/>
            </a:lvl6pPr>
            <a:lvl7pPr>
              <a:defRPr sz="1322"/>
            </a:lvl7pPr>
            <a:lvl8pPr>
              <a:defRPr sz="1322"/>
            </a:lvl8pPr>
            <a:lvl9pPr>
              <a:defRPr sz="1322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865006-EBA7-4D33-B7D2-9A531AA396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8810EF-B882-4E6F-9612-4E0396A85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9A38FF-EFD8-4862-8431-2A148E1148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5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57"/>
            </a:lvl1pPr>
            <a:lvl2pPr marL="377825" indent="0">
              <a:buNone/>
              <a:defRPr sz="992"/>
            </a:lvl2pPr>
            <a:lvl3pPr marL="755650" indent="0">
              <a:buNone/>
              <a:defRPr sz="826"/>
            </a:lvl3pPr>
            <a:lvl4pPr marL="1133475" indent="0">
              <a:buNone/>
              <a:defRPr sz="744"/>
            </a:lvl4pPr>
            <a:lvl5pPr marL="1511300" indent="0">
              <a:buNone/>
              <a:defRPr sz="744"/>
            </a:lvl5pPr>
            <a:lvl6pPr marL="1889125" indent="0">
              <a:buNone/>
              <a:defRPr sz="744"/>
            </a:lvl6pPr>
            <a:lvl7pPr marL="2266950" indent="0">
              <a:buNone/>
              <a:defRPr sz="744"/>
            </a:lvl7pPr>
            <a:lvl8pPr marL="2644775" indent="0">
              <a:buNone/>
              <a:defRPr sz="744"/>
            </a:lvl8pPr>
            <a:lvl9pPr marL="3022600" indent="0">
              <a:buNone/>
              <a:defRPr sz="744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4F86BA-F9E4-4153-BE75-674E611EE5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5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644"/>
            </a:lvl1pPr>
            <a:lvl2pPr marL="377825" indent="0">
              <a:buNone/>
              <a:defRPr sz="2314"/>
            </a:lvl2pPr>
            <a:lvl3pPr marL="755650" indent="0">
              <a:buNone/>
              <a:defRPr sz="1983"/>
            </a:lvl3pPr>
            <a:lvl4pPr marL="1133475" indent="0">
              <a:buNone/>
              <a:defRPr sz="1653"/>
            </a:lvl4pPr>
            <a:lvl5pPr marL="1511300" indent="0">
              <a:buNone/>
              <a:defRPr sz="1653"/>
            </a:lvl5pPr>
            <a:lvl6pPr marL="1889125" indent="0">
              <a:buNone/>
              <a:defRPr sz="1653"/>
            </a:lvl6pPr>
            <a:lvl7pPr marL="2266950" indent="0">
              <a:buNone/>
              <a:defRPr sz="1653"/>
            </a:lvl7pPr>
            <a:lvl8pPr marL="2644775" indent="0">
              <a:buNone/>
              <a:defRPr sz="1653"/>
            </a:lvl8pPr>
            <a:lvl9pPr marL="3022600" indent="0">
              <a:buNone/>
              <a:defRPr sz="165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57"/>
            </a:lvl1pPr>
            <a:lvl2pPr marL="377825" indent="0">
              <a:buNone/>
              <a:defRPr sz="992"/>
            </a:lvl2pPr>
            <a:lvl3pPr marL="755650" indent="0">
              <a:buNone/>
              <a:defRPr sz="826"/>
            </a:lvl3pPr>
            <a:lvl4pPr marL="1133475" indent="0">
              <a:buNone/>
              <a:defRPr sz="744"/>
            </a:lvl4pPr>
            <a:lvl5pPr marL="1511300" indent="0">
              <a:buNone/>
              <a:defRPr sz="744"/>
            </a:lvl5pPr>
            <a:lvl6pPr marL="1889125" indent="0">
              <a:buNone/>
              <a:defRPr sz="744"/>
            </a:lvl6pPr>
            <a:lvl7pPr marL="2266950" indent="0">
              <a:buNone/>
              <a:defRPr sz="744"/>
            </a:lvl7pPr>
            <a:lvl8pPr marL="2644775" indent="0">
              <a:buNone/>
              <a:defRPr sz="744"/>
            </a:lvl8pPr>
            <a:lvl9pPr marL="3022600" indent="0">
              <a:buNone/>
              <a:defRPr sz="744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CBD0AD-C814-452D-B2BE-FBF5CDE47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B56887-F7A0-4F8A-8D7C-2939B500C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CA9910-E80B-41A3-AA00-3817DA80B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heme" Target="../theme/theme4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heme" Target="../theme/theme5.xml" /></Relationships>
</file>

<file path=ppt/slideMasters/_rels/slideMaster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heme" Target="../theme/theme6.xml" /></Relationships>
</file>

<file path=ppt/slideMasters/_rels/slideMaster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theme" Target="../theme/theme7.xml" /></Relationships>
</file>

<file path=ppt/slideMasters/_rels/slideMaster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heme" Target="../theme/theme8.xml" /></Relationships>
</file>

<file path=ppt/slideMasters/_rels/slideMaster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heme" Target="../theme/theme9.xml" /></Relationships>
</file>

<file path=ppt/slideMasters/_rels/slideMaster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theme" Target="../theme/theme1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825" y="427723"/>
            <a:ext cx="6800850" cy="1780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825" y="2492163"/>
            <a:ext cx="6800850" cy="7048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825" y="9899427"/>
            <a:ext cx="1763183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04" y="9899427"/>
            <a:ext cx="2392892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5492" y="9899427"/>
            <a:ext cx="1763183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755650" rtl="0" eaLnBrk="1" latinLnBrk="0" hangingPunct="1">
        <a:spcBef>
          <a:spcPct val="0"/>
        </a:spcBef>
        <a:buNone/>
        <a:defRPr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369" indent="-283369" algn="l" defTabSz="755650" rtl="0" eaLnBrk="1" latinLnBrk="0" hangingPunct="1">
        <a:spcBef>
          <a:spcPct val="20000"/>
        </a:spcBef>
        <a:buFont typeface="Arial" pitchFamily="34" charset="0"/>
        <a:buChar char="•"/>
        <a:defRPr sz="2644" kern="1200">
          <a:solidFill>
            <a:schemeClr val="tx1"/>
          </a:solidFill>
          <a:latin typeface="+mn-lt"/>
          <a:ea typeface="+mn-ea"/>
          <a:cs typeface="+mn-cs"/>
        </a:defRPr>
      </a:lvl1pPr>
      <a:lvl2pPr marL="613966" indent="-236141" algn="l" defTabSz="755650" rtl="0" eaLnBrk="1" latinLnBrk="0" hangingPunct="1">
        <a:spcBef>
          <a:spcPct val="20000"/>
        </a:spcBef>
        <a:buFont typeface="Arial" pitchFamily="34" charset="0"/>
        <a:buChar char="–"/>
        <a:defRPr sz="2314" kern="1200">
          <a:solidFill>
            <a:schemeClr val="tx1"/>
          </a:solidFill>
          <a:latin typeface="+mn-lt"/>
          <a:ea typeface="+mn-ea"/>
          <a:cs typeface="+mn-cs"/>
        </a:defRPr>
      </a:lvl2pPr>
      <a:lvl3pPr marL="944562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3pPr>
      <a:lvl4pPr marL="1322388" indent="-188912" algn="l" defTabSz="755650" rtl="0" eaLnBrk="1" latinLnBrk="0" hangingPunct="1">
        <a:spcBef>
          <a:spcPct val="20000"/>
        </a:spcBef>
        <a:buFont typeface="Arial" pitchFamily="34" charset="0"/>
        <a:buChar char="–"/>
        <a:defRPr sz="1653" kern="1200">
          <a:solidFill>
            <a:schemeClr val="tx1"/>
          </a:solidFill>
          <a:latin typeface="+mn-lt"/>
          <a:ea typeface="+mn-ea"/>
          <a:cs typeface="+mn-cs"/>
        </a:defRPr>
      </a:lvl4pPr>
      <a:lvl5pPr marL="1700212" indent="-188912" algn="l" defTabSz="755650" rtl="0" eaLnBrk="1" latinLnBrk="0" hangingPunct="1">
        <a:spcBef>
          <a:spcPct val="20000"/>
        </a:spcBef>
        <a:buFont typeface="Arial" pitchFamily="34" charset="0"/>
        <a:buChar char="»"/>
        <a:defRPr sz="1653" kern="1200">
          <a:solidFill>
            <a:schemeClr val="tx1"/>
          </a:solidFill>
          <a:latin typeface="+mn-lt"/>
          <a:ea typeface="+mn-ea"/>
          <a:cs typeface="+mn-cs"/>
        </a:defRPr>
      </a:lvl5pPr>
      <a:lvl6pPr marL="2078038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6pPr>
      <a:lvl7pPr marL="2455862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7pPr>
      <a:lvl8pPr marL="2833688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8pPr>
      <a:lvl9pPr marL="3211512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5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7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0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2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5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77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0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663939" y="536929"/>
            <a:ext cx="2390241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TEST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FOR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ENGLISH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MAJORS(2011)</a:t>
            </a:r>
          </a:p>
          <a:p>
            <a:pPr marL="6279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-GRADE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FOUR-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07736" y="933168"/>
            <a:ext cx="1522172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TIME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LIMIT: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130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MIN</a:t>
            </a:r>
          </a:p>
          <a:p>
            <a:pPr marL="775703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[10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MIN]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800" y="1131288"/>
            <a:ext cx="154963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PART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Ⅰ</a:t>
            </a:r>
            <a:r>
              <a:rPr sz="1050" spc="7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DICTATION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1329408"/>
            <a:ext cx="6365317" cy="977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Listen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to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following</a:t>
            </a:r>
            <a:r>
              <a:rPr sz="1050" spc="1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passage.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Altogether</a:t>
            </a:r>
            <a:r>
              <a:rPr sz="1050" spc="1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passage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will</a:t>
            </a:r>
            <a:r>
              <a:rPr sz="1050" spc="1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be</a:t>
            </a:r>
            <a:r>
              <a:rPr sz="1050" spc="1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read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to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you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four</a:t>
            </a:r>
            <a:r>
              <a:rPr sz="1050" spc="1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times.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During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first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reading,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which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will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done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at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normal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speed,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listen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and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try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understand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meaning.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For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second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and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third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reading,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passage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will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be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read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sentence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by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sentence,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or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phrase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by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phrase,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with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intervals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15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seconds.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last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reading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will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be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done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at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normal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speed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again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and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during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this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time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you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should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check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your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work.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5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You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will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then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be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given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1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minute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check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through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work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once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more.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2500" y="2320006"/>
            <a:ext cx="341533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Please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write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whole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passage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ANSWER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SHEET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ONE.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5800" y="2716246"/>
            <a:ext cx="271641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Ⅱ</a:t>
            </a:r>
            <a:r>
              <a:rPr sz="1050" spc="8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LISTENING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COMPERHESION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18504" y="2716246"/>
            <a:ext cx="67954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[20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MIN]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5800" y="2914366"/>
            <a:ext cx="136632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SECTION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A</a:t>
            </a:r>
            <a:r>
              <a:rPr sz="1050" spc="7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3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TALK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5800" y="3112485"/>
            <a:ext cx="6366299" cy="77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In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this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section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you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will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hear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talk.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5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You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will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hear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1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talk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ONCE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5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ONLY.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While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listening,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you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may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look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ANSWER</a:t>
            </a:r>
            <a:r>
              <a:rPr sz="1050" spc="1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SHEET</a:t>
            </a:r>
            <a:r>
              <a:rPr sz="10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ONE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and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write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NO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MORE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THAN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THREE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WORDS</a:t>
            </a:r>
            <a:r>
              <a:rPr sz="1050" spc="1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for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each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gap.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Make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sure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word(s)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fill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is(are)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both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grammatically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semantically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acceptable.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5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You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may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use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blank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sheet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for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note-taking.</a:t>
            </a:r>
          </a:p>
          <a:p>
            <a:pPr marL="2667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 spc="-55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You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THIRTY</a:t>
            </a:r>
            <a:r>
              <a:rPr sz="1050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seconds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preview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gap-filling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task.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52500" y="3904964"/>
            <a:ext cx="527068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Now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listen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talk.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over,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will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be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given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TWO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minutes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complete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work.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85800" y="4301204"/>
            <a:ext cx="215946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SECTION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B</a:t>
            </a:r>
            <a:r>
              <a:rPr sz="1050" spc="7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CONVERSATIONS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5800" y="4499324"/>
            <a:ext cx="6370097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In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this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section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you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will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hear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two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conversations.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At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end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each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conversation,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five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questions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will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asked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about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what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was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said.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Both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conversations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and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questions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will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spoken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ONCE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5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ONLY.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After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each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question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there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will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be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ten-second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pause.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During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pause,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you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should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read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four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choices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[A],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[B],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[C]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and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[D],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mark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best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answer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each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question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on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ANSWER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SHEET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TWO.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 spc="-55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You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thirty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seconds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preview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questions.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952500" y="5489925"/>
            <a:ext cx="189508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Now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listen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LWNGE+TimesNewRomanPS-BoldItalicMT"/>
                <a:cs typeface="DLWNGE+TimesNewRomanPS-BoldItalicMT"/>
              </a:rPr>
              <a:t>conversations.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85800" y="5886165"/>
            <a:ext cx="118331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Conversation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One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800" y="6084285"/>
            <a:ext cx="162195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1.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[A]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They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convenient.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3485388" y="6084285"/>
            <a:ext cx="157019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[B]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They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easy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book.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85800" y="6282405"/>
            <a:ext cx="2180815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2587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[C]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They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provide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standard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service.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2.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Better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service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with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lower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price.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485388" y="6282405"/>
            <a:ext cx="2077561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[D]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They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offer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greater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options.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Better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service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with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higher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price.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818388" y="6678645"/>
            <a:ext cx="517260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[C]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same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level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service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with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lower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price.</a:t>
            </a:r>
            <a:r>
              <a:rPr sz="1050" spc="9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Lower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level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service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with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lower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price.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85800" y="6876766"/>
            <a:ext cx="188725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3.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[A]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Writing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vacation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memo.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3485388" y="6876766"/>
            <a:ext cx="192839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[B]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Writing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former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renters.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85800" y="7074885"/>
            <a:ext cx="2711415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2588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Making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contract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before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sending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AKKFEB+TimesNewRomanPSMT"/>
                <a:cs typeface="AKKFEB+TimesNewRomanPSMT"/>
              </a:rPr>
              <a:t>money.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4.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Get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extra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place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for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private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talk.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[C]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AKKFEB+TimesNewRomanPSMT"/>
                <a:cs typeface="AKKFEB+TimesNewRomanPSMT"/>
              </a:rPr>
              <a:t>Avoid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disturbing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neighbors.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3483962" y="7074885"/>
            <a:ext cx="2371889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3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Using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credit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card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make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order.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Get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extra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place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for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playing.</a:t>
            </a:r>
          </a:p>
          <a:p>
            <a:pPr marL="1425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Maintain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some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daily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routine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home.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685800" y="7669246"/>
            <a:ext cx="92294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5.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Florida.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2151888" y="7669246"/>
            <a:ext cx="78120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Hawaii.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3485388" y="7669246"/>
            <a:ext cx="84065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Chicago.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818642" y="7669246"/>
            <a:ext cx="81172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Mexico.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685800" y="7867366"/>
            <a:ext cx="118916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Conversation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3">
                <a:solidFill>
                  <a:srgbClr val="000000"/>
                </a:solidFill>
                <a:latin typeface="EOKEBF+TimesNewRomanPS-BoldMT"/>
                <a:cs typeface="EOKEBF+TimesNewRomanPS-BoldMT"/>
              </a:rPr>
              <a:t>Two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685800" y="8065485"/>
            <a:ext cx="181239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6.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moods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feelings.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3485388" y="8065485"/>
            <a:ext cx="1696936" cy="779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stress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coping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ability.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depth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thinking.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Fruits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vegetables.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Crunchy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foods.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818388" y="8263606"/>
            <a:ext cx="148047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way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thinking.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685800" y="8461726"/>
            <a:ext cx="1883666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7.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Potatoes,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cereals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fish.</a:t>
            </a:r>
          </a:p>
          <a:p>
            <a:pPr marL="132587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Milk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dairy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products.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685800" y="8857966"/>
            <a:ext cx="178373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8.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Foods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with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healthy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fats.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3485388" y="8857966"/>
            <a:ext cx="119275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Dairy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products.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685800" y="9056086"/>
            <a:ext cx="2657793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2588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[C]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Alcoholic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non-alcoholic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drinks.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9.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Liquid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like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water.</a:t>
            </a:r>
            <a:r>
              <a:rPr sz="1050" spc="10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Eggs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AKKFEB+TimesNewRomanPSMT"/>
                <a:cs typeface="AKKFEB+TimesNewRomanPSMT"/>
              </a:rPr>
              <a:t>soy.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10.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Fish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has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no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fat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full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vitamin</a:t>
            </a:r>
            <a:r>
              <a:rPr sz="1050" spc="-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Peanut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butter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contains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healthy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fats.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3484499" y="9056086"/>
            <a:ext cx="237338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Foods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rich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protein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vitamin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B6.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3484626" y="9254206"/>
            <a:ext cx="93807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Chocolate.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4817747" y="9254206"/>
            <a:ext cx="117868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Coffee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tea.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3484095" y="9452326"/>
            <a:ext cx="3006567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Lean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beef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contains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both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protein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vitamin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B12.</a:t>
            </a:r>
          </a:p>
          <a:p>
            <a:pPr marL="271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[D]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1">
                <a:solidFill>
                  <a:srgbClr val="000000"/>
                </a:solidFill>
                <a:latin typeface="AKKFEB+TimesNewRomanPSMT"/>
                <a:cs typeface="AKKFEB+TimesNewRomanPSMT"/>
              </a:rPr>
              <a:t>Tea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helps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expel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poisonous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from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KKFEB+TimesNewRomanPSMT"/>
                <a:cs typeface="AKKFEB+TimesNewRomanPSMT"/>
              </a:rPr>
              <a:t>brain.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85800" y="536929"/>
            <a:ext cx="253656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HTISDV+TimesNewRomanPS-BoldMT"/>
                <a:cs typeface="HTISDV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Ⅲ</a:t>
            </a:r>
            <a:r>
              <a:rPr sz="1050" spc="8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ISDV+TimesNewRomanPS-BoldMT"/>
                <a:cs typeface="HTISDV+TimesNewRomanPS-BoldMT"/>
              </a:rPr>
              <a:t>LANGUAGE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ISDV+TimesNewRomanPS-BoldMT"/>
                <a:cs typeface="HTISDV+TimesNewRomanPS-BoldMT"/>
              </a:rPr>
              <a:t>KNOWLEDGE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39840" y="536929"/>
            <a:ext cx="68100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ISDV+TimesNewRomanPS-BoldMT"/>
                <a:cs typeface="HTISDV+TimesNewRomanPS-BoldMT"/>
              </a:rPr>
              <a:t>[10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ISDV+TimesNewRomanPS-BoldMT"/>
                <a:cs typeface="HTISDV+TimesNewRomanPS-BoldMT"/>
              </a:rPr>
              <a:t>MIN]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800" y="735048"/>
            <a:ext cx="6364609" cy="581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3639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There</a:t>
            </a:r>
            <a:r>
              <a:rPr sz="1050" spc="2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are</a:t>
            </a:r>
            <a:r>
              <a:rPr sz="1050" spc="2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twenty</a:t>
            </a:r>
            <a:r>
              <a:rPr sz="1050" spc="2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sentences</a:t>
            </a:r>
            <a:r>
              <a:rPr sz="1050" spc="2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in</a:t>
            </a:r>
            <a:r>
              <a:rPr sz="1050" spc="2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this</a:t>
            </a:r>
            <a:r>
              <a:rPr sz="1050" spc="2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section.</a:t>
            </a:r>
            <a:r>
              <a:rPr sz="1050" spc="3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Beneath</a:t>
            </a:r>
            <a:r>
              <a:rPr sz="1050" spc="2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each</a:t>
            </a:r>
            <a:r>
              <a:rPr sz="1050" spc="2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sentence</a:t>
            </a:r>
            <a:r>
              <a:rPr sz="1050" spc="2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there</a:t>
            </a:r>
            <a:r>
              <a:rPr sz="1050" spc="3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are</a:t>
            </a:r>
            <a:r>
              <a:rPr sz="1050" spc="2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four</a:t>
            </a:r>
            <a:r>
              <a:rPr sz="1050" spc="3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words,</a:t>
            </a:r>
            <a:r>
              <a:rPr sz="1050" spc="2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phrases</a:t>
            </a:r>
            <a:r>
              <a:rPr sz="1050" spc="2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or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statements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marked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[A],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[B],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[C]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[D].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Choose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word,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phrase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statement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that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best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completes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sentence.</a:t>
            </a:r>
          </a:p>
          <a:p>
            <a:pPr marL="263639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Mark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your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answers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ANSWER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SHEET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KKSSH+TimesNewRomanPS-BoldItalicMT"/>
                <a:cs typeface="CKKSSH+TimesNewRomanPS-BoldItalicMT"/>
              </a:rPr>
              <a:t>TWO.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1527528"/>
            <a:ext cx="6359766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5">
                <a:solidFill>
                  <a:srgbClr val="000000"/>
                </a:solidFill>
                <a:latin typeface="LFFIQJ+TimesNewRomanPSMT"/>
                <a:cs typeface="LFFIQJ+TimesNewRomanPSMT"/>
              </a:rPr>
              <a:t>11.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My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uncle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is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quite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worn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out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from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years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of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hard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work.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He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is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no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longer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man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________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he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was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fifteen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years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ago.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5444" y="1923767"/>
            <a:ext cx="69706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which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51888" y="1923767"/>
            <a:ext cx="69743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whom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485388" y="1923767"/>
            <a:ext cx="59354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who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818888" y="1923767"/>
            <a:ext cx="57162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that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5800" y="2121887"/>
            <a:ext cx="315731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12.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sentences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COMMAND?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85444" y="2320007"/>
            <a:ext cx="130065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Beg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your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pardon.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485388" y="2320007"/>
            <a:ext cx="134033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good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time.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85444" y="2518126"/>
            <a:ext cx="145300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Never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do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that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again!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485388" y="2518126"/>
            <a:ext cx="187689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[D]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noise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making!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85800" y="2716246"/>
            <a:ext cx="3130720" cy="977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13.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italicized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phrases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indicates?</a:t>
            </a:r>
          </a:p>
          <a:p>
            <a:pPr marL="199644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said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it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fun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but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others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took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seriously.</a:t>
            </a:r>
          </a:p>
          <a:p>
            <a:pPr marL="199644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its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effor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team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didn’t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match.</a:t>
            </a:r>
          </a:p>
          <a:p>
            <a:pPr marL="199644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Linda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worked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firm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twenty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years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.</a:t>
            </a:r>
          </a:p>
          <a:p>
            <a:pPr marL="199644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set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Beijing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yesterday.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800" y="3706845"/>
            <a:ext cx="475175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14.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finished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with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book,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don’t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forget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return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to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4">
                <a:solidFill>
                  <a:srgbClr val="000000"/>
                </a:solidFill>
                <a:latin typeface="LFFIQJ+TimesNewRomanPSMT"/>
                <a:cs typeface="LFFIQJ+TimesNewRomanPSMT"/>
              </a:rPr>
              <a:t>Tim,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________?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85444" y="3904964"/>
            <a:ext cx="73674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do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you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151888" y="3904964"/>
            <a:ext cx="80389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will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you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485388" y="3904964"/>
            <a:ext cx="87556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don’t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you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818776" y="3904964"/>
            <a:ext cx="91206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won’t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you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85800" y="4103084"/>
            <a:ext cx="547616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15.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phrases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like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freezing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cold,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burning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hot,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soaking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wet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-ING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participle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used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________.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885444" y="4301204"/>
            <a:ext cx="1137145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command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for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concession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485388" y="4301204"/>
            <a:ext cx="1103833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condition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emphasis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685800" y="4697445"/>
            <a:ext cx="3520288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16.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italicized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phrases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INCORRECT?</a:t>
            </a:r>
          </a:p>
          <a:p>
            <a:pPr marL="199644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[A]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city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now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times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its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original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size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.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885444" y="5093685"/>
            <a:ext cx="222621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wish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had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two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times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strength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.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885444" y="5291805"/>
            <a:ext cx="267122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[C]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seller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asked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double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usual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price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.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885444" y="5489925"/>
            <a:ext cx="242281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[D]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come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here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four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times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every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year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.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685800" y="5688045"/>
            <a:ext cx="616876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17.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not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so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much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language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cultural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background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makes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book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difficult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understand.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885444" y="5886165"/>
            <a:ext cx="48274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as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2151888" y="5886165"/>
            <a:ext cx="54245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nor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3485388" y="5886165"/>
            <a:ext cx="53512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but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4818888" y="5886165"/>
            <a:ext cx="57096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like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685800" y="6084285"/>
            <a:ext cx="3532232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18.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italicized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parts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used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object?</a:t>
            </a:r>
          </a:p>
          <a:p>
            <a:pPr marL="199644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[A]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do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think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happened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her?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685800" y="6480525"/>
            <a:ext cx="3080167" cy="779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9644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Who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do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think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visiting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professor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is?</a:t>
            </a:r>
          </a:p>
          <a:p>
            <a:pPr marL="199644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How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much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do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you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think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earns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every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month?</a:t>
            </a:r>
          </a:p>
          <a:p>
            <a:pPr marL="199644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[D]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How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quickly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say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come?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19.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additional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work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will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take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weeks.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885444" y="7273005"/>
            <a:ext cx="84092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other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2151545" y="7273005"/>
            <a:ext cx="99567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another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two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3484667" y="7273005"/>
            <a:ext cx="86932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other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two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4817922" y="7273005"/>
            <a:ext cx="84063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more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685800" y="7471126"/>
            <a:ext cx="4263621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20.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italicized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parts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subject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clause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（主语从句）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?</a:t>
            </a:r>
          </a:p>
          <a:p>
            <a:pPr marL="199644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[A]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6">
                <a:solidFill>
                  <a:srgbClr val="000000"/>
                </a:solidFill>
                <a:latin typeface="LFFIQJ+TimesNewRomanPSMT"/>
                <a:cs typeface="LFFIQJ+TimesNewRomanPSMT"/>
              </a:rPr>
              <a:t>We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quite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certain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that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we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will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get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there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time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.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885444" y="7867366"/>
            <a:ext cx="3643534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face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fact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there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will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be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no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pay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rise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year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said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had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seen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earlier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morning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LFFIQJ+TimesNewRomanPSMT"/>
                <a:cs typeface="LFFIQJ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sheer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luck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miners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are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still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alive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after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OGDKN+TimesNewRomanPS-ItalicMT"/>
                <a:cs typeface="OOGDKN+TimesNewRomanPS-ItalicMT"/>
              </a:rPr>
              <a:t>days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.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685800" y="8461726"/>
            <a:ext cx="6362643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21.</a:t>
            </a:r>
            <a:r>
              <a:rPr sz="1050" spc="1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“Look</a:t>
            </a:r>
            <a:r>
              <a:rPr sz="1050" spc="1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at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those</a:t>
            </a:r>
            <a:r>
              <a:rPr sz="1050" spc="2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pretty</a:t>
            </a:r>
            <a:r>
              <a:rPr sz="1050" spc="1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girls’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skirts”</a:t>
            </a:r>
            <a:r>
              <a:rPr sz="1050" spc="1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is</a:t>
            </a:r>
            <a:r>
              <a:rPr sz="1050" spc="2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________,</a:t>
            </a:r>
            <a:r>
              <a:rPr sz="1050" spc="1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because</a:t>
            </a:r>
            <a:r>
              <a:rPr sz="1050" spc="1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it</a:t>
            </a:r>
            <a:r>
              <a:rPr sz="1050" spc="2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is</a:t>
            </a:r>
            <a:r>
              <a:rPr sz="1050" spc="2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not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clear</a:t>
            </a:r>
            <a:r>
              <a:rPr sz="1050" spc="1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whether</a:t>
            </a:r>
            <a:r>
              <a:rPr sz="1050" spc="2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girls</a:t>
            </a:r>
            <a:r>
              <a:rPr sz="1050" spc="2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or</a:t>
            </a:r>
            <a:r>
              <a:rPr sz="1050" spc="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the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skirts</a:t>
            </a:r>
            <a:r>
              <a:rPr sz="1050" spc="2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are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“pretty”.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885444" y="8857966"/>
            <a:ext cx="95667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ambiguous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2151678" y="8857966"/>
            <a:ext cx="72758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hidden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3485388" y="8857966"/>
            <a:ext cx="77122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indirect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4818888" y="8857966"/>
            <a:ext cx="86731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indistinct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685800" y="9056086"/>
            <a:ext cx="602808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22.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House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repairs,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holidays,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school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fees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other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reduced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bank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balance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almost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nothing.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685800" y="9254206"/>
            <a:ext cx="3836057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9644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amount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23.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really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remember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LFFIQJ+TimesNewRomanPSMT"/>
                <a:cs typeface="LFFIQJ+TimesNewRomanPSMT"/>
              </a:rPr>
              <a:t>my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birthday.</a:t>
            </a:r>
          </a:p>
          <a:p>
            <a:pPr marL="199644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grateful</a:t>
            </a:r>
            <a:r>
              <a:rPr sz="1050" spc="47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thoughtful</a:t>
            </a:r>
            <a:r>
              <a:rPr sz="1050" spc="41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considerable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2151678" y="9254206"/>
            <a:ext cx="82285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payment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3484800" y="9254206"/>
            <a:ext cx="84519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expenses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4817789" y="9254206"/>
            <a:ext cx="74034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figures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4818055" y="9650446"/>
            <a:ext cx="85289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FFIQJ+TimesNewRomanPSMT"/>
                <a:cs typeface="LFFIQJ+TimesNewRomanPSMT"/>
              </a:rPr>
              <a:t>generous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" name="object 1"/>
          <p:cNvSpPr/>
          <p:nvPr/>
        </p:nvSpPr>
        <p:spPr>
          <a:xfrm>
            <a:off x="614172" y="4867909"/>
            <a:ext cx="6341618" cy="61645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object 2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object 4"/>
          <p:cNvSpPr txBox="1"/>
          <p:nvPr/>
        </p:nvSpPr>
        <p:spPr>
          <a:xfrm>
            <a:off x="685800" y="536929"/>
            <a:ext cx="5035647" cy="581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24.</a:t>
            </a:r>
            <a:r>
              <a:rPr sz="1050" spc="-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6">
                <a:solidFill>
                  <a:srgbClr val="000000"/>
                </a:solidFill>
                <a:latin typeface="CCQWTG+TimesNewRomanPSMT"/>
                <a:cs typeface="CCQWTG+TimesNewRomanPSMT"/>
              </a:rPr>
              <a:t>You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go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travel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agency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ask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holiday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________.</a:t>
            </a:r>
          </a:p>
          <a:p>
            <a:pPr marL="199644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introduction</a:t>
            </a:r>
            <a:r>
              <a:rPr sz="1050" spc="28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advertisement</a:t>
            </a:r>
            <a:r>
              <a:rPr sz="1050" spc="26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book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25.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city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government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building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roads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increasing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number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cars.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18888" y="735048"/>
            <a:ext cx="84501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brochure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5800" y="1131288"/>
            <a:ext cx="4156277" cy="13737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9644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accommodate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26.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office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has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recently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new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computer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system.</a:t>
            </a:r>
          </a:p>
          <a:p>
            <a:pPr marL="199644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altered</a:t>
            </a:r>
            <a:r>
              <a:rPr sz="1050" spc="51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converted</a:t>
            </a:r>
            <a:r>
              <a:rPr sz="1050" spc="44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transformed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27.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crowd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went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soon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singer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stepped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onto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stage.</a:t>
            </a:r>
          </a:p>
          <a:p>
            <a:pPr marL="199644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wild</a:t>
            </a:r>
            <a:r>
              <a:rPr sz="1050" spc="61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emotional</a:t>
            </a:r>
            <a:r>
              <a:rPr sz="1050" spc="43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uncontrolled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28.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school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library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closed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repairs.</a:t>
            </a:r>
          </a:p>
          <a:p>
            <a:pPr marL="199644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shortly</a:t>
            </a:r>
            <a:r>
              <a:rPr sz="1050" spc="50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quickly</a:t>
            </a:r>
            <a:r>
              <a:rPr sz="1050" spc="54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temporarily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51279" y="1131288"/>
            <a:ext cx="74747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receive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485388" y="1131288"/>
            <a:ext cx="70394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accept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818888" y="1131288"/>
            <a:ext cx="60880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hold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817998" y="1527527"/>
            <a:ext cx="1000580" cy="977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[D]modified</a:t>
            </a:r>
          </a:p>
          <a:p>
            <a:pPr marL="398" marR="0">
              <a:lnSpc>
                <a:spcPts val="1157"/>
              </a:lnSpc>
              <a:spcBef>
                <a:spcPts val="191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unrestricted</a:t>
            </a:r>
          </a:p>
          <a:p>
            <a:pPr marL="643" marR="0">
              <a:lnSpc>
                <a:spcPts val="1157"/>
              </a:lnSpc>
              <a:spcBef>
                <a:spcPts val="191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rapidly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5799" y="2517560"/>
            <a:ext cx="6155179" cy="5818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29.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John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u="sng">
                <a:solidFill>
                  <a:srgbClr val="000000"/>
                </a:solidFill>
                <a:latin typeface="CCQWTG+TimesNewRomanPSMT"/>
                <a:cs typeface="CCQWTG+TimesNewRomanPSMT"/>
              </a:rPr>
              <a:t>up</a:t>
            </a:r>
            <a:r>
              <a:rPr sz="1050" u="sng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u="sng">
                <a:solidFill>
                  <a:srgbClr val="000000"/>
                </a:solidFill>
                <a:latin typeface="CCQWTG+TimesNewRomanPSMT"/>
                <a:cs typeface="CCQWTG+TimesNewRomanPSMT"/>
              </a:rPr>
              <a:t>to</a:t>
            </a:r>
            <a:r>
              <a:rPr sz="1050" u="sng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u="sng">
                <a:solidFill>
                  <a:srgbClr val="000000"/>
                </a:solidFill>
                <a:latin typeface="CCQWTG+TimesNewRomanPSMT"/>
                <a:cs typeface="CCQWTG+TimesNewRomanPSMT"/>
              </a:rPr>
              <a:t>his</a:t>
            </a:r>
            <a:r>
              <a:rPr sz="1050" u="sng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u="sng">
                <a:solidFill>
                  <a:srgbClr val="000000"/>
                </a:solidFill>
                <a:latin typeface="CCQWTG+TimesNewRomanPSMT"/>
                <a:cs typeface="CCQWTG+TimesNewRomanPSMT"/>
              </a:rPr>
              <a:t>eyes</a:t>
            </a:r>
            <a:r>
              <a:rPr sz="1050" u="sng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u="sng">
                <a:solidFill>
                  <a:srgbClr val="000000"/>
                </a:solidFill>
                <a:latin typeface="CCQWTG+TimesNewRomanPSMT"/>
                <a:cs typeface="CCQWTG+TimesNewRomanPSMT"/>
              </a:rPr>
              <a:t>in</a:t>
            </a:r>
            <a:r>
              <a:rPr sz="1050" u="sng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u="sng">
                <a:solidFill>
                  <a:srgbClr val="000000"/>
                </a:solidFill>
                <a:latin typeface="CCQWTG+TimesNewRomanPSMT"/>
                <a:cs typeface="CCQWTG+TimesNewRomanPSMT"/>
              </a:rPr>
              <a:t>work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moment.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underlined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part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means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________.</a:t>
            </a:r>
          </a:p>
          <a:p>
            <a:pPr marL="199644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very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excited</a:t>
            </a:r>
            <a:r>
              <a:rPr sz="1050" spc="28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very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busy</a:t>
            </a:r>
            <a:r>
              <a:rPr sz="1050" spc="44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very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tired</a:t>
            </a:r>
            <a:r>
              <a:rPr sz="1050" spc="45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very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efficient</a:t>
            </a:r>
          </a:p>
          <a:p>
            <a:pPr marL="0" marR="0">
              <a:lnSpc>
                <a:spcPts val="1162"/>
              </a:lnSpc>
              <a:spcBef>
                <a:spcPts val="398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30.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CCQWTG+TimesNewRomanPSMT"/>
                <a:cs typeface="CCQWTG+TimesNewRomanPSMT"/>
              </a:rPr>
              <a:t>Victoria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bumped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into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her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brother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quite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by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u="sng">
                <a:solidFill>
                  <a:srgbClr val="000000"/>
                </a:solidFill>
                <a:latin typeface="CCQWTG+TimesNewRomanPSMT"/>
                <a:cs typeface="CCQWTG+TimesNewRomanPSMT"/>
              </a:rPr>
              <a:t>chance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supermarket.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underlined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word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means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________.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85443" y="3112488"/>
            <a:ext cx="57071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risk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151887" y="3112488"/>
            <a:ext cx="98531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opportunity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485408" y="3112488"/>
            <a:ext cx="91829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possibility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818927" y="3112488"/>
            <a:ext cx="60110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luck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799" y="3706848"/>
            <a:ext cx="129541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CWQTRS+TimesNewRomanPS-BoldMT"/>
                <a:cs typeface="CWQTRS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Ⅳ</a:t>
            </a:r>
            <a:r>
              <a:rPr sz="1050" spc="8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WQTRS+TimesNewRomanPS-BoldMT"/>
                <a:cs typeface="CWQTRS+TimesNewRomanPS-BoldMT"/>
              </a:rPr>
              <a:t>CLOZE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298679" y="3706848"/>
            <a:ext cx="68113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WQTRS+TimesNewRomanPS-BoldMT"/>
                <a:cs typeface="CWQTRS+TimesNewRomanPS-BoldMT"/>
              </a:rPr>
              <a:t>[10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WQTRS+TimesNewRomanPS-BoldMT"/>
                <a:cs typeface="CWQTRS+TimesNewRomanPS-BoldMT"/>
              </a:rPr>
              <a:t>MIN]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952500" y="3904967"/>
            <a:ext cx="609336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Decide</a:t>
            </a:r>
            <a:r>
              <a:rPr sz="1050" spc="2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which</a:t>
            </a:r>
            <a:r>
              <a:rPr sz="1050" spc="2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of</a:t>
            </a:r>
            <a:r>
              <a:rPr sz="1050" spc="2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the</a:t>
            </a:r>
            <a:r>
              <a:rPr sz="1050" spc="2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words</a:t>
            </a:r>
            <a:r>
              <a:rPr sz="1050" spc="2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given</a:t>
            </a:r>
            <a:r>
              <a:rPr sz="1050" spc="2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in</a:t>
            </a:r>
            <a:r>
              <a:rPr sz="1050" spc="2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the</a:t>
            </a:r>
            <a:r>
              <a:rPr sz="1050" spc="2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box</a:t>
            </a:r>
            <a:r>
              <a:rPr sz="1050" spc="2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below</a:t>
            </a:r>
            <a:r>
              <a:rPr sz="1050" spc="1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would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best</a:t>
            </a:r>
            <a:r>
              <a:rPr sz="1050" spc="2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complete</a:t>
            </a:r>
            <a:r>
              <a:rPr sz="1050" spc="2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the</a:t>
            </a:r>
            <a:r>
              <a:rPr sz="1050" spc="2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passage</a:t>
            </a:r>
            <a:r>
              <a:rPr sz="1050" spc="2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if</a:t>
            </a:r>
            <a:r>
              <a:rPr sz="1050" spc="2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inserted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in</a:t>
            </a:r>
            <a:r>
              <a:rPr sz="1050" spc="2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the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85800" y="4103087"/>
            <a:ext cx="6362245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corresponding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blank.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The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words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can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used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ONCE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5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ONLY.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Mark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the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letter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for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each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word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on</a:t>
            </a:r>
            <a:r>
              <a:rPr sz="1050" spc="-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ANSWER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SHEET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BGPQKI+TimesNewRomanPS-BoldItalicMT"/>
                <a:cs typeface="BGPQKI+TimesNewRomanPS-BoldItalicMT"/>
              </a:rPr>
              <a:t>TWO.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85800" y="4903189"/>
            <a:ext cx="73287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[A]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central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659530" y="4903189"/>
            <a:ext cx="799365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66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[B]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concern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[G]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gigantic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2699484" y="4903189"/>
            <a:ext cx="1050614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[C]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consumption</a:t>
            </a:r>
          </a:p>
          <a:p>
            <a:pPr marL="8361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[H]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highlights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984298" y="4903189"/>
            <a:ext cx="918032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863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[D]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disorders</a:t>
            </a:r>
          </a:p>
          <a:p>
            <a:pPr marL="822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[I]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innovation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[N]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prohibited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105208" y="4903189"/>
            <a:ext cx="845438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[E]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endeavor</a:t>
            </a:r>
          </a:p>
          <a:p>
            <a:pPr marL="24021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[J]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noted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685800" y="5101309"/>
            <a:ext cx="85870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[F]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exclusion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685800" y="5299429"/>
            <a:ext cx="183843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[K]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obsessively</a:t>
            </a:r>
            <a:r>
              <a:rPr sz="1050" spc="7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[L]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overhears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2707314" y="5299429"/>
            <a:ext cx="102803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[M]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problematic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5084372" y="5299429"/>
            <a:ext cx="78399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[O]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roughly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685800" y="5701752"/>
            <a:ext cx="6357087" cy="3832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908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Friends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who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seem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to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post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photo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of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every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meal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they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eat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on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Instagram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or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CCQWTG+TimesNewRomanPSMT"/>
                <a:cs typeface="CCQWTG+TimesNewRomanPSMT"/>
              </a:rPr>
              <a:t>Twitter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may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not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just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be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annoying;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may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problem.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685800" y="6097992"/>
            <a:ext cx="6359235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908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trend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of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“foodstagramming”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has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bothered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some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restaurants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to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point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they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have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(31)_________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diners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from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snapping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photos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of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their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meals.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But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CCQWTG+TimesNewRomanPSMT"/>
                <a:cs typeface="CCQWTG+TimesNewRomanPSMT"/>
              </a:rPr>
              <a:t>Dr.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CCQWTG+TimesNewRomanPSMT"/>
                <a:cs typeface="CCQWTG+TimesNewRomanPSMT"/>
              </a:rPr>
              <a:t>Valerie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4">
                <a:solidFill>
                  <a:srgbClr val="000000"/>
                </a:solidFill>
                <a:latin typeface="CCQWTG+TimesNewRomanPSMT"/>
                <a:cs typeface="CCQWTG+TimesNewRomanPSMT"/>
              </a:rPr>
              <a:t>Taylor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argues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that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(32)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_________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documenting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5">
                <a:solidFill>
                  <a:srgbClr val="000000"/>
                </a:solidFill>
                <a:latin typeface="CCQWTG+TimesNewRomanPSMT"/>
                <a:cs typeface="CCQWTG+TimesNewRomanPSMT"/>
              </a:rPr>
              <a:t>one’s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meals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could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be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signal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of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larger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dieting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problem.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“I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see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clients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for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whom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food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has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become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(33)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_________,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and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struggle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go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not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have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food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be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key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element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all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social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interaction: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what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they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eat,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when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ate,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when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going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eat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again,”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7">
                <a:solidFill>
                  <a:srgbClr val="000000"/>
                </a:solidFill>
                <a:latin typeface="CCQWTG+TimesNewRomanPSMT"/>
                <a:cs typeface="CCQWTG+TimesNewRomanPSMT"/>
              </a:rPr>
              <a:t>Taylor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said.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685799" y="7088606"/>
            <a:ext cx="6362265" cy="1373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908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CCQWTG+TimesNewRomanPSMT"/>
                <a:cs typeface="CCQWTG+TimesNewRomanPSMT"/>
              </a:rPr>
              <a:t>Taylor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spoke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Canadian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Obesity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Summit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5">
                <a:solidFill>
                  <a:srgbClr val="000000"/>
                </a:solidFill>
                <a:latin typeface="CCQWTG+TimesNewRomanPSMT"/>
                <a:cs typeface="CCQWTG+TimesNewRomanPSMT"/>
              </a:rPr>
              <a:t>Vancouver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last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week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about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eating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(34)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_________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CCQWTG+TimesNewRomanPSMT"/>
                <a:cs typeface="CCQWTG+TimesNewRomanPSMT"/>
              </a:rPr>
              <a:t>food’s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role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in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our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culture.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While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4">
                <a:solidFill>
                  <a:srgbClr val="000000"/>
                </a:solidFill>
                <a:latin typeface="CCQWTG+TimesNewRomanPSMT"/>
                <a:cs typeface="CCQWTG+TimesNewRomanPSMT"/>
              </a:rPr>
              <a:t>Taylor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admitted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that</a:t>
            </a:r>
            <a:r>
              <a:rPr sz="1050" spc="1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sharing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photos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food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on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social</a:t>
            </a:r>
            <a:r>
              <a:rPr sz="1050" spc="1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media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is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relatively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common,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she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said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that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some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cases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it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can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come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(35)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_________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everything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else.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“The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(36)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_________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comes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when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all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they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do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is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send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pictures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of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food.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6">
                <a:solidFill>
                  <a:srgbClr val="000000"/>
                </a:solidFill>
                <a:latin typeface="CCQWTG+TimesNewRomanPSMT"/>
                <a:cs typeface="CCQWTG+TimesNewRomanPSMT"/>
              </a:rPr>
              <a:t>We</a:t>
            </a:r>
            <a:r>
              <a:rPr sz="1050" spc="1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take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pictures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of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things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that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are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important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to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us,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and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for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some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people,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food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itself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becomes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(37)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_________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and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1">
                <a:solidFill>
                  <a:srgbClr val="000000"/>
                </a:solidFill>
                <a:latin typeface="CCQWTG+TimesNewRomanPSMT"/>
                <a:cs typeface="CCQWTG+TimesNewRomanPSMT"/>
              </a:rPr>
              <a:t>rest</a:t>
            </a:r>
            <a:r>
              <a:rPr sz="1050" spc="89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venue,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company,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34">
                <a:solidFill>
                  <a:srgbClr val="000000"/>
                </a:solidFill>
                <a:latin typeface="CCQWTG+TimesNewRomanPSMT"/>
                <a:cs typeface="CCQWTG+TimesNewRomanPSMT"/>
              </a:rPr>
              <a:t>etc</a:t>
            </a:r>
            <a:r>
              <a:rPr sz="1050" spc="77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is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background.”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While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7">
                <a:solidFill>
                  <a:srgbClr val="000000"/>
                </a:solidFill>
                <a:latin typeface="CCQWTG+TimesNewRomanPSMT"/>
                <a:cs typeface="CCQWTG+TimesNewRomanPSMT"/>
              </a:rPr>
              <a:t>Taylor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argues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that</a:t>
            </a:r>
            <a:r>
              <a:rPr sz="1050" spc="2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producing</a:t>
            </a:r>
            <a:r>
              <a:rPr sz="1050" spc="3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such</a:t>
            </a:r>
            <a:r>
              <a:rPr sz="1050" spc="2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images</a:t>
            </a:r>
            <a:r>
              <a:rPr sz="1050" spc="3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may</a:t>
            </a:r>
            <a:r>
              <a:rPr sz="1050" spc="3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signal</a:t>
            </a:r>
            <a:r>
              <a:rPr sz="10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an</a:t>
            </a:r>
            <a:r>
              <a:rPr sz="1050" spc="3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unhealthy</a:t>
            </a:r>
            <a:r>
              <a:rPr sz="1050" spc="3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preoccupation</a:t>
            </a:r>
            <a:r>
              <a:rPr sz="1050" spc="3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with</a:t>
            </a:r>
            <a:r>
              <a:rPr sz="1050" spc="3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food,</a:t>
            </a:r>
            <a:r>
              <a:rPr sz="1050" spc="2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others</a:t>
            </a:r>
            <a:r>
              <a:rPr sz="105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have</a:t>
            </a:r>
            <a:r>
              <a:rPr sz="1050" spc="3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linked</a:t>
            </a:r>
            <a:r>
              <a:rPr sz="1050" spc="3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 spc="3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(38)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_________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food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photography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eating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issues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weight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gain.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685799" y="8475433"/>
            <a:ext cx="6363081" cy="779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908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CCQWTG+TimesNewRomanPSMT"/>
                <a:cs typeface="CCQWTG+TimesNewRomanPSMT"/>
              </a:rPr>
              <a:t>Taylor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isn’t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just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focused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on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Instagram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users.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She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(39)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_________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in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her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speech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that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food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tattoos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send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similar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warming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sign.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“I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think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for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some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people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it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(40)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________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how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important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food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has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become,”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4">
                <a:solidFill>
                  <a:srgbClr val="000000"/>
                </a:solidFill>
                <a:latin typeface="CCQWTG+TimesNewRomanPSMT"/>
                <a:cs typeface="CCQWTG+TimesNewRomanPSMT"/>
              </a:rPr>
              <a:t>Taylor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said.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“Just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like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tattoos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‘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love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McDonald’s’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replacing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the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‘I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love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Mom’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tattoo,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food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is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taking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on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a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very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important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role.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It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has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moved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beyond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simply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CQWTG+TimesNewRomanPSMT"/>
                <a:cs typeface="CCQWTG+TimesNewRomanPSMT"/>
              </a:rPr>
              <a:t>fuel.”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" name="object 1"/>
          <p:cNvSpPr/>
          <p:nvPr/>
        </p:nvSpPr>
        <p:spPr>
          <a:xfrm>
            <a:off x="5024120" y="8993504"/>
            <a:ext cx="462279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 txBox="1"/>
          <p:nvPr/>
        </p:nvSpPr>
        <p:spPr>
          <a:xfrm>
            <a:off x="685800" y="536929"/>
            <a:ext cx="270101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QBNUGC+TimesNewRomanPS-BoldMT"/>
                <a:cs typeface="QBNUGC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Ⅴ</a:t>
            </a:r>
            <a:r>
              <a:rPr sz="1050" spc="8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QBNUGC+TimesNewRomanPS-BoldMT"/>
                <a:cs typeface="QBNUGC+TimesNewRomanPS-BoldMT"/>
              </a:rPr>
              <a:t>READING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QBNUGC+TimesNewRomanPS-BoldMT"/>
                <a:cs typeface="QBNUGC+TimesNewRomanPS-BoldMT"/>
              </a:rPr>
              <a:t>COMPREHENSION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36207" y="536929"/>
            <a:ext cx="64756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QBNUGC+TimesNewRomanPS-BoldMT"/>
                <a:cs typeface="QBNUGC+TimesNewRomanPS-BoldMT"/>
              </a:rPr>
              <a:t>[35MIN]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799" y="735048"/>
            <a:ext cx="308250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QBNUGC+TimesNewRomanPS-BoldMT"/>
                <a:cs typeface="QBNUGC+TimesNewRomanPS-BoldMT"/>
              </a:rPr>
              <a:t>SECTION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QBNUGC+TimesNewRomanPS-BoldMT"/>
                <a:cs typeface="QBNUGC+TimesNewRomanPS-BoldMT"/>
              </a:rPr>
              <a:t>A</a:t>
            </a:r>
            <a:r>
              <a:rPr sz="1050" spc="7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4">
                <a:solidFill>
                  <a:srgbClr val="000000"/>
                </a:solidFill>
                <a:latin typeface="QBNUGC+TimesNewRomanPS-BoldMT"/>
                <a:cs typeface="QBNUGC+TimesNewRomanPS-BoldMT"/>
              </a:rPr>
              <a:t>MULTIPLE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QBNUGC+TimesNewRomanPS-BoldMT"/>
                <a:cs typeface="QBNUGC+TimesNewRomanPS-BoldMT"/>
              </a:rPr>
              <a:t>CHOICE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QBNUGC+TimesNewRomanPS-BoldMT"/>
                <a:cs typeface="QBNUGC+TimesNewRomanPS-BoldMT"/>
              </a:rPr>
              <a:t>QUESTIONS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5799" y="933168"/>
            <a:ext cx="6369014" cy="581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In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this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section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there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are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three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passages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followed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by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ten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multiple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choice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questions.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For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each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multiple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choice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question,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there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are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four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suggested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answers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marked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[A],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[B],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[C]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and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[D].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Choose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the</a:t>
            </a:r>
            <a:r>
              <a:rPr sz="1050" spc="1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one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that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you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think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is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best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answer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mark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answers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on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ANSWER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SHEET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KVJFL+TimesNewRomanPS-BoldItalicMT"/>
                <a:cs typeface="TKVJFL+TimesNewRomanPS-BoldItalicMT"/>
              </a:rPr>
              <a:t>TWO.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5799" y="1725648"/>
            <a:ext cx="105632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QBNUGC+TimesNewRomanPS-BoldMT"/>
                <a:cs typeface="QBNUGC+TimesNewRomanPS-BoldMT"/>
              </a:rPr>
              <a:t>PASSAGE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QBNUGC+TimesNewRomanPS-BoldMT"/>
                <a:cs typeface="QBNUGC+TimesNewRomanPS-BoldMT"/>
              </a:rPr>
              <a:t>PNE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5799" y="1923767"/>
            <a:ext cx="6363522" cy="77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(1)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6">
                <a:solidFill>
                  <a:srgbClr val="000000"/>
                </a:solidFill>
                <a:latin typeface="CVHKWW+TimesNewRomanPSMT"/>
                <a:cs typeface="CVHKWW+TimesNewRomanPSMT"/>
              </a:rPr>
              <a:t>We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have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crisis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on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hands.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6">
                <a:solidFill>
                  <a:srgbClr val="000000"/>
                </a:solidFill>
                <a:latin typeface="CVHKWW+TimesNewRomanPSMT"/>
                <a:cs typeface="CVHKWW+TimesNewRomanPSMT"/>
              </a:rPr>
              <a:t>You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mean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global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warning?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world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economy?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No,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decline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reading.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People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are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just</a:t>
            </a:r>
            <a:r>
              <a:rPr sz="1050" spc="1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not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doing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it</a:t>
            </a:r>
            <a:r>
              <a:rPr sz="1050" spc="1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anymore,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especially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young.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CVHKWW+TimesNewRomanPSMT"/>
                <a:cs typeface="CVHKWW+TimesNewRomanPSMT"/>
              </a:rPr>
              <a:t>Who’s</a:t>
            </a:r>
            <a:r>
              <a:rPr sz="1050" spc="1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responsible?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Actually,</a:t>
            </a:r>
            <a:r>
              <a:rPr sz="10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CVHKWW+TimesNewRomanPSMT"/>
                <a:cs typeface="CVHKWW+TimesNewRomanPSMT"/>
              </a:rPr>
              <a:t>it’s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more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like,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what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is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responsible?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Internet,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course,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everything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that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comes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with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it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—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Facebook,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CVHKWW+TimesNewRomanPSMT"/>
                <a:cs typeface="CVHKWW+TimesNewRomanPSMT"/>
              </a:rPr>
              <a:t>Twitter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3">
                <a:solidFill>
                  <a:srgbClr val="000000"/>
                </a:solidFill>
                <a:latin typeface="CVHKWW+TimesNewRomanPSMT"/>
                <a:cs typeface="CVHKWW+TimesNewRomanPSMT"/>
              </a:rPr>
              <a:t>(</a:t>
            </a:r>
            <a:r>
              <a:rPr sz="1050" spc="36">
                <a:solidFill>
                  <a:srgbClr val="000000"/>
                </a:solidFill>
                <a:latin typeface="SimSun"/>
                <a:cs typeface="SimSun"/>
              </a:rPr>
              <a:t>推特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).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6">
                <a:solidFill>
                  <a:srgbClr val="000000"/>
                </a:solidFill>
                <a:latin typeface="CVHKWW+TimesNewRomanPSMT"/>
                <a:cs typeface="CVHKWW+TimesNewRomanPSMT"/>
              </a:rPr>
              <a:t>You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can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write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own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list.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5799" y="2716246"/>
            <a:ext cx="6395782" cy="77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(2)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There’s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been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warning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about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imminent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death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literate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civilization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for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long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time.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20th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century,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first</a:t>
            </a:r>
            <a:r>
              <a:rPr sz="1050" spc="1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it</a:t>
            </a:r>
            <a:r>
              <a:rPr sz="1050" spc="1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was</a:t>
            </a:r>
            <a:r>
              <a:rPr sz="1050" spc="1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movies,</a:t>
            </a:r>
            <a:r>
              <a:rPr sz="1050" spc="1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then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radio,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then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television</a:t>
            </a:r>
            <a:r>
              <a:rPr sz="1050" spc="1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that</a:t>
            </a:r>
            <a:r>
              <a:rPr sz="1050" spc="1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seemed</a:t>
            </a:r>
            <a:r>
              <a:rPr sz="1050" spc="1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to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spell</a:t>
            </a:r>
            <a:r>
              <a:rPr sz="1050" spc="1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doom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for</a:t>
            </a:r>
            <a:r>
              <a:rPr sz="1050" spc="1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1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written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world.</a:t>
            </a:r>
            <a:r>
              <a:rPr sz="1050" spc="1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None</a:t>
            </a:r>
            <a:r>
              <a:rPr sz="1050" spc="1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did.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Reading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survived;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in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fact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it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not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only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survived,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it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has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flourished.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world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is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more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literate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than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ever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before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—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there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readers,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books.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5799" y="3508725"/>
            <a:ext cx="6360140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(3)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fact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that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we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often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get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our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reading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material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online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today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is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not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something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we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should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worry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CVHKWW+TimesNewRomanPSMT"/>
                <a:cs typeface="CVHKWW+TimesNewRomanPSMT"/>
              </a:rPr>
              <a:t>over.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electronic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and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digital</a:t>
            </a:r>
            <a:r>
              <a:rPr sz="1050" spc="1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revolution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last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two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decades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has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arguably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shown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way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forward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for</a:t>
            </a:r>
            <a:r>
              <a:rPr sz="1050" spc="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reading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and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for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writing.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3">
                <a:solidFill>
                  <a:srgbClr val="000000"/>
                </a:solidFill>
                <a:latin typeface="CVHKWW+TimesNewRomanPSMT"/>
                <a:cs typeface="CVHKWW+TimesNewRomanPSMT"/>
              </a:rPr>
              <a:t>Take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arrival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e-book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readers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as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example.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Devices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like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Kindle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make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reading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more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convenient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lot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environmentally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friendly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traditional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paper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book.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5799" y="4301204"/>
            <a:ext cx="6362530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(4)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As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technology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makes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new</a:t>
            </a:r>
            <a:r>
              <a:rPr sz="1050" spc="1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ways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1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writing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possible,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new</a:t>
            </a:r>
            <a:r>
              <a:rPr sz="1050" spc="1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ways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reading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are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possible.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Interconnectivity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allows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for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possibility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reading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experience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that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was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barely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imaginable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before.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Where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traditional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books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had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to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make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do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with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photographs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and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illustrations,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e-book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can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provide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readers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with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unlimited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number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links: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to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texts,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pictures,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videos.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future,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way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people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write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novels,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history,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philosophy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will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resemble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nothing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seen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past.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85799" y="5291805"/>
            <a:ext cx="6362244" cy="1571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(5)</a:t>
            </a:r>
            <a:r>
              <a:rPr sz="1050" spc="2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On</a:t>
            </a:r>
            <a:r>
              <a:rPr sz="1050" spc="2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2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other</a:t>
            </a:r>
            <a:r>
              <a:rPr sz="1050" spc="2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hand,</a:t>
            </a:r>
            <a:r>
              <a:rPr sz="1050" spc="2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there</a:t>
            </a:r>
            <a:r>
              <a:rPr sz="1050" spc="2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is</a:t>
            </a:r>
            <a:r>
              <a:rPr sz="1050" spc="2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2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danger</a:t>
            </a:r>
            <a:r>
              <a:rPr sz="1050" spc="2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2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trivialization.</a:t>
            </a:r>
            <a:r>
              <a:rPr sz="1050" spc="2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One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CVHKWW+TimesNewRomanPSMT"/>
                <a:cs typeface="CVHKWW+TimesNewRomanPSMT"/>
              </a:rPr>
              <a:t>Twitter</a:t>
            </a:r>
            <a:r>
              <a:rPr sz="1050" spc="2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group</a:t>
            </a:r>
            <a:r>
              <a:rPr sz="1050" spc="2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is</a:t>
            </a:r>
            <a:r>
              <a:rPr sz="1050" spc="2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offering</a:t>
            </a:r>
            <a:r>
              <a:rPr sz="1050" spc="2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its</a:t>
            </a:r>
            <a:r>
              <a:rPr sz="1050" spc="2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followers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single-sentence-long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“digests”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great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novels.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6">
                <a:solidFill>
                  <a:srgbClr val="000000"/>
                </a:solidFill>
                <a:latin typeface="CRBTTL+TimesNewRomanPS-ItalicMT"/>
                <a:cs typeface="CRBTTL+TimesNewRomanPS-ItalicMT"/>
              </a:rPr>
              <a:t>War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RBTTL+TimesNewRomanPS-ItalicMT"/>
                <a:cs typeface="CRBTTL+TimesNewRomanPS-ItalicMT"/>
              </a:rPr>
              <a:t>and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RBTTL+TimesNewRomanPS-ItalicMT"/>
                <a:cs typeface="CRBTTL+TimesNewRomanPS-ItalicMT"/>
              </a:rPr>
              <a:t>Peace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in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sentence?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6">
                <a:solidFill>
                  <a:srgbClr val="000000"/>
                </a:solidFill>
                <a:latin typeface="CVHKWW+TimesNewRomanPSMT"/>
                <a:cs typeface="CVHKWW+TimesNewRomanPSMT"/>
              </a:rPr>
              <a:t>You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must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be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joking.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6">
                <a:solidFill>
                  <a:srgbClr val="000000"/>
                </a:solidFill>
                <a:latin typeface="CVHKWW+TimesNewRomanPSMT"/>
                <a:cs typeface="CVHKWW+TimesNewRomanPSMT"/>
              </a:rPr>
              <a:t>We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should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fear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fragmentation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reading.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There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is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danger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that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high-speed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connectivity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Internet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will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reduce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our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attention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span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—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will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incapable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reading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anything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length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requires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deep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concentration.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(6)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CVHKWW+TimesNewRomanPSMT"/>
                <a:cs typeface="CVHKWW+TimesNewRomanPSMT"/>
              </a:rPr>
              <a:t>In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such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fast-changing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world,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in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which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reality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seems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to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be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remade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each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CVHKWW+TimesNewRomanPSMT"/>
                <a:cs typeface="CVHKWW+TimesNewRomanPSMT"/>
              </a:rPr>
              <a:t>day,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need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ability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to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focus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and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understand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what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is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happening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to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us.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This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has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always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been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function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literature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and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we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should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be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careful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not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to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let</a:t>
            </a:r>
            <a:r>
              <a:rPr sz="1050" spc="1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it</a:t>
            </a:r>
            <a:r>
              <a:rPr sz="1050" spc="1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disappear.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Our</a:t>
            </a:r>
            <a:r>
              <a:rPr sz="1050" spc="1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society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needs</a:t>
            </a:r>
            <a:r>
              <a:rPr sz="1050" spc="1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to</a:t>
            </a:r>
            <a:r>
              <a:rPr sz="1050" spc="1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be</a:t>
            </a:r>
            <a:r>
              <a:rPr sz="1050" spc="1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able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to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imagine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possibility</a:t>
            </a:r>
            <a:r>
              <a:rPr sz="1050" spc="1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1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someone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utterly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in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tune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with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modern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technology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but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able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make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sense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dynamic,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confusing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world.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5799" y="6876766"/>
            <a:ext cx="6358093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(7)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In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15th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century,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Johannes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Guttenberg’s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invention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printing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press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in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Europe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had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huge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impact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civilization.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Once</a:t>
            </a:r>
            <a:r>
              <a:rPr sz="1050" spc="1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upon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time</a:t>
            </a:r>
            <a:r>
              <a:rPr sz="1050" spc="1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physical</a:t>
            </a:r>
            <a:r>
              <a:rPr sz="1050" spc="1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book</a:t>
            </a:r>
            <a:r>
              <a:rPr sz="1050" spc="1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was</a:t>
            </a:r>
            <a:r>
              <a:rPr sz="1050" spc="1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challenging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thing.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6">
                <a:solidFill>
                  <a:srgbClr val="000000"/>
                </a:solidFill>
                <a:latin typeface="CVHKWW+TimesNewRomanPSMT"/>
                <a:cs typeface="CVHKWW+TimesNewRomanPSMT"/>
              </a:rPr>
              <a:t>We</a:t>
            </a:r>
            <a:r>
              <a:rPr sz="1050" spc="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should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remember</a:t>
            </a:r>
            <a:r>
              <a:rPr sz="1050" spc="1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this</a:t>
            </a:r>
            <a:r>
              <a:rPr sz="1050" spc="1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before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we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assume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technology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destroy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traditional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culture.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85799" y="7669245"/>
            <a:ext cx="502208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41.Which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paragraphs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briefly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reviews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historical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challenges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reading?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18387" y="7867366"/>
            <a:ext cx="1279283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Paragraph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One.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Paragraph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Three.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485387" y="7867366"/>
            <a:ext cx="1224603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Paragraph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1">
                <a:solidFill>
                  <a:srgbClr val="000000"/>
                </a:solidFill>
                <a:latin typeface="CVHKWW+TimesNewRomanPSMT"/>
                <a:cs typeface="CVHKWW+TimesNewRomanPSMT"/>
              </a:rPr>
              <a:t>Two.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Paragraph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CVHKWW+TimesNewRomanPSMT"/>
                <a:cs typeface="CVHKWW+TimesNewRomanPSMT"/>
              </a:rPr>
              <a:t>Four.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85799" y="8263606"/>
            <a:ext cx="420591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42.The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cited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advantages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e-books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EXCEPT________.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818387" y="8461726"/>
            <a:ext cx="141250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multimodal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content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485388" y="8461726"/>
            <a:ext cx="1788265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environmental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friendliness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imaginative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design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818388" y="8659846"/>
            <a:ext cx="163710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convenience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readers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85800" y="8857966"/>
            <a:ext cx="4422769" cy="383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43.According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passage,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people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need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knowledge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modern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technology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and</a:t>
            </a:r>
          </a:p>
          <a:p>
            <a:pPr marL="199643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fast-changing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society.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5670803" y="8857968"/>
            <a:ext cx="136950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to</a:t>
            </a:r>
            <a:r>
              <a:rPr sz="1050" spc="9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survive</a:t>
            </a:r>
            <a:r>
              <a:rPr sz="1050" spc="9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in</a:t>
            </a:r>
            <a:r>
              <a:rPr sz="1050" spc="9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818387" y="9254208"/>
            <a:ext cx="117335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good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judgment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3485387" y="9254208"/>
            <a:ext cx="118027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high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sensitivity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818387" y="9452328"/>
            <a:ext cx="129892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good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imagination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3485387" y="9452328"/>
            <a:ext cx="136808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ability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VHKWW+TimesNewRomanPSMT"/>
                <a:cs typeface="CVHKWW+TimesNewRomanPSMT"/>
              </a:rPr>
              <a:t>focus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85800" y="536929"/>
            <a:ext cx="6360683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LWKMGA+TimesNewRomanPS-BoldMT"/>
                <a:cs typeface="LWKMGA+TimesNewRomanPS-BoldMT"/>
              </a:rPr>
              <a:t>PASSAGE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WKMGA+TimesNewRomanPS-BoldMT"/>
                <a:cs typeface="LWKMGA+TimesNewRomanPS-BoldMT"/>
              </a:rPr>
              <a:t>TWO</a:t>
            </a:r>
          </a:p>
          <a:p>
            <a:pPr marL="2667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(1)</a:t>
            </a:r>
            <a:r>
              <a:rPr sz="1050" spc="1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know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when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snow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melts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and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first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robins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28">
                <a:solidFill>
                  <a:srgbClr val="000000"/>
                </a:solidFill>
                <a:latin typeface="HTABLA+TimesNewRomanPSMT"/>
                <a:cs typeface="HTABLA+TimesNewRomanPSMT"/>
              </a:rPr>
              <a:t>(</a:t>
            </a:r>
            <a:r>
              <a:rPr sz="1050" spc="117">
                <a:solidFill>
                  <a:srgbClr val="000000"/>
                </a:solidFill>
                <a:latin typeface="SimSun"/>
                <a:cs typeface="SimSun"/>
              </a:rPr>
              <a:t>知更鸟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)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come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 spc="1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call,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when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laughter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</a:t>
            </a:r>
            <a:r>
              <a:rPr sz="1050" spc="1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children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0" y="933168"/>
            <a:ext cx="4339557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returns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parks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playgrounds,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something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wonderful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about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happen.</a:t>
            </a:r>
          </a:p>
          <a:p>
            <a:pPr marL="2667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(2)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Spring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cleaning.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800" y="1329408"/>
            <a:ext cx="6367584" cy="77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(3)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I’ll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admit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spring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cleaning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is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a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difficult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notion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for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modern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families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to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grasp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.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HTABLA+TimesNewRomanPSMT"/>
                <a:cs typeface="HTABLA+TimesNewRomanPSMT"/>
              </a:rPr>
              <a:t>Today’s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busy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families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hardly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have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time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load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dishwasher,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much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less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clean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doormat.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Asking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family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spend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weekend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collecting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winter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dog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piles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from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melting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snow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backyard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like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announcing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there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will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be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no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Wi-Fi.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It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interrupts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natural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order.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2121886"/>
            <a:ext cx="6357297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(4)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“Honey,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what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say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we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spend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weekend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beating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rugs,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sorting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through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boxes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basement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and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painting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bedroom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nice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lemony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yellow?”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HTABLA+TimesNewRomanPSMT"/>
                <a:cs typeface="HTABLA+TimesNewRomanPSMT"/>
              </a:rPr>
              <a:t>say.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5800" y="2518126"/>
            <a:ext cx="6364358" cy="117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(5)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“Can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least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wait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until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NBA</a:t>
            </a:r>
            <a:r>
              <a:rPr sz="1050" spc="-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matches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over?”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husband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answers.</a:t>
            </a:r>
          </a:p>
          <a:p>
            <a:pPr marL="2667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(6)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But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tell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my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family,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spring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cleaning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can’t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wait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.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temperature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has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risen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just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enough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melt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snow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but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not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enough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for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Little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League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practice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start.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Some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flowers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are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peeking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out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thawing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ground,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but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there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no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lawn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seed,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nor</a:t>
            </a:r>
            <a:r>
              <a:rPr sz="10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garden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tend.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Newly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wakened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from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our</a:t>
            </a:r>
            <a:r>
              <a:rPr sz="10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winter’s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hibernation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(</a:t>
            </a:r>
            <a:r>
              <a:rPr sz="1050" spc="-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7">
                <a:solidFill>
                  <a:srgbClr val="000000"/>
                </a:solidFill>
                <a:latin typeface="SimSun"/>
                <a:cs typeface="SimSun"/>
              </a:rPr>
              <a:t>冬眠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),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yet</a:t>
            </a:r>
            <a:r>
              <a:rPr sz="1050" spc="1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still</a:t>
            </a:r>
            <a:r>
              <a:rPr sz="1050" spc="1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needing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extra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blankets</a:t>
            </a:r>
            <a:r>
              <a:rPr sz="1050" spc="1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at</a:t>
            </a:r>
            <a:r>
              <a:rPr sz="1050" spc="1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night,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we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open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our</a:t>
            </a:r>
            <a:r>
              <a:rPr sz="10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windows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first</a:t>
            </a:r>
            <a:r>
              <a:rPr sz="1050" spc="1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fresh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air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floating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on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breeze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and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all</a:t>
            </a:r>
            <a:r>
              <a:rPr sz="1050" spc="1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</a:t>
            </a:r>
            <a:r>
              <a:rPr sz="1050" spc="1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natural</a:t>
            </a:r>
            <a:r>
              <a:rPr sz="10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world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demanding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HTABLA+TimesNewRomanPSMT"/>
                <a:cs typeface="HTABLA+TimesNewRomanPSMT"/>
              </a:rPr>
              <a:t>“Awake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clean!”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5800" y="3706844"/>
            <a:ext cx="6361706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(7)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Biologists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offer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theory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about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this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primal</a:t>
            </a:r>
            <a:r>
              <a:rPr sz="1050" spc="1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impulse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 spc="1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clean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out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every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drawer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and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closet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house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spring’s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first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light,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which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has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do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with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melatonin,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sleepytime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hormone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92">
                <a:solidFill>
                  <a:srgbClr val="000000"/>
                </a:solidFill>
                <a:latin typeface="HTABLA+TimesNewRomanPSMT"/>
                <a:cs typeface="HTABLA+TimesNewRomanPSMT"/>
              </a:rPr>
              <a:t>(</a:t>
            </a:r>
            <a:r>
              <a:rPr sz="1050" spc="77">
                <a:solidFill>
                  <a:srgbClr val="000000"/>
                </a:solidFill>
                <a:latin typeface="SimSun"/>
                <a:cs typeface="SimSun"/>
              </a:rPr>
              <a:t>激素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)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our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bodies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produce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when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HTABLA+TimesNewRomanPSMT"/>
                <a:cs typeface="HTABLA+TimesNewRomanPSMT"/>
              </a:rPr>
              <a:t>it’s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dark.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When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spring’s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light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comes,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melatonin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diminishes,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suddenly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are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awakened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HTABLA+TimesNewRomanPSMT"/>
                <a:cs typeface="HTABLA+TimesNewRomanPSMT"/>
              </a:rPr>
              <a:t>dusty,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virus-filled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house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we’ve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been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hibernating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for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months.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5800" y="4499324"/>
            <a:ext cx="6360672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(8)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tell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HTABLA+TimesNewRomanPSMT"/>
                <a:cs typeface="HTABLA+TimesNewRomanPSMT"/>
              </a:rPr>
              <a:t>my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family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about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science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and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psychology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good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healthy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cleaning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at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spring’s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arrival.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speak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them</a:t>
            </a:r>
            <a:r>
              <a:rPr sz="1050" spc="2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about</a:t>
            </a:r>
            <a:r>
              <a:rPr sz="1050" spc="2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HTABLA+TimesNewRomanPSMT"/>
                <a:cs typeface="HTABLA+TimesNewRomanPSMT"/>
              </a:rPr>
              <a:t>life’s</a:t>
            </a:r>
            <a:r>
              <a:rPr sz="1050" spc="2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greatest</a:t>
            </a:r>
            <a:r>
              <a:rPr sz="1050" spc="2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rewards</a:t>
            </a:r>
            <a:r>
              <a:rPr sz="1050" spc="2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waiting</a:t>
            </a:r>
            <a:r>
              <a:rPr sz="1050" spc="2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</a:t>
            </a:r>
            <a:r>
              <a:rPr sz="1050" spc="2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removal</a:t>
            </a:r>
            <a:r>
              <a:rPr sz="1050" spc="2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</a:t>
            </a:r>
            <a:r>
              <a:rPr sz="1050" spc="2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soap</a:t>
            </a:r>
            <a:r>
              <a:rPr sz="1050" spc="2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scum</a:t>
            </a:r>
            <a:r>
              <a:rPr sz="1050" spc="2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from</a:t>
            </a:r>
            <a:r>
              <a:rPr sz="1050" spc="2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bathtub,</a:t>
            </a:r>
            <a:r>
              <a:rPr sz="1050" spc="2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which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hasn’t</a:t>
            </a:r>
            <a:r>
              <a:rPr sz="1050" spc="2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been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properly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cleaned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since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first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snowfall.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52500" y="5093684"/>
            <a:ext cx="4686872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(9)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“I’ll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do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it,”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says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eldest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child,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21-year-old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college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student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who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lives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home.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(10)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1">
                <a:solidFill>
                  <a:srgbClr val="000000"/>
                </a:solidFill>
                <a:latin typeface="HTABLA+TimesNewRomanPSMT"/>
                <a:cs typeface="HTABLA+TimesNewRomanPSMT"/>
              </a:rPr>
              <a:t>“You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will?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HTABLA+TimesNewRomanPSMT"/>
                <a:cs typeface="HTABLA+TimesNewRomanPSMT"/>
              </a:rPr>
              <a:t>Wow!”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exclaim.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5800" y="5489924"/>
            <a:ext cx="6361543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0">
                <a:solidFill>
                  <a:srgbClr val="000000"/>
                </a:solidFill>
                <a:latin typeface="HTABLA+TimesNewRomanPSMT"/>
                <a:cs typeface="HTABLA+TimesNewRomanPSMT"/>
              </a:rPr>
              <a:t>(11)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Maybe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after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all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these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years,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HTABLA+TimesNewRomanPSMT"/>
                <a:cs typeface="HTABLA+TimesNewRomanPSMT"/>
              </a:rPr>
              <a:t>he’s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finally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grasped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concept.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Maybe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HTABLA+TimesNewRomanPSMT"/>
                <a:cs typeface="HTABLA+TimesNewRomanPSMT"/>
              </a:rPr>
              <a:t>he’s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expressing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his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rightful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position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as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eldest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child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role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model.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Or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maybe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HTABLA+TimesNewRomanPSMT"/>
                <a:cs typeface="HTABLA+TimesNewRomanPSMT"/>
              </a:rPr>
              <a:t>he’s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going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Florida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for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break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couple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weeks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and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3">
                <a:solidFill>
                  <a:srgbClr val="000000"/>
                </a:solidFill>
                <a:latin typeface="HTABLA+TimesNewRomanPSMT"/>
                <a:cs typeface="HTABLA+TimesNewRomanPSMT"/>
              </a:rPr>
              <a:t>he’s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being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nice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HTABLA+TimesNewRomanPSMT"/>
                <a:cs typeface="HTABLA+TimesNewRomanPSMT"/>
              </a:rPr>
              <a:t>me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who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financial-aid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officer.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5800" y="6084284"/>
            <a:ext cx="6361183" cy="5813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(12)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No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matter.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Seeing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HTABLA+TimesNewRomanPSMT"/>
                <a:cs typeface="HTABLA+TimesNewRomanPSMT"/>
              </a:rPr>
              <a:t>my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adult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son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willingly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cleaning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that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dirty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bathtub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gives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me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hope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for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future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his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12-year-old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brother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who,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instead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working,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is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found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sleeping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seat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window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he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is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supposed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cleaning.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52500" y="6678645"/>
            <a:ext cx="194922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(13)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HTABLA+TimesNewRomanPSMT"/>
                <a:cs typeface="HTABLA+TimesNewRomanPSMT"/>
              </a:rPr>
              <a:t>“Awake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clean!”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HTABLA+TimesNewRomanPSMT"/>
                <a:cs typeface="HTABLA+TimesNewRomanPSMT"/>
              </a:rPr>
              <a:t>say.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5800" y="7074885"/>
            <a:ext cx="6364147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44.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According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passage,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">
                <a:solidFill>
                  <a:srgbClr val="000000"/>
                </a:solidFill>
                <a:latin typeface="HTABLA+TimesNewRomanPSMT"/>
                <a:cs typeface="HTABLA+TimesNewRomanPSMT"/>
              </a:rPr>
              <a:t>“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…spring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cleaning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is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a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difficult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notion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for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modern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families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to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LEBJK+TimesNewRomanPS-BoldItalicMT"/>
                <a:cs typeface="ALEBJK+TimesNewRomanPS-BoldItalicMT"/>
              </a:rPr>
              <a:t>grasp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”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means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that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spring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cleaning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________.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18388" y="7471125"/>
            <a:ext cx="267278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no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longer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easy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practice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understand.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18388" y="7669245"/>
            <a:ext cx="244319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no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longer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part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modern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family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life.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18388" y="7867365"/>
            <a:ext cx="283165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requires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family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members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be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involved.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18388" y="8065485"/>
            <a:ext cx="298705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calls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complicated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skills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knowledge.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85800" y="8263605"/>
            <a:ext cx="471803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45.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LEAST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likely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be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included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family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spring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cleaning?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818388" y="8461725"/>
            <a:ext cx="127636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Beating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rugs.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485388" y="8461725"/>
            <a:ext cx="1602177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Cleaning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window.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Cleaning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backyard.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18388" y="8659845"/>
            <a:ext cx="172148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Restoring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4">
                <a:solidFill>
                  <a:srgbClr val="000000"/>
                </a:solidFill>
                <a:latin typeface="HTABLA+TimesNewRomanPSMT"/>
                <a:cs typeface="HTABLA+TimesNewRomanPSMT"/>
              </a:rPr>
              <a:t>Wi-Fi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services.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85800" y="8857966"/>
            <a:ext cx="5566354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46.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interpretations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biologists’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theory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about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melatonin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INCORRECT?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[A]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production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melatonin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our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bodies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varies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different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times.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Melatonin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likely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cause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sleepiness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bodies.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818388" y="9452326"/>
            <a:ext cx="3841345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[C]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reduction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melatonin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will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cause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wakefulness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our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bodies.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[D]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amount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melatonin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remains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constant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TABLA+TimesNewRomanPSMT"/>
                <a:cs typeface="HTABLA+TimesNewRomanPSMT"/>
              </a:rPr>
              <a:t>bodies.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85800" y="536929"/>
            <a:ext cx="125273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OJACRD+TimesNewRomanPS-BoldMT"/>
                <a:cs typeface="OJACRD+TimesNewRomanPS-BoldMT"/>
              </a:rPr>
              <a:t>PASSAGE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JACRD+TimesNewRomanPS-BoldMT"/>
                <a:cs typeface="OJACRD+TimesNewRomanPS-BoldMT"/>
              </a:rPr>
              <a:t>THREE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0" y="735048"/>
            <a:ext cx="6361771" cy="581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(1)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These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days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lots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young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Japanese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do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omiai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,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literally,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“meet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look.”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Many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them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do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so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willingly.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 spc="-10">
                <a:solidFill>
                  <a:srgbClr val="000000"/>
                </a:solidFill>
                <a:latin typeface="EGJSKI+TimesNewRomanPSMT"/>
                <a:cs typeface="EGJSKI+TimesNewRomanPSMT"/>
              </a:rPr>
              <a:t>today’s</a:t>
            </a:r>
            <a:r>
              <a:rPr sz="1050" spc="2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prosperous</a:t>
            </a:r>
            <a:r>
              <a:rPr sz="1050" spc="2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and</a:t>
            </a:r>
            <a:r>
              <a:rPr sz="1050" spc="2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increasingly</a:t>
            </a:r>
            <a:r>
              <a:rPr sz="1050" spc="2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conservative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Japan,</a:t>
            </a:r>
            <a:r>
              <a:rPr sz="1050" spc="2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traditional</a:t>
            </a:r>
            <a:r>
              <a:rPr sz="1050" spc="2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omiai</a:t>
            </a:r>
            <a:r>
              <a:rPr sz="1050" spc="2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kekkon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,</a:t>
            </a:r>
            <a:r>
              <a:rPr sz="1050" spc="2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or</a:t>
            </a:r>
            <a:r>
              <a:rPr sz="1050" spc="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arranged</a:t>
            </a:r>
            <a:r>
              <a:rPr sz="1050" spc="2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marriage,</a:t>
            </a:r>
            <a:r>
              <a:rPr sz="1050" spc="2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is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thriving.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800" y="1329408"/>
            <a:ext cx="6396867" cy="77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(2)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But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there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is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difference.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original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omiai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,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young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Japanese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couldn’t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reject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partner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chosen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by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his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parents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their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middleman.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After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EGJSKI+TimesNewRomanPSMT"/>
                <a:cs typeface="EGJSKI+TimesNewRomanPSMT"/>
              </a:rPr>
              <a:t>World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7">
                <a:solidFill>
                  <a:srgbClr val="000000"/>
                </a:solidFill>
                <a:latin typeface="EGJSKI+TimesNewRomanPSMT"/>
                <a:cs typeface="EGJSKI+TimesNewRomanPSMT"/>
              </a:rPr>
              <a:t>War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II,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many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Japanese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abandoned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arranged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marriage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as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part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their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rush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adopt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democratic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ways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their</a:t>
            </a:r>
            <a:r>
              <a:rPr sz="1050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American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conquerors.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EGJSKI+TimesNewRomanPSMT"/>
                <a:cs typeface="EGJSKI+TimesNewRomanPSMT"/>
              </a:rPr>
              <a:t>Western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ren’ai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kekkon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love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marriage,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became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popular;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Japanese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began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picking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their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own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mates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by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dating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falling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love.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2121886"/>
            <a:ext cx="6359531" cy="581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(3)</a:t>
            </a:r>
            <a:r>
              <a:rPr sz="1050" spc="1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But</a:t>
            </a:r>
            <a:r>
              <a:rPr sz="1050" spc="1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EGJSKI+TimesNewRomanPSMT"/>
                <a:cs typeface="EGJSKI+TimesNewRomanPSMT"/>
              </a:rPr>
              <a:t>Western</a:t>
            </a:r>
            <a:r>
              <a:rPr sz="1050" spc="1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way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was</a:t>
            </a:r>
            <a:r>
              <a:rPr sz="1050" spc="1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often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found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wanting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important</a:t>
            </a:r>
            <a:r>
              <a:rPr sz="1050" spc="1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respect:</a:t>
            </a:r>
            <a:r>
              <a:rPr sz="1050" spc="1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it</a:t>
            </a:r>
            <a:r>
              <a:rPr sz="1050" spc="1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didn’t</a:t>
            </a:r>
            <a:r>
              <a:rPr sz="1050" spc="1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necessarily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produce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partner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right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economic,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social,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educational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qualifications.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EGJSKI+TimesNewRomanPSMT"/>
                <a:cs typeface="EGJSKI+TimesNewRomanPSMT"/>
              </a:rPr>
              <a:t>“Today’s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young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people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are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quite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calculating,”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says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Chieko</a:t>
            </a:r>
            <a:r>
              <a:rPr sz="1050" spc="-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Akiyama,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social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commentator.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5800" y="2716245"/>
            <a:ext cx="6397866" cy="77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(4)</a:t>
            </a:r>
            <a:r>
              <a:rPr sz="1050" spc="2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What</a:t>
            </a:r>
            <a:r>
              <a:rPr sz="1050" spc="2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seems</a:t>
            </a:r>
            <a:r>
              <a:rPr sz="1050" spc="2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</a:t>
            </a:r>
            <a:r>
              <a:rPr sz="1050" spc="2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be</a:t>
            </a:r>
            <a:r>
              <a:rPr sz="1050" spc="2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happening</a:t>
            </a:r>
            <a:r>
              <a:rPr sz="1050" spc="2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now</a:t>
            </a:r>
            <a:r>
              <a:rPr sz="1050" spc="2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is</a:t>
            </a:r>
            <a:r>
              <a:rPr sz="1050" spc="2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2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repetition</a:t>
            </a:r>
            <a:r>
              <a:rPr sz="1050" spc="2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 spc="2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2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familiar</a:t>
            </a:r>
            <a:r>
              <a:rPr sz="1050" spc="2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process</a:t>
            </a:r>
            <a:r>
              <a:rPr sz="1050" spc="2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</a:t>
            </a:r>
            <a:r>
              <a:rPr sz="1050" spc="2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2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country’s</a:t>
            </a:r>
            <a:r>
              <a:rPr sz="1050" spc="2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history,</a:t>
            </a:r>
            <a:r>
              <a:rPr sz="1050" spc="2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“Japanization”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adopted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foreign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practice.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EGJSKI+TimesNewRomanPSMT"/>
                <a:cs typeface="EGJSKI+TimesNewRomanPSMT"/>
              </a:rPr>
              <a:t>Western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ideal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marrying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for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love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is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accommodated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new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omiai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which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both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parties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free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reject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match.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7">
                <a:solidFill>
                  <a:srgbClr val="000000"/>
                </a:solidFill>
                <a:latin typeface="EGJSKI+TimesNewRomanPSMT"/>
                <a:cs typeface="EGJSKI+TimesNewRomanPSMT"/>
              </a:rPr>
              <a:t>“</a:t>
            </a: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Omiai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evolving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into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sort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stylized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introduction,”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Mrs.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Akiyama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says.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5800" y="3508724"/>
            <a:ext cx="6364020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(5)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Many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young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Japanese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now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date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their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early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twenties,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but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with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no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thought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marriage.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When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they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reach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age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—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middle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twenties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for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women,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late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twenties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for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men</a:t>
            </a:r>
            <a:r>
              <a:rPr sz="1050" spc="1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—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they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increasingly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turn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omiai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.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Some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studies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suggest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that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as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many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as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40%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marriages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each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year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are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omiai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kekkon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EGJSKI+TimesNewRomanPSMT"/>
                <a:cs typeface="EGJSKI+TimesNewRomanPSMT"/>
              </a:rPr>
              <a:t>It’s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hard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be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sure,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say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those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who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study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matter,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because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many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Japanese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couples,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when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polled,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describe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their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marriage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as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love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match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even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if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it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arranged.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5800" y="4499324"/>
            <a:ext cx="6364542" cy="1770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(6)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These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days,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doing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omiai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often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means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going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computer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matching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service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rather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than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nakodo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.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nakodo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tradition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was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old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woman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who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knew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all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kids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neighbourhood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went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around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trying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pair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them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off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by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speaking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their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parents;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successful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match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would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bring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her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wedding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invitation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gift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EGJSKI+TimesNewRomanPSMT"/>
                <a:cs typeface="EGJSKI+TimesNewRomanPSMT"/>
              </a:rPr>
              <a:t>money.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Japanese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today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find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EGJSKI+TimesNewRomanPSMT"/>
                <a:cs typeface="EGJSKI+TimesNewRomanPSMT"/>
              </a:rPr>
              <a:t>it’s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less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awkward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reject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proposed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partner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nakodo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computer.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(7)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Japan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has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about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five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hundred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computer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matching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services.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Some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big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companies,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including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Mitsubishi,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run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one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for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their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employees.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At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typical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commercial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service,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applicant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pays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$80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$125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have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his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or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her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personal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data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stored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computer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for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two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years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$200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so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more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if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marriage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results.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stored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information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includes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some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obvious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items,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like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education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hobbies,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some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not-so-obvious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ones,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like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whether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person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oldest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child.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(First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sons,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some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extent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first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daughter,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face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obligation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caring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elderly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parents.)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5800" y="6480525"/>
            <a:ext cx="3930928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47.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According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passage,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today’s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young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Japanese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prefer________.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traditional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arranged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marriage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18388" y="6876764"/>
            <a:ext cx="208948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new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type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arranged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marriage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18388" y="7074885"/>
            <a:ext cx="165590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EGJSKI+TimesNewRomanPSMT"/>
                <a:cs typeface="EGJSKI+TimesNewRomanPSMT"/>
              </a:rPr>
              <a:t>Western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love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marriage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18388" y="7273005"/>
            <a:ext cx="219194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more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Westernized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love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marriage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5800" y="7471125"/>
            <a:ext cx="6277438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48.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big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differences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between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traditional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nakodo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contemporary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version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lies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way________.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wedding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gifts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presented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18388" y="7867365"/>
            <a:ext cx="190330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proposed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partner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refused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18388" y="8065485"/>
            <a:ext cx="163548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formalities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arranged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18388" y="8263605"/>
            <a:ext cx="212281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middleman/woman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chosen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85800" y="8659845"/>
            <a:ext cx="116716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OJACRD+TimesNewRomanPS-BoldMT"/>
                <a:cs typeface="OJACRD+TimesNewRomanPS-BoldMT"/>
              </a:rPr>
              <a:t>PASSAGE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JACRD+TimesNewRomanPS-BoldMT"/>
                <a:cs typeface="OJACRD+TimesNewRomanPS-BoldMT"/>
              </a:rPr>
              <a:t>FOUR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85800" y="8857965"/>
            <a:ext cx="6361049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(1)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Cordia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Harrington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was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tired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standing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up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all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day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smelling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like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French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fries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night.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She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owned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and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operated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three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McDonald’s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shops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Illinois,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but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as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divorced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mother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three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boys,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yearned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for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business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that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provide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for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children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DWBS+TimesNewRomanPS-ItalicMT"/>
                <a:cs typeface="FJDWBS+TimesNewRomanPS-Italic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spend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time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with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them.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85800" y="9452325"/>
            <a:ext cx="6357563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(2)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Her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lucky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moment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came,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strangely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enough,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after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she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was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nominated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1992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on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McDonald’s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bun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committee.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“The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company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picked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EGJSKI+TimesNewRomanPSMT"/>
                <a:cs typeface="EGJSKI+TimesNewRomanPSMT"/>
              </a:rPr>
              <a:t>me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up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in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corporate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jet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to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see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bakeries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around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world,”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she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recalls.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JSKI+TimesNewRomanPSMT"/>
                <a:cs typeface="EGJSKI+TimesNewRomanPSMT"/>
              </a:rPr>
              <a:t>“Every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85800" y="536929"/>
            <a:ext cx="294443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time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meeting,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love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it.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global!”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0" y="735048"/>
            <a:ext cx="6362133" cy="11756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(3)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experience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opened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her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eyes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business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possibilities.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When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McDonald’s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decided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it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wanted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new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bun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supplier,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Harrington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became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determined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contract,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even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though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no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experience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running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bakery.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(4)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Harrington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studied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bakery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business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made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sure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she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was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never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off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executives’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CFDNVM+TimesNewRomanPSMT"/>
                <a:cs typeface="CFDNVM+TimesNewRomanPSMT"/>
              </a:rPr>
              <a:t>radar.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“If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you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have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dream,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you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can’t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wait</a:t>
            </a:r>
            <a:r>
              <a:rPr sz="1050" spc="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for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people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call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you,”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she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says.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“So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I’d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visit</a:t>
            </a:r>
            <a:r>
              <a:rPr sz="1050" spc="1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mill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send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them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photos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myself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in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baker’s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hat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jacket,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holding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sign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that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say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‘I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want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be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your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baker.’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”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After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four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years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32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interviews,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her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persistence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paid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off.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800" y="1923767"/>
            <a:ext cx="6358889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(5)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Harrington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sealed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deal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with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handshake,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sold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her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shops,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borrowed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$13.5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million.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She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was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ready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build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fastest,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most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automated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bakery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world.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2320006"/>
            <a:ext cx="6360672" cy="77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(6)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Tennessee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Bun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Company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opened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ahead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schedule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1997,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time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for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slump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U.S.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fast-food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sales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for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McDonald’s.</a:t>
            </a:r>
            <a:r>
              <a:rPr sz="1050" spc="1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Before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Harrington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knew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it,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she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was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down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her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last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$20,000,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not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enough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cover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payroll.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her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agreement</a:t>
            </a:r>
            <a:r>
              <a:rPr sz="1050" spc="1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with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McDonald’s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required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that</a:t>
            </a:r>
            <a:r>
              <a:rPr sz="1050" spc="1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she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sell</a:t>
            </a:r>
            <a:r>
              <a:rPr sz="1050" spc="1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exclusively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company.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“I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cried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myself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sleep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many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nights,”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recalls.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“I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really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did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think,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going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go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bankrupt.”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5800" y="3112485"/>
            <a:ext cx="6360651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(7)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But</a:t>
            </a:r>
            <a:r>
              <a:rPr sz="1050" spc="1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Harrington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worked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out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agreement</a:t>
            </a:r>
            <a:r>
              <a:rPr sz="1050" spc="1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supply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Pepperidge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Farm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as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well.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“McDonald’s</a:t>
            </a:r>
            <a:r>
              <a:rPr sz="1050" spc="1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could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see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benefit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if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production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up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prices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went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down,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no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benefit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if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went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business,”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says.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“That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deal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saved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us.”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5800" y="3706844"/>
            <a:ext cx="6360748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(8)</a:t>
            </a:r>
            <a:r>
              <a:rPr sz="1050" spc="1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Over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next</a:t>
            </a:r>
            <a:r>
              <a:rPr sz="1050" spc="1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eight</a:t>
            </a:r>
            <a:r>
              <a:rPr sz="1050" spc="1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years,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Harrington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branched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out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even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more:</a:t>
            </a:r>
            <a:r>
              <a:rPr sz="1050" spc="1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She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started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her</a:t>
            </a:r>
            <a:r>
              <a:rPr sz="1050" spc="1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own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trucking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business,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added</a:t>
            </a:r>
            <a:r>
              <a:rPr sz="1050" spc="1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cold-storage</a:t>
            </a:r>
            <a:r>
              <a:rPr sz="1050" spc="1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company,</a:t>
            </a:r>
            <a:r>
              <a:rPr sz="1050" spc="1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 spc="1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now</a:t>
            </a:r>
            <a:r>
              <a:rPr sz="1050" spc="1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has</a:t>
            </a:r>
            <a:r>
              <a:rPr sz="1050" spc="1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three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bakeries</a:t>
            </a:r>
            <a:r>
              <a:rPr sz="1050" spc="1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producing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fresh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buns</a:t>
            </a:r>
            <a:r>
              <a:rPr sz="1050" spc="1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 spc="1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frozen</a:t>
            </a:r>
            <a:r>
              <a:rPr sz="1050" spc="1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dough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—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all</a:t>
            </a:r>
            <a:r>
              <a:rPr sz="1050" spc="1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now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known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as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Bun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Companies.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Speed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still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priority: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It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takes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CFDNVM+TimesNewRomanPSMT"/>
                <a:cs typeface="CFDNVM+TimesNewRomanPSMT"/>
              </a:rPr>
              <a:t>11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people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main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bakery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turn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60,000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buns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for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clients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across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40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states,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South</a:t>
            </a:r>
            <a:r>
              <a:rPr sz="1050" spc="-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America,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Caribbean.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5800" y="4499324"/>
            <a:ext cx="6361279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(9)</a:t>
            </a:r>
            <a:r>
              <a:rPr sz="1050" spc="2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Grateful</a:t>
            </a:r>
            <a:r>
              <a:rPr sz="1050" spc="2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for</a:t>
            </a:r>
            <a:r>
              <a:rPr sz="1050" spc="2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 spc="2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breaks</a:t>
            </a:r>
            <a:r>
              <a:rPr sz="1050" spc="2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5">
                <a:solidFill>
                  <a:srgbClr val="000000"/>
                </a:solidFill>
                <a:latin typeface="CFDNVM+TimesNewRomanPSMT"/>
                <a:cs typeface="CFDNVM+TimesNewRomanPSMT"/>
              </a:rPr>
              <a:t>she’s</a:t>
            </a:r>
            <a:r>
              <a:rPr sz="1050" spc="2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had,</a:t>
            </a:r>
            <a:r>
              <a:rPr sz="1050" spc="2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Harrington</a:t>
            </a:r>
            <a:r>
              <a:rPr sz="1050" spc="2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is</a:t>
            </a:r>
            <a:r>
              <a:rPr sz="1050" spc="2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passionate</a:t>
            </a:r>
            <a:r>
              <a:rPr sz="1050" spc="2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about</a:t>
            </a:r>
            <a:r>
              <a:rPr sz="1050" spc="2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providing</a:t>
            </a:r>
            <a:r>
              <a:rPr sz="1050" spc="2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opportunities</a:t>
            </a:r>
            <a:r>
              <a:rPr sz="1050" spc="2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 spc="2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all</a:t>
            </a:r>
            <a:r>
              <a:rPr sz="1050" spc="2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230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employees.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“Financial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success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most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fun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give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CFDNVM+TimesNewRomanPSMT"/>
                <a:cs typeface="CFDNVM+TimesNewRomanPSMT"/>
              </a:rPr>
              <a:t>away,”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says.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5800" y="4895564"/>
            <a:ext cx="6359707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(10)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current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economy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is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challenging.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Some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her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clients’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sales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have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declined,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but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7">
                <a:solidFill>
                  <a:srgbClr val="000000"/>
                </a:solidFill>
                <a:latin typeface="CFDNVM+TimesNewRomanPSMT"/>
                <a:cs typeface="CFDNVM+TimesNewRomanPSMT"/>
              </a:rPr>
              <a:t>she’s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found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new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clients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improved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efficiencies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help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sustain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company’s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double-digit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growth.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5800" y="5291804"/>
            <a:ext cx="6361148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0">
                <a:solidFill>
                  <a:srgbClr val="000000"/>
                </a:solidFill>
                <a:latin typeface="CFDNVM+TimesNewRomanPSMT"/>
                <a:cs typeface="CFDNVM+TimesNewRomanPSMT"/>
              </a:rPr>
              <a:t>(11)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Cordia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Harrington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doesn’t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have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stand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on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her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feet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all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day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anymore.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4">
                <a:solidFill>
                  <a:srgbClr val="000000"/>
                </a:solidFill>
                <a:latin typeface="CFDNVM+TimesNewRomanPSMT"/>
                <a:cs typeface="CFDNVM+TimesNewRomanPSMT"/>
              </a:rPr>
              <a:t>Two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her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three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sons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now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work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for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 spc="-15">
                <a:solidFill>
                  <a:srgbClr val="000000"/>
                </a:solidFill>
                <a:latin typeface="CFDNVM+TimesNewRomanPSMT"/>
                <a:cs typeface="CFDNVM+TimesNewRomanPSMT"/>
              </a:rPr>
              <a:t>her.</a:t>
            </a:r>
            <a:r>
              <a:rPr sz="1050" spc="-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4">
                <a:solidFill>
                  <a:srgbClr val="000000"/>
                </a:solidFill>
                <a:latin typeface="CFDNVM+TimesNewRomanPSMT"/>
                <a:cs typeface="CFDNVM+TimesNewRomanPSMT"/>
              </a:rPr>
              <a:t>she’s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remarried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—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husband,</a:t>
            </a:r>
            <a:r>
              <a:rPr sz="1050" spc="-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5">
                <a:solidFill>
                  <a:srgbClr val="000000"/>
                </a:solidFill>
                <a:latin typeface="CFDNVM+TimesNewRomanPSMT"/>
                <a:cs typeface="CFDNVM+TimesNewRomanPSMT"/>
              </a:rPr>
              <a:t>Tom,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now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her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CFO.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5800" y="5688044"/>
            <a:ext cx="6360595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(12)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“This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is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more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than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job,”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says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Harrington.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CFDNVM+TimesNewRomanPSMT"/>
                <a:cs typeface="CFDNVM+TimesNewRomanPSMT"/>
              </a:rPr>
              <a:t>“It’s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mission.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I’m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always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thinking,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how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can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we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best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serve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our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employees?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support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them,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they’ll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do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their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best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look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after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our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clients.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CFDNVM+TimesNewRomanPSMT"/>
                <a:cs typeface="CFDNVM+TimesNewRomanPSMT"/>
              </a:rPr>
              <a:t>That’s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works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here.”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85800" y="6282404"/>
            <a:ext cx="5159848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49.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According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passage,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most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significant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her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early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career?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nomination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McDonald’s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bun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committee.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travel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visits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bakeries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around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world.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[C]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</a:t>
            </a:r>
            <a:r>
              <a:rPr sz="1050" spc="-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business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contract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with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local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bun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suppliers.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5800" y="7074885"/>
            <a:ext cx="5131182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2588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[D]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interviews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experience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running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bakery.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50.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According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passage,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fundamental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Harrington’s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success?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Efficiency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love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family.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18388" y="7669245"/>
            <a:ext cx="257205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Perseverance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concern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employees.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18388" y="7867365"/>
            <a:ext cx="248566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Business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expansion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family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support.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18388" y="8065485"/>
            <a:ext cx="170118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Opportunities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speed.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85800" y="8659845"/>
            <a:ext cx="278707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EQQPT+TimesNewRomanPS-BoldMT"/>
                <a:cs typeface="AEQQPT+TimesNewRomanPS-BoldMT"/>
              </a:rPr>
              <a:t>SECTION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EQQPT+TimesNewRomanPS-BoldMT"/>
                <a:cs typeface="AEQQPT+TimesNewRomanPS-BoldMT"/>
              </a:rPr>
              <a:t>B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EQQPT+TimesNewRomanPS-BoldMT"/>
                <a:cs typeface="AEQQPT+TimesNewRomanPS-BoldMT"/>
              </a:rPr>
              <a:t>SHORT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EQQPT+TimesNewRomanPS-BoldMT"/>
                <a:cs typeface="AEQQPT+TimesNewRomanPS-BoldMT"/>
              </a:rPr>
              <a:t>ANSWER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EQQPT+TimesNewRomanPS-BoldMT"/>
                <a:cs typeface="AEQQPT+TimesNewRomanPS-BoldMT"/>
              </a:rPr>
              <a:t>QUESTIONS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85800" y="8857965"/>
            <a:ext cx="6364975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In</a:t>
            </a:r>
            <a:r>
              <a:rPr sz="1050" spc="2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this</a:t>
            </a:r>
            <a:r>
              <a:rPr sz="1050" spc="2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section</a:t>
            </a:r>
            <a:r>
              <a:rPr sz="1050" spc="2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there</a:t>
            </a:r>
            <a:r>
              <a:rPr sz="1050" spc="2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are</a:t>
            </a:r>
            <a:r>
              <a:rPr sz="1050" spc="2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five</a:t>
            </a:r>
            <a:r>
              <a:rPr sz="1050" spc="2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short</a:t>
            </a:r>
            <a:r>
              <a:rPr sz="1050" spc="2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answer</a:t>
            </a:r>
            <a:r>
              <a:rPr sz="1050" spc="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questions</a:t>
            </a:r>
            <a:r>
              <a:rPr sz="1050" spc="2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based</a:t>
            </a:r>
            <a:r>
              <a:rPr sz="1050" spc="2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on</a:t>
            </a:r>
            <a:r>
              <a:rPr sz="1050" spc="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the</a:t>
            </a:r>
            <a:r>
              <a:rPr sz="1050" spc="2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passages</a:t>
            </a:r>
            <a:r>
              <a:rPr sz="1050" spc="2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in</a:t>
            </a:r>
            <a:r>
              <a:rPr sz="1050" spc="2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Section</a:t>
            </a:r>
            <a:r>
              <a:rPr sz="1050" spc="1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A.</a:t>
            </a:r>
            <a:r>
              <a:rPr sz="1050" spc="1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Answer</a:t>
            </a:r>
            <a:r>
              <a:rPr sz="1050" spc="2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questions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with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NO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than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words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space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provided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ANSWER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SHEET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JEVVT+TimesNewRomanPS-BoldItalicMT"/>
                <a:cs typeface="MJEVVT+TimesNewRomanPS-BoldItalicMT"/>
              </a:rPr>
              <a:t>TWO.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85800" y="9452325"/>
            <a:ext cx="107901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AEQQPT+TimesNewRomanPS-BoldMT"/>
                <a:cs typeface="AEQQPT+TimesNewRomanPS-BoldMT"/>
              </a:rPr>
              <a:t>PASSAGE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EQQPT+TimesNewRomanPS-BoldMT"/>
                <a:cs typeface="AEQQPT+TimesNewRomanPS-BoldMT"/>
              </a:rPr>
              <a:t>ONE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85800" y="9650445"/>
            <a:ext cx="235903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51.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main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idea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CFDNVM+TimesNewRomanPSMT"/>
                <a:cs typeface="CFDNVM+TimesNewRomanPSMT"/>
              </a:rPr>
              <a:t>passage?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object 1"/>
          <p:cNvSpPr/>
          <p:nvPr/>
        </p:nvSpPr>
        <p:spPr>
          <a:xfrm>
            <a:off x="614172" y="4075429"/>
            <a:ext cx="6341618" cy="379272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 txBox="1"/>
          <p:nvPr/>
        </p:nvSpPr>
        <p:spPr>
          <a:xfrm>
            <a:off x="685800" y="536929"/>
            <a:ext cx="111230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PASSAGE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TWO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800" y="735048"/>
            <a:ext cx="3348532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52.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Why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does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author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“</a:t>
            </a:r>
            <a:r>
              <a:rPr sz="1050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spring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cleaning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can’t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wait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”?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PASSAGE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THREE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1131288"/>
            <a:ext cx="4452079" cy="581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53.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According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passage,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why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figure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40%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(Paragraph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Five)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uncertain?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54.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purpose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last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paragraph?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PASSAGE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FOUR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5800" y="1725647"/>
            <a:ext cx="424650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55.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did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Harrington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survive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crisis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start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bakery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business?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5800" y="2403001"/>
            <a:ext cx="1450272" cy="213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79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ATRCS+MicrosoftYaHei-Bold"/>
                <a:cs typeface="NATRCS+MicrosoftYaHei-Bold"/>
              </a:rPr>
              <a:t>Ⅵ</a:t>
            </a:r>
            <a:r>
              <a:rPr sz="1050" spc="7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WRITING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18504" y="2425163"/>
            <a:ext cx="64756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[45MIN]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5800" y="2716247"/>
            <a:ext cx="6360504" cy="77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Should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students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take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gap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year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travel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or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work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after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finishing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high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school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or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go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university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directly?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This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been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intensely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discussed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question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for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years.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following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are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supporters’</a:t>
            </a:r>
            <a:r>
              <a:rPr sz="1050" spc="-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opponents’</a:t>
            </a:r>
            <a:r>
              <a:rPr sz="1050" spc="-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opinions.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Read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carefully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opinions</a:t>
            </a:r>
            <a:r>
              <a:rPr sz="1050" spc="1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from</a:t>
            </a:r>
            <a:r>
              <a:rPr sz="1050" spc="1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both</a:t>
            </a:r>
            <a:r>
              <a:rPr sz="1050" spc="1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sides</a:t>
            </a:r>
            <a:r>
              <a:rPr sz="1050" spc="1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and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write</a:t>
            </a:r>
            <a:r>
              <a:rPr sz="1050" spc="1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your</a:t>
            </a:r>
            <a:r>
              <a:rPr sz="1050" spc="1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response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in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about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200</a:t>
            </a:r>
            <a:r>
              <a:rPr sz="1050" spc="1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words,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in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which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you</a:t>
            </a:r>
            <a:r>
              <a:rPr sz="1050" spc="1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should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first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summarize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briefly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opinions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from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both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sides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give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view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issue.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5800" y="3706846"/>
            <a:ext cx="6363668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Marks</a:t>
            </a:r>
            <a:r>
              <a:rPr sz="1050" spc="2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will</a:t>
            </a:r>
            <a:r>
              <a:rPr sz="1050" spc="2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be</a:t>
            </a:r>
            <a:r>
              <a:rPr sz="1050" spc="2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awarded</a:t>
            </a:r>
            <a:r>
              <a:rPr sz="1050" spc="2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for</a:t>
            </a:r>
            <a:r>
              <a:rPr sz="1050" spc="2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content</a:t>
            </a:r>
            <a:r>
              <a:rPr sz="1050" spc="2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relevance,</a:t>
            </a:r>
            <a:r>
              <a:rPr sz="1050" spc="2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content</a:t>
            </a:r>
            <a:r>
              <a:rPr sz="1050" spc="2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sufficiency,</a:t>
            </a:r>
            <a:r>
              <a:rPr sz="1050" spc="2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organization</a:t>
            </a:r>
            <a:r>
              <a:rPr sz="1050" spc="2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and</a:t>
            </a:r>
            <a:r>
              <a:rPr sz="1050" spc="2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language</a:t>
            </a:r>
            <a:r>
              <a:rPr sz="1050" spc="2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quality.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Failure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follow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above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instructions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may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result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loss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marks.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069579" y="4110708"/>
            <a:ext cx="41057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YES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260847" y="4110708"/>
            <a:ext cx="35158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NO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5800" y="4314924"/>
            <a:ext cx="6352279" cy="1175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Spending</a:t>
            </a:r>
            <a:r>
              <a:rPr sz="1050" spc="2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one</a:t>
            </a:r>
            <a:r>
              <a:rPr sz="1050" spc="2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year</a:t>
            </a:r>
            <a:r>
              <a:rPr sz="1050" spc="2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travelling</a:t>
            </a:r>
            <a:r>
              <a:rPr sz="1050" spc="2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or</a:t>
            </a:r>
            <a:r>
              <a:rPr sz="1050" spc="2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working</a:t>
            </a:r>
            <a:r>
              <a:rPr sz="1050" spc="2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can</a:t>
            </a:r>
            <a:r>
              <a:rPr sz="1050" spc="2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broaden</a:t>
            </a:r>
            <a:r>
              <a:rPr sz="1050" spc="7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Parents</a:t>
            </a:r>
            <a:r>
              <a:rPr sz="1050" spc="2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are</a:t>
            </a:r>
            <a:r>
              <a:rPr sz="1050" spc="2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worried</a:t>
            </a:r>
            <a:r>
              <a:rPr sz="1050" spc="2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about</a:t>
            </a:r>
            <a:r>
              <a:rPr sz="1050" spc="2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students’</a:t>
            </a:r>
            <a:r>
              <a:rPr sz="1050" spc="1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safety</a:t>
            </a:r>
            <a:r>
              <a:rPr sz="1050" spc="2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when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students’</a:t>
            </a:r>
            <a:r>
              <a:rPr sz="1050" spc="5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horizons</a:t>
            </a:r>
            <a:r>
              <a:rPr sz="1050" spc="5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and</a:t>
            </a:r>
            <a:r>
              <a:rPr sz="1050" spc="5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enrich</a:t>
            </a:r>
            <a:r>
              <a:rPr sz="1050" spc="5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their</a:t>
            </a:r>
            <a:r>
              <a:rPr sz="1050" spc="5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knowledge</a:t>
            </a:r>
            <a:r>
              <a:rPr sz="1050" spc="6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to</a:t>
            </a:r>
            <a:r>
              <a:rPr sz="1050" spc="7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spend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one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year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travelling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or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working.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It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is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inevitable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for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understand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world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better.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It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is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great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opportunity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for</a:t>
            </a:r>
            <a:r>
              <a:rPr sz="1050" spc="7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those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young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students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to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get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into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trouble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of</a:t>
            </a:r>
            <a:r>
              <a:rPr sz="1050" spc="1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one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kind</a:t>
            </a:r>
            <a:r>
              <a:rPr sz="1050" spc="1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them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to</a:t>
            </a:r>
            <a:r>
              <a:rPr sz="1050" spc="1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gain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exposure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to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new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environment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and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meet</a:t>
            </a:r>
            <a:r>
              <a:rPr sz="1050" spc="7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another</a:t>
            </a:r>
            <a:r>
              <a:rPr sz="1050" spc="1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when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taking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gap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KUBWIG+TimesNewRomanPSMT"/>
                <a:cs typeface="KUBWIG+TimesNewRomanPSMT"/>
              </a:rPr>
              <a:t>year.</a:t>
            </a:r>
            <a:r>
              <a:rPr sz="1050" spc="1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Besides,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they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are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too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different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types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of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individuals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with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diverse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backgrounds.</a:t>
            </a:r>
            <a:r>
              <a:rPr sz="1050" spc="7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young</a:t>
            </a:r>
            <a:r>
              <a:rPr sz="1050" spc="5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to</a:t>
            </a:r>
            <a:r>
              <a:rPr sz="1050" spc="5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cope</a:t>
            </a:r>
            <a:r>
              <a:rPr sz="1050" spc="5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with</a:t>
            </a:r>
            <a:r>
              <a:rPr sz="1050" spc="5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emergencies</a:t>
            </a:r>
            <a:r>
              <a:rPr sz="1050" spc="5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well</a:t>
            </a:r>
            <a:r>
              <a:rPr sz="1050" spc="5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or</a:t>
            </a:r>
            <a:r>
              <a:rPr sz="1050" spc="5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protect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Sometimes</a:t>
            </a:r>
            <a:r>
              <a:rPr sz="1050" spc="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they</a:t>
            </a:r>
            <a:r>
              <a:rPr sz="1050" spc="2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can</a:t>
            </a:r>
            <a:r>
              <a:rPr sz="1050" spc="2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even</a:t>
            </a:r>
            <a:r>
              <a:rPr sz="1050" spc="2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learn</a:t>
            </a:r>
            <a:r>
              <a:rPr sz="1050" spc="2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about</a:t>
            </a:r>
            <a:r>
              <a:rPr sz="1050" spc="2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culture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and</a:t>
            </a:r>
            <a:r>
              <a:rPr sz="1050" spc="7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themselves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from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getting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hurt,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which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might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have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great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85800" y="5503632"/>
            <a:ext cx="145433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society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other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peoples.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848100" y="5503632"/>
            <a:ext cx="206508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impact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their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future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development.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800" y="5899885"/>
            <a:ext cx="6349335" cy="581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KUBWIG+TimesNewRomanPSMT"/>
                <a:cs typeface="KUBWIG+TimesNewRomanPSMT"/>
              </a:rPr>
              <a:t>Taking</a:t>
            </a:r>
            <a:r>
              <a:rPr sz="1050" spc="3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</a:t>
            </a:r>
            <a:r>
              <a:rPr sz="1050" spc="3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gap</a:t>
            </a:r>
            <a:r>
              <a:rPr sz="1050" spc="3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year</a:t>
            </a:r>
            <a:r>
              <a:rPr sz="1050" spc="3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will</a:t>
            </a:r>
            <a:r>
              <a:rPr sz="1050" spc="3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help</a:t>
            </a:r>
            <a:r>
              <a:rPr sz="1050" spc="3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students</a:t>
            </a:r>
            <a:r>
              <a:rPr sz="1050" spc="3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to</a:t>
            </a:r>
            <a:r>
              <a:rPr sz="1050" spc="3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accumulate</a:t>
            </a:r>
            <a:r>
              <a:rPr sz="1050" spc="7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It</a:t>
            </a:r>
            <a:r>
              <a:rPr sz="1050" spc="2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is</a:t>
            </a:r>
            <a:r>
              <a:rPr sz="1050" spc="2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not</a:t>
            </a:r>
            <a:r>
              <a:rPr sz="1050" spc="2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easy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to</a:t>
            </a:r>
            <a:r>
              <a:rPr sz="1050" spc="2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implement</a:t>
            </a:r>
            <a:r>
              <a:rPr sz="1050" spc="2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this</a:t>
            </a:r>
            <a:r>
              <a:rPr sz="1050" spc="2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plan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since</a:t>
            </a:r>
            <a:r>
              <a:rPr sz="1050" spc="2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not</a:t>
            </a:r>
            <a:r>
              <a:rPr sz="1050" spc="2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every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social</a:t>
            </a:r>
            <a:r>
              <a:rPr sz="1050" spc="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experience.</a:t>
            </a:r>
            <a:r>
              <a:rPr sz="1050" spc="1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They</a:t>
            </a:r>
            <a:r>
              <a:rPr sz="1050" spc="2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cannot</a:t>
            </a:r>
            <a:r>
              <a:rPr sz="1050" spc="2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only</a:t>
            </a:r>
            <a:r>
              <a:rPr sz="1050" spc="2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enhance</a:t>
            </a:r>
            <a:r>
              <a:rPr sz="1050" spc="2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personal</a:t>
            </a:r>
            <a:r>
              <a:rPr sz="1050" spc="7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student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can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find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good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job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or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afford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his</a:t>
            </a:r>
            <a:r>
              <a:rPr sz="1050" spc="1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or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her</a:t>
            </a:r>
            <a:r>
              <a:rPr sz="1050" spc="1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travel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capacities,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but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also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associate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themselves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better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with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 spc="7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after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graduating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from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high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school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because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of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global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85800" y="6494233"/>
            <a:ext cx="56149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society.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848100" y="6494233"/>
            <a:ext cx="124889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economic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downturn.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85800" y="6890472"/>
            <a:ext cx="6353452" cy="779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During</a:t>
            </a:r>
            <a:r>
              <a:rPr sz="1050" spc="2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 spc="2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travel</a:t>
            </a:r>
            <a:r>
              <a:rPr sz="1050" spc="2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or</a:t>
            </a:r>
            <a:r>
              <a:rPr sz="1050" spc="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work,</a:t>
            </a:r>
            <a:r>
              <a:rPr sz="1050" spc="2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students</a:t>
            </a:r>
            <a:r>
              <a:rPr sz="1050" spc="2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may</a:t>
            </a:r>
            <a:r>
              <a:rPr sz="1050" spc="2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have</a:t>
            </a:r>
            <a:r>
              <a:rPr sz="1050" spc="2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</a:t>
            </a:r>
            <a:r>
              <a:rPr sz="1050" spc="1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clear</a:t>
            </a:r>
            <a:r>
              <a:rPr sz="1050" spc="7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Students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may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give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up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their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academic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development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after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perspective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their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own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career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development.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KUBWIG+TimesNewRomanPSMT"/>
                <a:cs typeface="KUBWIG+TimesNewRomanPSMT"/>
              </a:rPr>
              <a:t>It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is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not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an</a:t>
            </a:r>
            <a:r>
              <a:rPr sz="1050" spc="7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taking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gap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year,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which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will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have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negative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effect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on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easy</a:t>
            </a:r>
            <a:r>
              <a:rPr sz="1050" spc="2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task</a:t>
            </a:r>
            <a:r>
              <a:rPr sz="1050" spc="2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for</a:t>
            </a:r>
            <a:r>
              <a:rPr sz="1050" spc="2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high-school</a:t>
            </a:r>
            <a:r>
              <a:rPr sz="1050" spc="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graduates</a:t>
            </a:r>
            <a:r>
              <a:rPr sz="1050" spc="2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to</a:t>
            </a:r>
            <a:r>
              <a:rPr sz="1050" spc="2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make</a:t>
            </a:r>
            <a:r>
              <a:rPr sz="1050" spc="2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right</a:t>
            </a:r>
            <a:r>
              <a:rPr sz="1050" spc="7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their</a:t>
            </a:r>
            <a:r>
              <a:rPr sz="1050" spc="1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career.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It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is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less</a:t>
            </a:r>
            <a:r>
              <a:rPr sz="1050" spc="1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likely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for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graduate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with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only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choice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about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his</a:t>
            </a:r>
            <a:r>
              <a:rPr sz="1050" spc="1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or</a:t>
            </a:r>
            <a:r>
              <a:rPr sz="1050" spc="1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her</a:t>
            </a:r>
            <a:r>
              <a:rPr sz="1050" spc="1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major</a:t>
            </a:r>
            <a:r>
              <a:rPr sz="1050" spc="1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at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university</a:t>
            </a:r>
            <a:r>
              <a:rPr sz="1050" spc="1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since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high</a:t>
            </a:r>
            <a:r>
              <a:rPr sz="1050" spc="7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high-school</a:t>
            </a:r>
            <a:r>
              <a:rPr sz="1050" spc="4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degree</a:t>
            </a:r>
            <a:r>
              <a:rPr sz="1050" spc="4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to</a:t>
            </a:r>
            <a:r>
              <a:rPr sz="1050" spc="4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find</a:t>
            </a:r>
            <a:r>
              <a:rPr sz="1050" spc="4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an</a:t>
            </a:r>
            <a:r>
              <a:rPr sz="1050" spc="4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ideal</a:t>
            </a:r>
            <a:r>
              <a:rPr sz="1050" spc="4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job</a:t>
            </a:r>
            <a:r>
              <a:rPr sz="1050" spc="4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with</a:t>
            </a:r>
            <a:r>
              <a:rPr sz="1050" spc="4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high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85800" y="7682952"/>
            <a:ext cx="284146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school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always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emphasizes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academic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development.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3848100" y="7682952"/>
            <a:ext cx="57708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BWIG+TimesNewRomanPSMT"/>
                <a:cs typeface="KUBWIG+TimesNewRomanPSMT"/>
              </a:rPr>
              <a:t>income.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952500" y="8085301"/>
            <a:ext cx="299183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8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Write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response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on</a:t>
            </a:r>
            <a:r>
              <a:rPr sz="1050" spc="-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ANSWER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SHEET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NKSOM+TimesNewRomanPS-BoldItalicMT"/>
                <a:cs typeface="UNKSOM+TimesNewRomanPS-BoldItalicMT"/>
              </a:rPr>
              <a:t>THREE.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348228" y="9075901"/>
            <a:ext cx="101663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THE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JTDLO+TimesNewRomanPS-BoldMT"/>
                <a:cs typeface="FJTDLO+TimesNewRomanPS-BoldMT"/>
              </a:rPr>
              <a:t>END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—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object 1"/>
          <p:cNvSpPr/>
          <p:nvPr/>
        </p:nvSpPr>
        <p:spPr>
          <a:xfrm>
            <a:off x="2077085" y="7012304"/>
            <a:ext cx="488950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object 2"/>
          <p:cNvSpPr/>
          <p:nvPr/>
        </p:nvSpPr>
        <p:spPr>
          <a:xfrm>
            <a:off x="939800" y="6616064"/>
            <a:ext cx="424180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/>
          <p:nvPr/>
        </p:nvSpPr>
        <p:spPr>
          <a:xfrm>
            <a:off x="3166745" y="6417944"/>
            <a:ext cx="422275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object 4"/>
          <p:cNvSpPr/>
          <p:nvPr/>
        </p:nvSpPr>
        <p:spPr>
          <a:xfrm>
            <a:off x="947419" y="6219824"/>
            <a:ext cx="489584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object 5"/>
          <p:cNvSpPr/>
          <p:nvPr/>
        </p:nvSpPr>
        <p:spPr>
          <a:xfrm>
            <a:off x="1328419" y="5625464"/>
            <a:ext cx="424180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object 6"/>
          <p:cNvSpPr/>
          <p:nvPr/>
        </p:nvSpPr>
        <p:spPr>
          <a:xfrm>
            <a:off x="3559809" y="5229224"/>
            <a:ext cx="420370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object 7"/>
          <p:cNvSpPr/>
          <p:nvPr/>
        </p:nvSpPr>
        <p:spPr>
          <a:xfrm>
            <a:off x="3248660" y="4436744"/>
            <a:ext cx="424180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object 8"/>
          <p:cNvSpPr/>
          <p:nvPr/>
        </p:nvSpPr>
        <p:spPr>
          <a:xfrm>
            <a:off x="1144269" y="3842384"/>
            <a:ext cx="422275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object 9"/>
          <p:cNvSpPr/>
          <p:nvPr/>
        </p:nvSpPr>
        <p:spPr>
          <a:xfrm>
            <a:off x="1765935" y="2851784"/>
            <a:ext cx="422275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object 10"/>
          <p:cNvSpPr/>
          <p:nvPr/>
        </p:nvSpPr>
        <p:spPr>
          <a:xfrm>
            <a:off x="1318260" y="2257425"/>
            <a:ext cx="421639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object 12"/>
          <p:cNvSpPr txBox="1"/>
          <p:nvPr/>
        </p:nvSpPr>
        <p:spPr>
          <a:xfrm>
            <a:off x="685800" y="619922"/>
            <a:ext cx="696594" cy="213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79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DGRJQ+MicrosoftYaHei-Bold"/>
                <a:cs typeface="HDGRJQ+MicrosoftYaHei-Bold"/>
              </a:rPr>
              <a:t>Ⅱ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886455" y="642084"/>
            <a:ext cx="1939164" cy="476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LISTENING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COMPRENSION</a:t>
            </a:r>
          </a:p>
          <a:p>
            <a:pPr marL="254507" marR="0">
              <a:lnSpc>
                <a:spcPts val="1157"/>
              </a:lnSpc>
              <a:spcBef>
                <a:spcPts val="1084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SECTION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A</a:t>
            </a:r>
            <a:r>
              <a:rPr sz="1050" spc="12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3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TALK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979919" y="1135500"/>
            <a:ext cx="5752975" cy="1708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4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下列各题必须使用黑色字迹签字笔在答题区域内作答，超出红色矩形边框限定区域的答案无效。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982468" y="1527528"/>
            <a:ext cx="175097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How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Speak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Good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English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800" y="1725648"/>
            <a:ext cx="104320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Ⅰ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.Introduction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18388" y="1923767"/>
            <a:ext cx="3563021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Many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learners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having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difficulty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communicating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due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the</a:t>
            </a:r>
          </a:p>
          <a:p>
            <a:pPr marL="134111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lack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of</a:t>
            </a:r>
            <a:r>
              <a:rPr sz="1050" spc="7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(1)</a:t>
            </a:r>
            <a:r>
              <a:rPr sz="1050" spc="7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right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methods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486400" y="2121889"/>
            <a:ext cx="1139531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(1).........................</a:t>
            </a:r>
          </a:p>
          <a:p>
            <a:pPr marL="0" marR="0">
              <a:lnSpc>
                <a:spcPts val="1157"/>
              </a:lnSpc>
              <a:spcBef>
                <a:spcPts val="347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(2).........................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818387" y="2320008"/>
            <a:ext cx="183732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B.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Features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English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learners: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952499" y="2518128"/>
            <a:ext cx="3212129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having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no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courage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express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themselves;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therefore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the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conversation</a:t>
            </a:r>
            <a:r>
              <a:rPr sz="1050" spc="7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(2)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18387" y="2914368"/>
            <a:ext cx="3506240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C.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3-D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methods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improve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oral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English: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Dialogue,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Discussion</a:t>
            </a:r>
          </a:p>
          <a:p>
            <a:pPr marL="134111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Debate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85799" y="3310608"/>
            <a:ext cx="196703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Ⅱ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.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importance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dialogues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952499" y="3508727"/>
            <a:ext cx="3605970" cy="5813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9644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Speaking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good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English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not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only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means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making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presentations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and</a:t>
            </a:r>
            <a:r>
              <a:rPr sz="1050" spc="7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(3)</a:t>
            </a:r>
            <a:r>
              <a:rPr sz="1050" spc="7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but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concerns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expressing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ideas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perceptions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of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ordinary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matters.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486400" y="3706848"/>
            <a:ext cx="1139531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(3).........................</a:t>
            </a:r>
          </a:p>
          <a:p>
            <a:pPr marL="0" marR="0">
              <a:lnSpc>
                <a:spcPts val="1157"/>
              </a:lnSpc>
              <a:spcBef>
                <a:spcPts val="347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(4).........................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952500" y="4103088"/>
            <a:ext cx="156132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ways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make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dialogues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952500" y="4301208"/>
            <a:ext cx="273768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1)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talking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about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weather,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education,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music,</a:t>
            </a:r>
            <a:r>
              <a:rPr sz="1050" spc="7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(4)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3672840" y="4301208"/>
            <a:ext cx="18557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,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085087" y="4499328"/>
            <a:ext cx="2890555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hobbies,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travel,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etc.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Rather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than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inquiring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about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other’s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name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job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685800" y="4895569"/>
            <a:ext cx="3448923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699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2)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making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preparations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before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going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English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Corner</a:t>
            </a:r>
          </a:p>
          <a:p>
            <a:pPr marL="266699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3)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not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talking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with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people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whose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English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level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is</a:t>
            </a:r>
            <a:r>
              <a:rPr sz="1050" spc="7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(5)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Ⅲ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.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significance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discussion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debate</a:t>
            </a:r>
          </a:p>
          <a:p>
            <a:pPr marL="2667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—your</a:t>
            </a:r>
            <a:r>
              <a:rPr sz="1050" spc="7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(6)</a:t>
            </a:r>
            <a:r>
              <a:rPr sz="1050" spc="7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being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even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more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important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language</a:t>
            </a:r>
          </a:p>
          <a:p>
            <a:pPr marL="399287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ability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academic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accomplishments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5486400" y="5093689"/>
            <a:ext cx="1139531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(5).........................</a:t>
            </a:r>
          </a:p>
          <a:p>
            <a:pPr marL="0" marR="0">
              <a:lnSpc>
                <a:spcPts val="1157"/>
              </a:lnSpc>
              <a:spcBef>
                <a:spcPts val="191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(6).........................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685799" y="5886169"/>
            <a:ext cx="116995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Ⅳ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.Other</a:t>
            </a:r>
            <a:r>
              <a:rPr sz="1050" spc="-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methods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818387" y="6084289"/>
            <a:ext cx="28153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A.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1148980" y="6084289"/>
            <a:ext cx="327957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(7)</a:t>
            </a:r>
            <a:r>
              <a:rPr sz="1050" spc="7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being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not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proper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way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improve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URMPPB+TimesNewRomanPSMT"/>
                <a:cs typeface="URMPPB+TimesNewRomanPSMT"/>
              </a:rPr>
              <a:t>one’s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oral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English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5486400" y="6084289"/>
            <a:ext cx="1139531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(7).........................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(8).........................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(9).........................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818387" y="6282408"/>
            <a:ext cx="3341217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B.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Using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language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every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day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asking</a:t>
            </a:r>
            <a:r>
              <a:rPr sz="1050" spc="7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(8)</a:t>
            </a:r>
            <a:r>
              <a:rPr sz="1050" spc="8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help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C.</a:t>
            </a:r>
            <a:r>
              <a:rPr sz="1050" spc="7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(9)</a:t>
            </a:r>
            <a:r>
              <a:rPr sz="1050" spc="7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being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only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way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learn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685800" y="6678648"/>
            <a:ext cx="145807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Ⅴ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Favorable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PUNNT+TimesNewRomanPS-BoldMT"/>
                <a:cs typeface="LPUNNT+TimesNewRomanPS-BoldMT"/>
              </a:rPr>
              <a:t>attitudes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885444" y="6876769"/>
            <a:ext cx="298122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—being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confident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and</a:t>
            </a:r>
            <a:r>
              <a:rPr sz="1050" spc="7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(10)</a:t>
            </a:r>
            <a:r>
              <a:rPr sz="1050" spc="7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course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study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5486400" y="6876769"/>
            <a:ext cx="120655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RMPPB+TimesNewRomanPSMT"/>
                <a:cs typeface="URMPPB+TimesNewRomanPSMT"/>
              </a:rPr>
              <a:t>(10).........................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2.0.50727.9168"/>
  <p:tag name="AS_OS" val="Microsoft Windows NT 6.2.9200.0"/>
  <p:tag name="AS_RELEASE_DATE" val="2021.05.14"/>
  <p:tag name="AS_TITLE" val="Aspose.Slides for .NET 2.0"/>
  <p:tag name="AS_VERSION" val="21.5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467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44">
      <vt:lpstr>Arial</vt:lpstr>
      <vt:lpstr>Calibri</vt:lpstr>
      <vt:lpstr>EOKEBF+TimesNewRomanPS-BoldMT</vt:lpstr>
      <vt:lpstr>Times New Roman</vt:lpstr>
      <vt:lpstr>SimSun</vt:lpstr>
      <vt:lpstr>DLWNGE+TimesNewRomanPS-BoldItalicMT</vt:lpstr>
      <vt:lpstr>AKKFEB+TimesNewRomanPSMT</vt:lpstr>
      <vt:lpstr>HTISDV+TimesNewRomanPS-BoldMT</vt:lpstr>
      <vt:lpstr>CKKSSH+TimesNewRomanPS-BoldItalicMT</vt:lpstr>
      <vt:lpstr>LFFIQJ+TimesNewRomanPSMT</vt:lpstr>
      <vt:lpstr>OOGDKN+TimesNewRomanPS-ItalicMT</vt:lpstr>
      <vt:lpstr>CCQWTG+TimesNewRomanPSMT</vt:lpstr>
      <vt:lpstr>CWQTRS+TimesNewRomanPS-BoldMT</vt:lpstr>
      <vt:lpstr>BGPQKI+TimesNewRomanPS-BoldItalicMT</vt:lpstr>
      <vt:lpstr>QBNUGC+TimesNewRomanPS-BoldMT</vt:lpstr>
      <vt:lpstr>TKVJFL+TimesNewRomanPS-BoldItalicMT</vt:lpstr>
      <vt:lpstr>CVHKWW+TimesNewRomanPSMT</vt:lpstr>
      <vt:lpstr>CRBTTL+TimesNewRomanPS-ItalicMT</vt:lpstr>
      <vt:lpstr>LWKMGA+TimesNewRomanPS-BoldMT</vt:lpstr>
      <vt:lpstr>HTABLA+TimesNewRomanPSMT</vt:lpstr>
      <vt:lpstr>ALEBJK+TimesNewRomanPS-BoldItalicMT</vt:lpstr>
      <vt:lpstr>OJACRD+TimesNewRomanPS-BoldMT</vt:lpstr>
      <vt:lpstr>EGJSKI+TimesNewRomanPSMT</vt:lpstr>
      <vt:lpstr>FJDWBS+TimesNewRomanPS-ItalicMT</vt:lpstr>
      <vt:lpstr>CFDNVM+TimesNewRomanPSMT</vt:lpstr>
      <vt:lpstr>AEQQPT+TimesNewRomanPS-BoldMT</vt:lpstr>
      <vt:lpstr>MJEVVT+TimesNewRomanPS-BoldItalicMT</vt:lpstr>
      <vt:lpstr>FJTDLO+TimesNewRomanPS-BoldMT</vt:lpstr>
      <vt:lpstr>KUBWIG+TimesNewRomanPSMT</vt:lpstr>
      <vt:lpstr>NATRCS+MicrosoftYaHei-Bold</vt:lpstr>
      <vt:lpstr>UNKSOM+TimesNewRomanPS-BoldItalicMT</vt:lpstr>
      <vt:lpstr>LPUNNT+TimesNewRomanPS-BoldMT</vt:lpstr>
      <vt:lpstr>HDGRJQ+MicrosoftYaHei-Bold</vt:lpstr>
      <vt:lpstr>URMPPB+TimesNewRomanPSMT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21.0500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2023-06-12T17:22:14.832</cp:lastPrinted>
  <dcterms:created xsi:type="dcterms:W3CDTF">2023-06-12T09:22:14Z</dcterms:created>
  <dcterms:modified xsi:type="dcterms:W3CDTF">2023-06-12T09:22:16Z</dcterms:modified>
</cp:coreProperties>
</file>