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413" r:id="rId1"/>
    <p:sldMasterId id="2147497450" r:id="rId2"/>
  </p:sldMasterIdLst>
  <p:notesMasterIdLst>
    <p:notesMasterId r:id="rId3"/>
  </p:notesMasterIdLst>
  <p:sldIdLst>
    <p:sldId id="6780" r:id="rId4"/>
    <p:sldId id="6783" r:id="rId5"/>
    <p:sldId id="6786" r:id="rId6"/>
    <p:sldId id="6789" r:id="rId7"/>
    <p:sldId id="6795" r:id="rId9"/>
    <p:sldId id="6798" r:id="rId10"/>
    <p:sldId id="6801" r:id="rId11"/>
    <p:sldId id="6807" r:id="rId13"/>
    <p:sldId id="6810" r:id="rId14"/>
    <p:sldId id="6813" r:id="rId15"/>
    <p:sldId id="6819" r:id="rId17"/>
    <p:sldId id="6822" r:id="rId18"/>
    <p:sldId id="6825" r:id="rId19"/>
    <p:sldId id="6831" r:id="rId21"/>
    <p:sldId id="6834" r:id="rId22"/>
    <p:sldId id="6837" r:id="rId23"/>
    <p:sldId id="6840" r:id="rId24"/>
    <p:sldId id="6846" r:id="rId26"/>
    <p:sldId id="6849" r:id="rId27"/>
    <p:sldId id="6852" r:id="rId28"/>
    <p:sldId id="685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14" r:id="rId1"/>
    <p:sldLayoutId id="2147497415" r:id="rId2"/>
    <p:sldLayoutId id="2147497416" r:id="rId3"/>
    <p:sldLayoutId id="2147497417" r:id="rId4"/>
    <p:sldLayoutId id="2147497418" r:id="rId5"/>
    <p:sldLayoutId id="2147497419" r:id="rId6"/>
    <p:sldLayoutId id="2147497420" r:id="rId7"/>
    <p:sldLayoutId id="2147497421" r:id="rId8"/>
    <p:sldLayoutId id="2147497422" r:id="rId9"/>
    <p:sldLayoutId id="2147497423" r:id="rId10"/>
    <p:sldLayoutId id="21474974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51" r:id="rId1"/>
    <p:sldLayoutId id="2147497452" r:id="rId2"/>
    <p:sldLayoutId id="2147497453" r:id="rId3"/>
    <p:sldLayoutId id="2147497454" r:id="rId4"/>
    <p:sldLayoutId id="2147497455" r:id="rId5"/>
    <p:sldLayoutId id="2147497456" r:id="rId6"/>
    <p:sldLayoutId id="2147497457" r:id="rId7"/>
    <p:sldLayoutId id="2147497458" r:id="rId8"/>
    <p:sldLayoutId id="2147497459" r:id="rId9"/>
    <p:sldLayoutId id="2147497460" r:id="rId10"/>
    <p:sldLayoutId id="21474974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组织结构与功能分配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组织结构概述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功能分配概述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组织结构与功能分配的关系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组织结构与功能分配的实践应用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组织结构与功能分配的挑战与应对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组织结构概述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组织结构的定义与重要性</a:t>
            </a:r>
            <a:endParaRPr altLang="en-US" lang="zh-CN"/>
          </a:p>
        </p:txBody>
      </p:sp>
      <p:sp>
        <p:nvSpPr>
          <p:cNvPr id="10490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组织结构的定义：组织结构是指组织内部各个组成部分之间的相互关系和联系方式，包括组织层次、部门设置、职权分配等方面。</a:t>
            </a:r>
            <a:endParaRPr altLang="en-US" lang="zh-CN"/>
          </a:p>
          <a:p>
            <a:r>
              <a:rPr altLang="en-US" lang="zh-CN"/>
              <a:t>组织结构的重要性：组织结构是组织运行的基础，它决定了组织的运行效率、沟通协调、决策方式等方面。一个合理的组织结构能够使组织更加高效、稳定地运行，提高组织的竞争力和适应性。  以下是用户提供的信息和标题：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了解背景：了解诗人的生活经历、时代背景、创作背景等，有助于理解诗歌的主题和情感。</a:t>
            </a:r>
            <a:endParaRPr altLang="en-US" lang="zh-CN"/>
          </a:p>
          <a:p>
            <a:r>
              <a:rPr altLang="en-US" lang="zh-CN"/>
              <a:t>解读意象：意象是诗歌中用来表达情感、营造氛围的具象或抽象事物，解读意象是理解诗歌的重要手段。</a:t>
            </a:r>
            <a:endParaRPr altLang="en-US" lang="zh-CN"/>
          </a:p>
          <a:p>
            <a:r>
              <a:rPr altLang="en-US" lang="zh-CN"/>
              <a:t>品味语言：诗歌语言简练、含蓄，通过品味语言可以感受诗人的情感和表达技巧。</a:t>
            </a:r>
            <a:endParaRPr altLang="en-US" lang="zh-CN"/>
          </a:p>
          <a:p>
            <a:r>
              <a:rPr altLang="en-US" lang="zh-CN"/>
              <a:t>感受意境：意境是诗歌所营造的氛围和情境，感受意境可以深入理解诗歌的主题和情感。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组织结构的基本类型</a:t>
            </a:r>
            <a:endParaRPr altLang="en-US" lang="zh-CN"/>
          </a:p>
        </p:txBody>
      </p:sp>
      <p:sp>
        <p:nvSpPr>
          <p:cNvPr id="10490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直线制组织结构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职能制组织结构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事业部制组织结构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矩阵制组织结构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功能分配概述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功能分配的定义与重要性</a:t>
            </a:r>
            <a:endParaRPr altLang="en-US" lang="zh-CN"/>
          </a:p>
        </p:txBody>
      </p:sp>
      <p:sp>
        <p:nvSpPr>
          <p:cNvPr id="104917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功能分配的定义：指将组织中的任务、责任和权力分配给各个部门、岗位和人员，以确保组织的有效运作。</a:t>
            </a:r>
            <a:endParaRPr altLang="en-US" lang="zh-CN"/>
          </a:p>
          <a:p>
            <a:r>
              <a:rPr altLang="en-US" lang="zh-CN"/>
              <a:t>功能分配的重要性：通过合理的功能分配，可以提高组织的工作效率、降低成本、增强组织竞争力，同时也可以提高员工的积极性和工作满意度。  我正在写一份主题为“组织结构与功能分配”的PPT,现在准备介绍“功能分配的原则与策略”,请帮我生成“功能分配的原则”为标题的内容 功能分配的原则</a:t>
            </a:r>
            <a:endParaRPr altLang="en-US" lang="zh-CN"/>
          </a:p>
          <a:p>
            <a:pPr lvl="1"/>
            <a:r>
              <a:rPr altLang="en-US" lang="zh-CN"/>
              <a:t>我正在写一份主题为“组织结构与功能分配”的PPT,现在准备介绍“功能分配的原则与策略”,请帮我生成“功能分配的原则”为标题的内容</a:t>
            </a:r>
            <a:endParaRPr altLang="en-US" lang="zh-CN"/>
          </a:p>
          <a:p>
            <a:pPr lvl="1"/>
            <a:r>
              <a:rPr altLang="en-US" lang="zh-CN"/>
              <a:t>功能分配的原则</a:t>
            </a:r>
            <a:endParaRPr altLang="en-US" lang="zh-CN"/>
          </a:p>
          <a:p>
            <a:r>
              <a:rPr altLang="en-US" lang="zh-CN"/>
              <a:t>目标导向原则：功能分配应围绕组织的目标进行，确保每个部门、岗位和人员都明确自己的工作目标，并与组织目标保持一致。</a:t>
            </a:r>
            <a:endParaRPr altLang="en-US" lang="zh-CN"/>
          </a:p>
          <a:p>
            <a:r>
              <a:rPr altLang="en-US" lang="zh-CN"/>
              <a:t>权责对等原则：在功能分配中，应确保每个部门、岗位和人员都拥有与其职责相应的权力和资源，以便更好地完成任务。</a:t>
            </a:r>
            <a:endParaRPr altLang="en-US" lang="zh-CN"/>
          </a:p>
          <a:p>
            <a:r>
              <a:rPr altLang="en-US" lang="zh-CN"/>
              <a:t>协调配合原则：各部门、岗位和人员之间应相互协调、密切配合，形成合力，确保组织整体运作顺畅。</a:t>
            </a:r>
            <a:endParaRPr altLang="en-US" lang="zh-CN"/>
          </a:p>
          <a:p>
            <a:r>
              <a:rPr altLang="en-US" lang="zh-CN"/>
              <a:t>公平公正原则：在功能分配中，应遵循公平公正的原则，避免出现某些部门、岗位和人员承担过多或过少任务的情况。</a:t>
            </a:r>
            <a:endParaRPr altLang="en-US" lang="zh-CN"/>
          </a:p>
          <a:p>
            <a:r>
              <a:rPr altLang="en-US" lang="zh-CN"/>
              <a:t>动态调整原则：随着组织内外部环境的变化，功能分配也应进行相应的调整，以适应新的需求和挑战。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功能分配的基本原则</a:t>
            </a:r>
            <a:endParaRPr altLang="en-US" lang="zh-CN"/>
          </a:p>
        </p:txBody>
      </p:sp>
      <p:sp>
        <p:nvSpPr>
          <p:cNvPr id="10492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优势导向：根据员工的优势和特长进行功能分配，使员工能够发挥自身优势，提高工作效率。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目标导向：根据组织目标进行功能分配，确保每个功能与组织目标相匹配。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责任导向：明确每个功能的责任人，确保功能的有效执行和监督。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协作导向：注重团队协作，确保不同功能之间的协调和配合，实现整体功能的最大化。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组织结构与功能分配的关系</a:t>
            </a:r>
            <a:endParaRPr altLang="en-US" dirty="0" lang="zh-CN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组织结构对功能分配的影响</a:t>
            </a:r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组织结构决定功能分配：组织结构的设计和调整直接影响功能分配的合理性和效率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组织结构影响资源分配：组织结构的不同会导致资源在不同部门和岗位之间的分配不同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组织结构影响决策效率：组织结构的设计和调整会影响决策的效率和准确性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组织结构影响员工工作积极性：组织结构的设计和调整会影响员工的工作积极性和满意度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功能分配对组织结构的影响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功能分配与组织结构的关系：功能分配是组织结构的核心，它决定了组织内部的职责、任务和权力分配。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功能分配对组织结构的影响：功能分配的合理性和有效性直接影响到组织结构的稳定性和效率。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功能分配与组织结构调整：随着外部环境的变化和组织发展的需要，功能分配需要进行相应的调整，以适应新的组织结构。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功能分配与组织文化：功能分配体现了组织的价值观和行为规范，对组织文化的形成和发展具有重要影响。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组织结构与功能分配的实践应用</a:t>
            </a:r>
            <a:endParaRPr altLang="en-US" dirty="0" lang="zh-CN"/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不同类型组织结构的实践应用</a:t>
            </a:r>
            <a:endParaRPr altLang="en-US" lang="zh-CN"/>
          </a:p>
        </p:txBody>
      </p:sp>
      <p:cxnSp>
        <p:nvCxnSpPr>
          <p:cNvPr id="3145785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598930" y="2079876"/>
            <a:ext cx="0" cy="31326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514" name="椭圆 4"/>
          <p:cNvSpPr/>
          <p:nvPr>
            <p:custDataLst>
              <p:tags r:id="rId2"/>
            </p:custDataLst>
          </p:nvPr>
        </p:nvSpPr>
        <p:spPr>
          <a:xfrm>
            <a:off x="2349376" y="1503778"/>
            <a:ext cx="498444" cy="498444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16" name="文本框 5"/>
          <p:cNvSpPr txBox="1"/>
          <p:nvPr>
            <p:custDataLst>
              <p:tags r:id="rId3"/>
            </p:custDataLst>
          </p:nvPr>
        </p:nvSpPr>
        <p:spPr>
          <a:xfrm>
            <a:off x="2346058" y="1574795"/>
            <a:ext cx="505744" cy="340481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 bwMode="auto">
          <a:xfrm>
            <a:off x="3248699" y="1364400"/>
            <a:ext cx="6597243" cy="39888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直线制组织结构：适用于小型企业或项目团队，具有简单、高效的特点，能够快速决策和执行。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520" name="文本框 7"/>
          <p:cNvSpPr txBox="1"/>
          <p:nvPr>
            <p:custDataLst>
              <p:tags r:id="rId5"/>
            </p:custDataLst>
          </p:nvPr>
        </p:nvSpPr>
        <p:spPr>
          <a:xfrm>
            <a:off x="3248699" y="1763951"/>
            <a:ext cx="6597243" cy="52698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22" name="椭圆 8"/>
          <p:cNvSpPr/>
          <p:nvPr>
            <p:custDataLst>
              <p:tags r:id="rId6"/>
            </p:custDataLst>
          </p:nvPr>
        </p:nvSpPr>
        <p:spPr>
          <a:xfrm>
            <a:off x="2349376" y="2476108"/>
            <a:ext cx="498444" cy="498444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24" name="文本框 9"/>
          <p:cNvSpPr txBox="1"/>
          <p:nvPr>
            <p:custDataLst>
              <p:tags r:id="rId7"/>
            </p:custDataLst>
          </p:nvPr>
        </p:nvSpPr>
        <p:spPr>
          <a:xfrm>
            <a:off x="2346058" y="2557744"/>
            <a:ext cx="505744" cy="340481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526" name="矩形 10"/>
          <p:cNvSpPr/>
          <p:nvPr>
            <p:custDataLst>
              <p:tags r:id="rId8"/>
            </p:custDataLst>
          </p:nvPr>
        </p:nvSpPr>
        <p:spPr bwMode="auto">
          <a:xfrm>
            <a:off x="3248699" y="2336730"/>
            <a:ext cx="6597243" cy="39888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职能制组织结构：适用于具有多个业务领域的组织，能够充分发挥各职能部门的专业能力，提高工作效率。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528" name="文本框 11"/>
          <p:cNvSpPr txBox="1"/>
          <p:nvPr>
            <p:custDataLst>
              <p:tags r:id="rId9"/>
            </p:custDataLst>
          </p:nvPr>
        </p:nvSpPr>
        <p:spPr>
          <a:xfrm>
            <a:off x="3248699" y="2735618"/>
            <a:ext cx="6595252" cy="52698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30" name="椭圆 12"/>
          <p:cNvSpPr/>
          <p:nvPr>
            <p:custDataLst>
              <p:tags r:id="rId10"/>
            </p:custDataLst>
          </p:nvPr>
        </p:nvSpPr>
        <p:spPr>
          <a:xfrm>
            <a:off x="2349376" y="3451093"/>
            <a:ext cx="498444" cy="498444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32" name="文本框 13"/>
          <p:cNvSpPr txBox="1"/>
          <p:nvPr>
            <p:custDataLst>
              <p:tags r:id="rId11"/>
            </p:custDataLst>
          </p:nvPr>
        </p:nvSpPr>
        <p:spPr>
          <a:xfrm>
            <a:off x="2346058" y="3522110"/>
            <a:ext cx="505744" cy="340481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534" name="矩形 14"/>
          <p:cNvSpPr/>
          <p:nvPr>
            <p:custDataLst>
              <p:tags r:id="rId12"/>
            </p:custDataLst>
          </p:nvPr>
        </p:nvSpPr>
        <p:spPr bwMode="auto">
          <a:xfrm>
            <a:off x="3248699" y="3308396"/>
            <a:ext cx="6597243" cy="39888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事业部制组织结构：适用于大型企业或跨国公司，能够根据不同业务领域或市场进行独立管理和决策，提高市场适应性和竞争力。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536" name="文本框 15"/>
          <p:cNvSpPr txBox="1"/>
          <p:nvPr>
            <p:custDataLst>
              <p:tags r:id="rId13"/>
            </p:custDataLst>
          </p:nvPr>
        </p:nvSpPr>
        <p:spPr>
          <a:xfrm>
            <a:off x="3248699" y="3707284"/>
            <a:ext cx="6595252" cy="52698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38" name="椭圆 16"/>
          <p:cNvSpPr/>
          <p:nvPr>
            <p:custDataLst>
              <p:tags r:id="rId14"/>
            </p:custDataLst>
          </p:nvPr>
        </p:nvSpPr>
        <p:spPr>
          <a:xfrm>
            <a:off x="2349376" y="4422760"/>
            <a:ext cx="498444" cy="498444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40" name="文本框 17"/>
          <p:cNvSpPr txBox="1"/>
          <p:nvPr>
            <p:custDataLst>
              <p:tags r:id="rId15"/>
            </p:custDataLst>
          </p:nvPr>
        </p:nvSpPr>
        <p:spPr>
          <a:xfrm>
            <a:off x="2346058" y="4494440"/>
            <a:ext cx="505744" cy="340481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542" name="矩形 18"/>
          <p:cNvSpPr/>
          <p:nvPr>
            <p:custDataLst>
              <p:tags r:id="rId16"/>
            </p:custDataLst>
          </p:nvPr>
        </p:nvSpPr>
        <p:spPr bwMode="auto">
          <a:xfrm>
            <a:off x="3248699" y="4280063"/>
            <a:ext cx="6597243" cy="39888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矩阵制组织结构：适用于需要跨部门协作的项目或任务，能够充分利用不同部门的专业知识和资源，提高项目成功率。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544" name="文本框 20"/>
          <p:cNvSpPr txBox="1"/>
          <p:nvPr>
            <p:custDataLst>
              <p:tags r:id="rId17"/>
            </p:custDataLst>
          </p:nvPr>
        </p:nvSpPr>
        <p:spPr>
          <a:xfrm>
            <a:off x="3248699" y="4678951"/>
            <a:ext cx="6595252" cy="52698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46" name="椭圆 41"/>
          <p:cNvSpPr/>
          <p:nvPr>
            <p:custDataLst>
              <p:tags r:id="rId18"/>
            </p:custDataLst>
          </p:nvPr>
        </p:nvSpPr>
        <p:spPr>
          <a:xfrm>
            <a:off x="2349376" y="5394426"/>
            <a:ext cx="498444" cy="498444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48" name="文本框 42"/>
          <p:cNvSpPr txBox="1"/>
          <p:nvPr>
            <p:custDataLst>
              <p:tags r:id="rId19"/>
            </p:custDataLst>
          </p:nvPr>
        </p:nvSpPr>
        <p:spPr>
          <a:xfrm>
            <a:off x="2346058" y="5465443"/>
            <a:ext cx="505744" cy="340481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05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49550" name="矩形 43"/>
          <p:cNvSpPr/>
          <p:nvPr>
            <p:custDataLst>
              <p:tags r:id="rId20"/>
            </p:custDataLst>
          </p:nvPr>
        </p:nvSpPr>
        <p:spPr bwMode="auto">
          <a:xfrm>
            <a:off x="3248699" y="5251729"/>
            <a:ext cx="6597243" cy="39888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网络型组织结构：适用于具有高度灵活性和创新性的组织，能够快速响应市场变化和客户需求，提高组织的适应性和创新能力。  以上内容仅供参考，具体实践应用需根据组织的实际情况和需求进行选择和调整。</a:t>
            </a:r>
            <a:endParaRPr altLang="en-US" b="1" sz="1000" lang="zh-CN" spc="10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49552" name="文本框 44"/>
          <p:cNvSpPr txBox="1"/>
          <p:nvPr>
            <p:custDataLst>
              <p:tags r:id="rId21"/>
            </p:custDataLst>
          </p:nvPr>
        </p:nvSpPr>
        <p:spPr>
          <a:xfrm>
            <a:off x="3248699" y="5650617"/>
            <a:ext cx="6595252" cy="52698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以上内容仅供参考，具体实践应用需根据组织的实际情况和需求进行选择和调整。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87" name="直接连接符 19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2598930" y="3053533"/>
            <a:ext cx="0" cy="31326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89" name="直接连接符 2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598930" y="4021881"/>
            <a:ext cx="0" cy="31326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91" name="直接连接符 22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2598930" y="4993547"/>
            <a:ext cx="0" cy="31326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不同功能分配方式的实践应用</a:t>
            </a:r>
            <a:endParaRPr altLang="en-US" lang="zh-CN"/>
          </a:p>
        </p:txBody>
      </p:sp>
      <p:sp>
        <p:nvSpPr>
          <p:cNvPr id="10495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集中式功能分配：将所有功能集中在一个部门或团队中，适用于小型组织或初创企业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分散式功能分配：将功能分散到不同部门或团队中，适用于大型组织或成熟企业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矩阵式功能分配：将功能按照产品、市场或区域进行划分，适用于需要跨部门协作的组织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混合式功能分配：将上述几种方式结合使用，适用于需要灵活应对市场变化的组织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组织结构与功能分配的优化策略</a:t>
            </a:r>
            <a:endParaRPr altLang="en-US" lang="zh-CN"/>
          </a:p>
        </p:txBody>
      </p:sp>
      <p:sp>
        <p:nvSpPr>
          <p:cNvPr id="1049646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合理分配功能：根据组织目标和职责，将功能合理分配给各个部门，确保每个部门都能够发挥其专业能力和优势，为组织目标的实现提供支持。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明确组织目标和职责：首先需要明确组织的目标和各个部门的职责，确保每个部门都能够为组织目标的实现做出贡献。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优化组织结构：根据组织目标和职责，对现有的组织结构进行评估和优化，消除冗余和不必要的部门，提高组织的效率和响应速度。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建立有效的沟通机制：建立有效的沟通机制，促进部门之间的协作和信息共享，提高组织的协同效率和创新能力。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持续改进和调整：根据组织目标和市场环境的变化，持续改进和调整组织结构与功能分配，保持组织的竞争力和适应性。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组织结构与功能分配的挑战与应对</a:t>
            </a:r>
            <a:endParaRPr altLang="en-US" dirty="0" lang="zh-CN"/>
          </a:p>
        </p:txBody>
      </p:sp>
      <p:sp>
        <p:nvSpPr>
          <p:cNvPr id="10497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组织结构变革的挑战与应对</a:t>
            </a:r>
            <a:endParaRPr altLang="en-US" lang="zh-CN"/>
          </a:p>
        </p:txBody>
      </p:sp>
      <p:sp>
        <p:nvSpPr>
          <p:cNvPr id="10497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变革的策略和措施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变革的困难和问题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变革的过程和步骤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变革的背景和原因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功能分配调整的挑战与应对</a:t>
            </a:r>
            <a:endParaRPr altLang="en-US" lang="zh-CN"/>
          </a:p>
        </p:txBody>
      </p:sp>
      <p:sp>
        <p:nvSpPr>
          <p:cNvPr id="10498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altLang="en-US" lang="zh-CN"/>
              <a:t>功能分配调整的挑战： a. 部门间利益冲突 b. 资源分配不均 c. 员工抵触情绪</a:t>
            </a:r>
            <a:endParaRPr altLang="en-US" lang="zh-CN"/>
          </a:p>
          <a:p>
            <a:pPr lvl="1"/>
            <a:r>
              <a:rPr altLang="en-US" lang="zh-CN"/>
              <a:t>a. 部门间利益冲突</a:t>
            </a:r>
            <a:endParaRPr altLang="en-US" lang="zh-CN"/>
          </a:p>
          <a:p>
            <a:pPr lvl="1"/>
            <a:r>
              <a:rPr altLang="en-US" lang="zh-CN"/>
              <a:t>b. 资源分配不均</a:t>
            </a:r>
            <a:endParaRPr altLang="en-US" lang="zh-CN"/>
          </a:p>
          <a:p>
            <a:pPr lvl="1"/>
            <a:r>
              <a:rPr altLang="en-US" lang="zh-CN"/>
              <a:t>c. 员工抵触情绪</a:t>
            </a:r>
            <a:endParaRPr altLang="en-US" lang="zh-CN"/>
          </a:p>
          <a:p>
            <a:r>
              <a:rPr altLang="en-US" lang="zh-CN"/>
              <a:t>功能分配调整的应对策略： a. 制定明确的调整计划和目标 b. 加强部门间沟通与协作 c. 合理分配资源，确保公平公正 d. 激励员工参与调整过程，提高员工满意度</a:t>
            </a:r>
            <a:endParaRPr altLang="en-US" lang="zh-CN"/>
          </a:p>
          <a:p>
            <a:pPr lvl="1"/>
            <a:r>
              <a:rPr altLang="en-US" lang="zh-CN"/>
              <a:t>a. 制定明确的调整计划和目标</a:t>
            </a:r>
            <a:endParaRPr altLang="en-US" lang="zh-CN"/>
          </a:p>
          <a:p>
            <a:pPr lvl="1"/>
            <a:r>
              <a:rPr altLang="en-US" lang="zh-CN"/>
              <a:t>b. 加强部门间沟通与协作</a:t>
            </a:r>
            <a:endParaRPr altLang="en-US" lang="zh-CN"/>
          </a:p>
          <a:p>
            <a:pPr lvl="1"/>
            <a:r>
              <a:rPr altLang="en-US" lang="zh-CN"/>
              <a:t>c. 合理分配资源，确保公平公正</a:t>
            </a:r>
            <a:endParaRPr altLang="en-US" lang="zh-CN"/>
          </a:p>
          <a:p>
            <a:pPr lvl="1"/>
            <a:r>
              <a:rPr altLang="en-US" lang="zh-CN"/>
              <a:t>d. 激励员工参与调整过程，提高员工满意度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组织结构与功能分配协同发展的策略</a:t>
            </a:r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明确组织目标和战略：首先需要明确组织的目标和战略，确保组织结构与功能分配与组织战略相匹配。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优化组织结构：根据组织目标和战略，对现有组织结构进行优化，确保各部门职责清晰、权责分明。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强化跨部门协作：通过加强跨部门之间的沟通与协作，打破部门壁垒，提高组织整体运行效率。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建立激励机制：通过建立合理的激励机制，激发员工的工作积极性和创造力，促进组织协同发展。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持续改进与创新：不断寻求改进和创新的机会，以适应不断变化的市场环境和客户需求，保持组织的竞争优势。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499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3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14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16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4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4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4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4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4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4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4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4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4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4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4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4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4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4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4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4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4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017_4*l_h_i*1_5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2"/>
  <p:tag name="KSO_WM_UNIT_ID" val="diagram20231017_4*l_h_i*1_5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017_4*l_h_a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017_4*l_h_f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4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4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017_4*l_h_i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2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24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2023-12-19T18:12:39Z</dcterms:created>
  <dcterms:modified xsi:type="dcterms:W3CDTF">2023-12-19T18:12:39Z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6c91923469594ae6adc134b50dbb9a19_21</vt:lpwstr>
  </property>
</Properties>
</file>