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44" r:id="rId1"/>
    <p:sldMasterId id="2147484581" r:id="rId2"/>
  </p:sldMasterIdLst>
  <p:notesMasterIdLst>
    <p:notesMasterId r:id="rId3"/>
  </p:notesMasterIdLst>
  <p:sldIdLst>
    <p:sldId id="661" r:id="rId4"/>
    <p:sldId id="666" r:id="rId5"/>
    <p:sldId id="670" r:id="rId6"/>
    <p:sldId id="673" r:id="rId7"/>
    <p:sldId id="679" r:id="rId9"/>
    <p:sldId id="682" r:id="rId10"/>
    <p:sldId id="685" r:id="rId11"/>
    <p:sldId id="688" r:id="rId12"/>
    <p:sldId id="691" r:id="rId13"/>
    <p:sldId id="697" r:id="rId15"/>
    <p:sldId id="700" r:id="rId16"/>
    <p:sldId id="703" r:id="rId17"/>
    <p:sldId id="706" r:id="rId18"/>
    <p:sldId id="709" r:id="rId19"/>
    <p:sldId id="715" r:id="rId21"/>
    <p:sldId id="718" r:id="rId22"/>
    <p:sldId id="721" r:id="rId23"/>
    <p:sldId id="724" r:id="rId24"/>
    <p:sldId id="727" r:id="rId25"/>
    <p:sldId id="733" r:id="rId27"/>
    <p:sldId id="736" r:id="rId28"/>
    <p:sldId id="739" r:id="rId29"/>
    <p:sldId id="742" r:id="rId30"/>
    <p:sldId id="74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45" r:id="rId1"/>
    <p:sldLayoutId id="2147484546" r:id="rId2"/>
    <p:sldLayoutId id="2147484547" r:id="rId3"/>
    <p:sldLayoutId id="2147484548" r:id="rId4"/>
    <p:sldLayoutId id="2147484549" r:id="rId5"/>
    <p:sldLayoutId id="2147484550" r:id="rId6"/>
    <p:sldLayoutId id="2147484551" r:id="rId7"/>
    <p:sldLayoutId id="2147484552" r:id="rId8"/>
    <p:sldLayoutId id="2147484553" r:id="rId9"/>
    <p:sldLayoutId id="2147484554" r:id="rId10"/>
    <p:sldLayoutId id="21474845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582" r:id="rId1"/>
    <p:sldLayoutId id="2147484583" r:id="rId2"/>
    <p:sldLayoutId id="2147484584" r:id="rId3"/>
    <p:sldLayoutId id="2147484585" r:id="rId4"/>
    <p:sldLayoutId id="2147484586" r:id="rId5"/>
    <p:sldLayoutId id="2147484587" r:id="rId6"/>
    <p:sldLayoutId id="2147484588" r:id="rId7"/>
    <p:sldLayoutId id="2147484589" r:id="rId8"/>
    <p:sldLayoutId id="2147484590" r:id="rId9"/>
    <p:sldLayoutId id="2147484591" r:id="rId10"/>
    <p:sldLayoutId id="21474845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slideLayout" Target="../slideLayouts/slideLayout13.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ags" Target="../tags/tag142.xml"/><Relationship Id="rId19" Type="http://schemas.openxmlformats.org/officeDocument/2006/relationships/tags" Target="../tags/tag143.xml"/><Relationship Id="rId20" Type="http://schemas.openxmlformats.org/officeDocument/2006/relationships/tags" Target="../tags/tag144.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tags" Target="../tags/tag202.xml"/><Relationship Id="rId18" Type="http://schemas.openxmlformats.org/officeDocument/2006/relationships/tags" Target="../tags/tag203.xml"/><Relationship Id="rId19" Type="http://schemas.openxmlformats.org/officeDocument/2006/relationships/tags" Target="../tags/tag204.xml"/><Relationship Id="rId20" Type="http://schemas.openxmlformats.org/officeDocument/2006/relationships/tags" Target="../tags/tag205.xml"/><Relationship Id="rId2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tags" Target="../tags/tag308.xml"/><Relationship Id="rId22" Type="http://schemas.openxmlformats.org/officeDocument/2006/relationships/tags" Target="../tags/tag309.xml"/><Relationship Id="rId23" Type="http://schemas.openxmlformats.org/officeDocument/2006/relationships/tags" Target="../tags/tag310.xml"/><Relationship Id="rId24" Type="http://schemas.openxmlformats.org/officeDocument/2006/relationships/tags" Target="../tags/tag311.xml"/><Relationship Id="rId25" Type="http://schemas.openxmlformats.org/officeDocument/2006/relationships/tags" Target="../tags/tag312.xml"/><Relationship Id="rId26" Type="http://schemas.openxmlformats.org/officeDocument/2006/relationships/tags" Target="../tags/tag313.xml"/><Relationship Id="rId27" Type="http://schemas.openxmlformats.org/officeDocument/2006/relationships/tags" Target="../tags/tag314.xml"/><Relationship Id="rId28" Type="http://schemas.openxmlformats.org/officeDocument/2006/relationships/tags" Target="../tags/tag315.xml"/><Relationship Id="rId29" Type="http://schemas.openxmlformats.org/officeDocument/2006/relationships/tags" Target="../tags/tag316.xml"/><Relationship Id="rId30"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人工智能在金融领域的前景与挑战</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人工智能在金融领域的应用前景</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人工智能在金融领域的挑战</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fontScale="98333" lnSpcReduction="20000"/>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应对人工智能在金融领域的挑战的策略</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1755"/>
            <a:ext cx="2884170" cy="82359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未来展望</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84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04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86"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2" name="标题 3"/>
          <p:cNvSpPr>
            <a:spLocks noGrp="1"/>
          </p:cNvSpPr>
          <p:nvPr>
            <p:ph type="title" idx="1"/>
            <p:custDataLst>
              <p:tags r:id="rId2"/>
            </p:custDataLst>
          </p:nvPr>
        </p:nvSpPr>
        <p:spPr/>
        <p:txBody>
          <a:bodyPr/>
          <a:p>
            <a:r>
              <a:rPr altLang="en-US" lang="zh-CN"/>
              <a:t>人工智能在金融领域的应用前景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4" name="标题 1"/>
          <p:cNvSpPr>
            <a:spLocks noGrp="1"/>
          </p:cNvSpPr>
          <p:nvPr>
            <p:ph type="title" idx="2"/>
          </p:nvPr>
        </p:nvSpPr>
        <p:spPr/>
        <p:txBody>
          <a:bodyPr/>
          <a:p>
            <a:r>
              <a:rPr altLang="en-US" lang="zh-CN"/>
              <a:t>智能投顾</a:t>
            </a:r>
            <a:endParaRPr altLang="en-US" lang="zh-CN"/>
          </a:p>
        </p:txBody>
      </p:sp>
      <p:sp>
        <p:nvSpPr>
          <p:cNvPr id="1048986"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8"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8990"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定义：智能投顾是一种基于人工智能技术的投资顾问服务</a:t>
            </a:r>
            <a:endParaRPr altLang="en-US" dirty="0" sz="2000" lang="zh-CN" spc="200">
              <a:solidFill>
                <a:schemeClr val="tx1">
                  <a:lumMod val="85000"/>
                  <a:lumOff val="15000"/>
                </a:schemeClr>
              </a:solidFill>
              <a:latin typeface="+mn-ea"/>
              <a:sym typeface="+mn-ea"/>
            </a:endParaRPr>
          </a:p>
        </p:txBody>
      </p:sp>
      <p:sp>
        <p:nvSpPr>
          <p:cNvPr id="1048992"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4"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96"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优势：能够根据投资者的风险偏好、投资目标和市场情况，提供个性化的投资建议</a:t>
            </a:r>
            <a:endParaRPr altLang="en-US" dirty="0" sz="2000" lang="zh-CN" spc="200">
              <a:solidFill>
                <a:schemeClr val="tx1">
                  <a:lumMod val="85000"/>
                  <a:lumOff val="15000"/>
                </a:schemeClr>
              </a:solidFill>
              <a:latin typeface="+mn-ea"/>
              <a:sym typeface="+mn-ea"/>
            </a:endParaRPr>
          </a:p>
        </p:txBody>
      </p:sp>
      <p:sp>
        <p:nvSpPr>
          <p:cNvPr id="1048998"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02"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应用场景：在银行、证券、保险等金融领域都有广泛的应用</a:t>
            </a:r>
            <a:endParaRPr altLang="en-US" dirty="0" sz="2000" lang="zh-CN" spc="200">
              <a:solidFill>
                <a:schemeClr val="tx1">
                  <a:lumMod val="85000"/>
                  <a:lumOff val="15000"/>
                </a:schemeClr>
              </a:solidFill>
              <a:latin typeface="+mn-ea"/>
              <a:sym typeface="+mn-ea"/>
            </a:endParaRPr>
          </a:p>
        </p:txBody>
      </p:sp>
      <p:sp>
        <p:nvSpPr>
          <p:cNvPr id="1049004"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6"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08"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未来发展：随着人工智能技术的不断进步，智能投顾将会更加智能化、个性化，为投资者提供更加精准的服务</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2" name="标题 1"/>
          <p:cNvSpPr>
            <a:spLocks noGrp="1"/>
          </p:cNvSpPr>
          <p:nvPr>
            <p:ph type="title" idx="2"/>
          </p:nvPr>
        </p:nvSpPr>
        <p:spPr/>
        <p:txBody>
          <a:bodyPr/>
          <a:p>
            <a:r>
              <a:rPr altLang="en-US" lang="zh-CN"/>
              <a:t>风险控制</a:t>
            </a:r>
            <a:endParaRPr altLang="en-US" lang="zh-CN"/>
          </a:p>
        </p:txBody>
      </p:sp>
      <p:sp>
        <p:nvSpPr>
          <p:cNvPr id="104904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降低信贷风险：通过大数据和算法模型，提高信贷审批效率和准确性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风险管理：通过智能合约和区块链技术，实现更高效、透明和可追溯的风险管理</a:t>
            </a:r>
            <a:endParaRPr dirty="0" sz="2000" err="1">
              <a:solidFill>
                <a:schemeClr val="tx1">
                  <a:lumMod val="75000"/>
                  <a:lumOff val="25000"/>
                </a:schemeClr>
              </a:solidFill>
              <a:latin typeface="+mn-ea"/>
              <a:ea typeface="+mn-ea"/>
              <a:cs typeface="+mn-ea"/>
              <a:sym typeface="+mn-lt"/>
            </a:endParaRPr>
          </a:p>
        </p:txBody>
      </p:sp>
      <p:sp>
        <p:nvSpPr>
          <p:cNvPr id="104906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7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投资决策支持：利用人工智能技术，为投资者提供更准确、个性化的投资建议和风险评估</a:t>
            </a:r>
            <a:endParaRPr dirty="0" sz="2000" err="1">
              <a:solidFill>
                <a:schemeClr val="tx1">
                  <a:lumMod val="75000"/>
                  <a:lumOff val="25000"/>
                </a:schemeClr>
              </a:solidFill>
              <a:latin typeface="+mn-ea"/>
              <a:ea typeface="+mn-ea"/>
              <a:cs typeface="+mn-ea"/>
              <a:sym typeface="+mn-lt"/>
            </a:endParaRPr>
          </a:p>
        </p:txBody>
      </p:sp>
      <p:sp>
        <p:nvSpPr>
          <p:cNvPr id="1049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欺诈检测：利用机器学习技术，快速识别和预防金融欺诈行为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6" name="标题 1"/>
          <p:cNvSpPr>
            <a:spLocks noGrp="1"/>
          </p:cNvSpPr>
          <p:nvPr>
            <p:ph type="title" idx="2"/>
          </p:nvPr>
        </p:nvSpPr>
        <p:spPr/>
        <p:txBody>
          <a:bodyPr/>
          <a:p>
            <a:r>
              <a:rPr altLang="en-US" lang="zh-CN"/>
              <a:t>智能信贷</a:t>
            </a:r>
            <a:endParaRPr altLang="en-US" lang="zh-CN"/>
          </a:p>
        </p:txBody>
      </p:sp>
      <p:sp>
        <p:nvSpPr>
          <p:cNvPr id="104911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2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fontScale="8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定义：智能信贷是指利用人工智能技术对个人或企业的信用状况进行评估，从而提供快速、便捷的贷款服务</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2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rPr>
              <a:t>应用场景：在线购物、旅游、教育等领域</a:t>
            </a:r>
            <a:endPar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3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3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rPr>
              <a:t>优势：提高贷款审批效率、降低成本、减少人工干预等</a:t>
            </a:r>
            <a:endPar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3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3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rPr>
              <a:t>挑战：数据隐私、信息安全、监管政策等</a:t>
            </a:r>
            <a:endPar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4" name="标题 1"/>
          <p:cNvSpPr>
            <a:spLocks noGrp="1"/>
          </p:cNvSpPr>
          <p:nvPr>
            <p:ph type="title" idx="2"/>
          </p:nvPr>
        </p:nvSpPr>
        <p:spPr/>
        <p:txBody>
          <a:bodyPr/>
          <a:p>
            <a:r>
              <a:rPr altLang="en-US" lang="zh-CN"/>
              <a:t>金融市场预测</a:t>
            </a:r>
            <a:endParaRPr altLang="en-US" lang="zh-CN"/>
          </a:p>
        </p:txBody>
      </p:sp>
      <p:sp>
        <p:nvSpPr>
          <p:cNvPr id="1049176"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8"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人工智能在金融市场预测中的应用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82"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4"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人工智能在金融市场预测中的优势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88"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0"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人工智能在金融市场预测中的案例分析</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92"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6"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人工智能在金融市场预测中的前景展望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34" name="标题 3"/>
          <p:cNvSpPr>
            <a:spLocks noGrp="1"/>
          </p:cNvSpPr>
          <p:nvPr>
            <p:ph type="title" idx="1"/>
            <p:custDataLst>
              <p:tags r:id="rId2"/>
            </p:custDataLst>
          </p:nvPr>
        </p:nvSpPr>
        <p:spPr/>
        <p:txBody>
          <a:bodyPr/>
          <a:p>
            <a:r>
              <a:rPr altLang="en-US" lang="zh-CN"/>
              <a:t>人工智能在金融领域的挑战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6" name="标题 1"/>
          <p:cNvSpPr>
            <a:spLocks noGrp="1"/>
          </p:cNvSpPr>
          <p:nvPr>
            <p:ph type="title" idx="2"/>
          </p:nvPr>
        </p:nvSpPr>
        <p:spPr/>
        <p:txBody>
          <a:bodyPr/>
          <a:p>
            <a:r>
              <a:rPr altLang="en-US" lang="zh-CN"/>
              <a:t>数据隐私和安全</a:t>
            </a:r>
            <a:endParaRPr altLang="en-US" lang="zh-CN"/>
          </a:p>
        </p:txBody>
      </p:sp>
      <p:sp>
        <p:nvSpPr>
          <p:cNvPr id="1049298" name="弧形 58"/>
          <p:cNvSpPr/>
          <p:nvPr>
            <p:custDataLst>
              <p:tags r:id="rId1"/>
            </p:custDataLst>
          </p:nvPr>
        </p:nvSpPr>
        <p:spPr>
          <a:xfrm>
            <a:off x="8107943" y="2135001"/>
            <a:ext cx="3470815" cy="347081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0" name="弧形 57"/>
          <p:cNvSpPr/>
          <p:nvPr>
            <p:custDataLst>
              <p:tags r:id="rId2"/>
            </p:custDataLst>
          </p:nvPr>
        </p:nvSpPr>
        <p:spPr>
          <a:xfrm>
            <a:off x="608330" y="2135001"/>
            <a:ext cx="3470815" cy="347081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2" name="椭圆 22"/>
          <p:cNvSpPr/>
          <p:nvPr>
            <p:custDataLst>
              <p:tags r:id="rId3"/>
            </p:custDataLst>
          </p:nvPr>
        </p:nvSpPr>
        <p:spPr>
          <a:xfrm>
            <a:off x="8449133"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4" name="椭圆 23"/>
          <p:cNvSpPr/>
          <p:nvPr>
            <p:custDataLst>
              <p:tags r:id="rId4"/>
            </p:custDataLst>
          </p:nvPr>
        </p:nvSpPr>
        <p:spPr>
          <a:xfrm>
            <a:off x="8835314"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正文"/>
          <p:cNvSpPr txBox="1"/>
          <p:nvPr>
            <p:custDataLst>
              <p:tags r:id="rId5"/>
            </p:custDataLst>
          </p:nvPr>
        </p:nvSpPr>
        <p:spPr>
          <a:xfrm>
            <a:off x="8901865"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金融机构在数据隐私和安全方面的责任与义务</a:t>
            </a:r>
            <a:endParaRPr altLang="en-US" dirty="0" sz="1200" lang="zh-CN" spc="150">
              <a:solidFill>
                <a:srgbClr val="FFFFFF"/>
              </a:solidFill>
              <a:latin typeface="+mn-ea"/>
              <a:sym typeface="+mn-ea"/>
            </a:endParaRPr>
          </a:p>
        </p:txBody>
      </p:sp>
      <p:sp>
        <p:nvSpPr>
          <p:cNvPr id="1049308" name="椭圆 24"/>
          <p:cNvSpPr/>
          <p:nvPr>
            <p:custDataLst>
              <p:tags r:id="rId6"/>
            </p:custDataLst>
          </p:nvPr>
        </p:nvSpPr>
        <p:spPr>
          <a:xfrm>
            <a:off x="601675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0" name="椭圆 25"/>
          <p:cNvSpPr/>
          <p:nvPr>
            <p:custDataLst>
              <p:tags r:id="rId7"/>
            </p:custDataLst>
          </p:nvPr>
        </p:nvSpPr>
        <p:spPr>
          <a:xfrm>
            <a:off x="6401994"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正文"/>
          <p:cNvSpPr txBox="1"/>
          <p:nvPr>
            <p:custDataLst>
              <p:tags r:id="rId8"/>
            </p:custDataLst>
          </p:nvPr>
        </p:nvSpPr>
        <p:spPr>
          <a:xfrm>
            <a:off x="6469482"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法律法规对数据保护的要求</a:t>
            </a:r>
            <a:endParaRPr altLang="en-US" dirty="0" sz="1200" lang="zh-CN" spc="150">
              <a:solidFill>
                <a:schemeClr val="tx1">
                  <a:lumMod val="65000"/>
                  <a:lumOff val="35000"/>
                </a:schemeClr>
              </a:solidFill>
              <a:latin typeface="+mn-ea"/>
              <a:sym typeface="+mn-ea"/>
            </a:endParaRPr>
          </a:p>
        </p:txBody>
      </p:sp>
      <p:sp>
        <p:nvSpPr>
          <p:cNvPr id="1049314" name="椭圆 7"/>
          <p:cNvSpPr/>
          <p:nvPr>
            <p:custDataLst>
              <p:tags r:id="rId9"/>
            </p:custDataLst>
          </p:nvPr>
        </p:nvSpPr>
        <p:spPr>
          <a:xfrm>
            <a:off x="3584367"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椭圆 9"/>
          <p:cNvSpPr/>
          <p:nvPr>
            <p:custDataLst>
              <p:tags r:id="rId10"/>
            </p:custDataLst>
          </p:nvPr>
        </p:nvSpPr>
        <p:spPr>
          <a:xfrm>
            <a:off x="3969611"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正文"/>
          <p:cNvSpPr txBox="1"/>
          <p:nvPr>
            <p:custDataLst>
              <p:tags r:id="rId11"/>
            </p:custDataLst>
          </p:nvPr>
        </p:nvSpPr>
        <p:spPr>
          <a:xfrm>
            <a:off x="4037099"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数据安全保障措施</a:t>
            </a:r>
            <a:endParaRPr altLang="en-US" dirty="0" sz="1200" lang="zh-CN" spc="150">
              <a:solidFill>
                <a:srgbClr val="FFFFFF"/>
              </a:solidFill>
              <a:latin typeface="+mn-ea"/>
              <a:sym typeface="+mn-ea"/>
            </a:endParaRPr>
          </a:p>
        </p:txBody>
      </p:sp>
      <p:sp>
        <p:nvSpPr>
          <p:cNvPr id="1049320" name="椭圆 5"/>
          <p:cNvSpPr/>
          <p:nvPr>
            <p:custDataLst>
              <p:tags r:id="rId12"/>
            </p:custDataLst>
          </p:nvPr>
        </p:nvSpPr>
        <p:spPr>
          <a:xfrm>
            <a:off x="87547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椭圆 4"/>
          <p:cNvSpPr/>
          <p:nvPr>
            <p:custDataLst>
              <p:tags r:id="rId13"/>
            </p:custDataLst>
          </p:nvPr>
        </p:nvSpPr>
        <p:spPr>
          <a:xfrm>
            <a:off x="1260715"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正文"/>
          <p:cNvSpPr txBox="1"/>
          <p:nvPr>
            <p:custDataLst>
              <p:tags r:id="rId14"/>
            </p:custDataLst>
          </p:nvPr>
        </p:nvSpPr>
        <p:spPr>
          <a:xfrm>
            <a:off x="1328203"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数据隐私泄露风险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1"/>
          <p:cNvSpPr>
            <a:spLocks noGrp="1"/>
          </p:cNvSpPr>
          <p:nvPr>
            <p:ph type="title" idx="2"/>
          </p:nvPr>
        </p:nvSpPr>
        <p:spPr/>
        <p:txBody>
          <a:bodyPr/>
          <a:p>
            <a:r>
              <a:rPr altLang="en-US" lang="zh-CN"/>
              <a:t>算法偏见和歧视</a:t>
            </a:r>
            <a:endParaRPr altLang="en-US" lang="zh-CN"/>
          </a:p>
        </p:txBody>
      </p:sp>
      <p:sp>
        <p:nvSpPr>
          <p:cNvPr id="104936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算法偏见和歧视的定义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算法偏见和歧视的影响</a:t>
            </a:r>
            <a:endParaRPr dirty="0" sz="2000" err="1">
              <a:solidFill>
                <a:schemeClr val="tx1">
                  <a:lumMod val="75000"/>
                  <a:lumOff val="25000"/>
                </a:schemeClr>
              </a:solidFill>
              <a:latin typeface="+mn-ea"/>
              <a:ea typeface="+mn-ea"/>
              <a:cs typeface="+mn-ea"/>
              <a:sym typeface="+mn-lt"/>
            </a:endParaRPr>
          </a:p>
        </p:txBody>
      </p:sp>
      <p:sp>
        <p:nvSpPr>
          <p:cNvPr id="104938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8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应对算法偏见和歧视的措施</a:t>
            </a:r>
            <a:endParaRPr dirty="0" sz="2000" err="1">
              <a:solidFill>
                <a:schemeClr val="tx1">
                  <a:lumMod val="75000"/>
                  <a:lumOff val="25000"/>
                </a:schemeClr>
              </a:solidFill>
              <a:latin typeface="+mn-ea"/>
              <a:ea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算法偏见和歧视的来源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2" name="标题 1"/>
          <p:cNvSpPr>
            <a:spLocks noGrp="1"/>
          </p:cNvSpPr>
          <p:nvPr>
            <p:ph type="title" idx="2"/>
          </p:nvPr>
        </p:nvSpPr>
        <p:spPr/>
        <p:txBody>
          <a:bodyPr/>
          <a:p>
            <a:r>
              <a:rPr altLang="en-US" lang="zh-CN"/>
              <a:t>监管和合规问题</a:t>
            </a:r>
            <a:endParaRPr altLang="en-US" lang="zh-CN"/>
          </a:p>
        </p:txBody>
      </p:sp>
      <p:sp>
        <p:nvSpPr>
          <p:cNvPr id="104943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监管政策的不确定性</a:t>
            </a:r>
            <a:endParaRPr altLang="en-US" dirty="0" sz="2000" lang="zh-CN" spc="150">
              <a:solidFill>
                <a:schemeClr val="tx1">
                  <a:lumMod val="85000"/>
                  <a:lumOff val="15000"/>
                </a:schemeClr>
              </a:solidFill>
              <a:latin typeface="+mn-ea"/>
              <a:sym typeface="+mn-ea"/>
            </a:endParaRPr>
          </a:p>
        </p:txBody>
      </p:sp>
      <p:sp>
        <p:nvSpPr>
          <p:cNvPr id="104944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数据隐私和安全问题</a:t>
            </a:r>
            <a:endParaRPr altLang="en-US" dirty="0" sz="2000" lang="zh-CN" spc="150">
              <a:solidFill>
                <a:schemeClr val="tx1">
                  <a:lumMod val="85000"/>
                  <a:lumOff val="15000"/>
                </a:schemeClr>
              </a:solidFill>
              <a:latin typeface="+mn-ea"/>
              <a:sym typeface="+mn-ea"/>
            </a:endParaRPr>
          </a:p>
        </p:txBody>
      </p:sp>
      <p:sp>
        <p:nvSpPr>
          <p:cNvPr id="104944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算法偏见和歧视问题</a:t>
            </a:r>
            <a:endParaRPr altLang="en-US" dirty="0" sz="2000" lang="zh-CN" spc="150">
              <a:solidFill>
                <a:schemeClr val="tx1">
                  <a:lumMod val="85000"/>
                  <a:lumOff val="15000"/>
                </a:schemeClr>
              </a:solidFill>
              <a:latin typeface="+mn-ea"/>
              <a:sym typeface="+mn-ea"/>
            </a:endParaRPr>
          </a:p>
        </p:txBody>
      </p:sp>
      <p:sp>
        <p:nvSpPr>
          <p:cNvPr id="104945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法律责任和纠纷问题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0" name="标题 1"/>
          <p:cNvSpPr>
            <a:spLocks noGrp="1"/>
          </p:cNvSpPr>
          <p:nvPr>
            <p:ph type="title" idx="2"/>
          </p:nvPr>
        </p:nvSpPr>
        <p:spPr/>
        <p:txBody>
          <a:bodyPr/>
          <a:p>
            <a:r>
              <a:rPr altLang="en-US" lang="zh-CN"/>
              <a:t>技术更新和升级</a:t>
            </a:r>
            <a:endParaRPr altLang="en-US" lang="zh-CN"/>
          </a:p>
        </p:txBody>
      </p:sp>
      <p:sp>
        <p:nvSpPr>
          <p:cNvPr id="1049492"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人工智能技术在金融领域的应用需要不断更新和升级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人工智能技术在金融领域的应用需要不断适应新的市场需求和技术环境</a:t>
            </a:r>
            <a:endParaRPr dirty="0" sz="2000" err="1">
              <a:solidFill>
                <a:schemeClr val="tx1">
                  <a:lumMod val="75000"/>
                  <a:lumOff val="25000"/>
                </a:schemeClr>
              </a:solidFill>
              <a:latin typeface="+mn-ea"/>
              <a:ea typeface="+mn-ea"/>
              <a:cs typeface="+mn-ea"/>
              <a:sym typeface="+mn-lt"/>
            </a:endParaRPr>
          </a:p>
        </p:txBody>
      </p:sp>
      <p:sp>
        <p:nvSpPr>
          <p:cNvPr id="1049512"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18"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技术更新和升级是推动金融领域发展的重要动力</a:t>
            </a:r>
            <a:endParaRPr dirty="0" sz="2000" err="1">
              <a:solidFill>
                <a:schemeClr val="tx1">
                  <a:lumMod val="75000"/>
                  <a:lumOff val="25000"/>
                </a:schemeClr>
              </a:solidFill>
              <a:latin typeface="+mn-ea"/>
              <a:ea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技术更新和升级是应对金融领域挑战的重要手段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66" name="标题 3"/>
          <p:cNvSpPr>
            <a:spLocks noGrp="1"/>
          </p:cNvSpPr>
          <p:nvPr>
            <p:ph type="title" idx="1"/>
            <p:custDataLst>
              <p:tags r:id="rId2"/>
            </p:custDataLst>
          </p:nvPr>
        </p:nvSpPr>
        <p:spPr/>
        <p:txBody>
          <a:bodyPr/>
          <a:p>
            <a:r>
              <a:rPr altLang="en-US" lang="zh-CN"/>
              <a:t>应对人工智能在金融领域的挑战的策略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8" name="标题 1"/>
          <p:cNvSpPr>
            <a:spLocks noGrp="1"/>
          </p:cNvSpPr>
          <p:nvPr>
            <p:ph type="title" idx="2"/>
          </p:nvPr>
        </p:nvSpPr>
        <p:spPr/>
        <p:txBody>
          <a:bodyPr/>
          <a:p>
            <a:r>
              <a:rPr altLang="en-US" lang="zh-CN"/>
              <a:t>加强数据隐私和安全保护</a:t>
            </a:r>
            <a:endParaRPr altLang="en-US" lang="zh-CN"/>
          </a:p>
        </p:txBody>
      </p:sp>
      <p:sp>
        <p:nvSpPr>
          <p:cNvPr id="104963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制定严格的数据隐私和安全政策</a:t>
            </a:r>
            <a:endParaRPr altLang="en-US" dirty="0" sz="2000" lang="zh-CN" spc="150">
              <a:solidFill>
                <a:schemeClr val="tx1">
                  <a:lumMod val="85000"/>
                  <a:lumOff val="15000"/>
                </a:schemeClr>
              </a:solidFill>
              <a:latin typeface="+mn-ea"/>
              <a:sym typeface="+mn-ea"/>
            </a:endParaRPr>
          </a:p>
        </p:txBody>
      </p:sp>
      <p:sp>
        <p:nvSpPr>
          <p:cNvPr id="104963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采用加密技术保护数据传输和存储</a:t>
            </a:r>
            <a:endParaRPr altLang="en-US" dirty="0" sz="2000" lang="zh-CN" spc="150">
              <a:solidFill>
                <a:schemeClr val="tx1">
                  <a:lumMod val="85000"/>
                  <a:lumOff val="15000"/>
                </a:schemeClr>
              </a:solidFill>
              <a:latin typeface="+mn-ea"/>
              <a:sym typeface="+mn-ea"/>
            </a:endParaRPr>
          </a:p>
        </p:txBody>
      </p:sp>
      <p:sp>
        <p:nvSpPr>
          <p:cNvPr id="104964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建立数据访问权限控制机制</a:t>
            </a:r>
            <a:endParaRPr altLang="en-US" dirty="0" sz="2000" lang="zh-CN" spc="150">
              <a:solidFill>
                <a:schemeClr val="tx1">
                  <a:lumMod val="85000"/>
                  <a:lumOff val="15000"/>
                </a:schemeClr>
              </a:solidFill>
              <a:latin typeface="+mn-ea"/>
              <a:sym typeface="+mn-ea"/>
            </a:endParaRPr>
          </a:p>
        </p:txBody>
      </p:sp>
      <p:sp>
        <p:nvSpPr>
          <p:cNvPr id="104964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加强员工培训，提高数据安全意识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6" name="标题 1"/>
          <p:cNvSpPr>
            <a:spLocks noGrp="1"/>
          </p:cNvSpPr>
          <p:nvPr>
            <p:ph type="title" idx="2"/>
          </p:nvPr>
        </p:nvSpPr>
        <p:spPr/>
        <p:txBody>
          <a:bodyPr/>
          <a:p>
            <a:r>
              <a:rPr altLang="en-US" lang="zh-CN"/>
              <a:t>建立公平、透明的算法机制</a:t>
            </a:r>
            <a:endParaRPr altLang="en-US" lang="zh-CN"/>
          </a:p>
        </p:txBody>
      </p:sp>
      <p:sp>
        <p:nvSpPr>
          <p:cNvPr id="104968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建立独立的监管机构来监督算法决策</a:t>
            </a:r>
            <a:endParaRPr altLang="en-US" dirty="0" sz="2400" lang="zh-CN">
              <a:latin typeface="+mn-ea"/>
              <a:ea typeface="+mn-ea"/>
            </a:endParaRPr>
          </a:p>
        </p:txBody>
      </p:sp>
      <p:sp>
        <p:nvSpPr>
          <p:cNvPr id="104970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鼓励公开讨论和参与，提高公众对算法机制的信任度</a:t>
            </a:r>
            <a:endParaRPr altLang="en-US" dirty="0" sz="2400" lang="zh-CN">
              <a:latin typeface="+mn-ea"/>
              <a:ea typeface="+mn-ea"/>
            </a:endParaRPr>
          </a:p>
        </p:txBody>
      </p:sp>
      <p:sp>
        <p:nvSpPr>
          <p:cNvPr id="104970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定义算法规则和决策过程</a:t>
            </a:r>
            <a:endParaRPr altLang="en-US" dirty="0" sz="2400" lang="zh-CN">
              <a:latin typeface="+mn-ea"/>
              <a:ea typeface="+mn-ea"/>
            </a:endParaRPr>
          </a:p>
        </p:txBody>
      </p:sp>
      <p:sp>
        <p:nvSpPr>
          <p:cNvPr id="104971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确保算法的公正性和透明度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4" name="标题 1"/>
          <p:cNvSpPr>
            <a:spLocks noGrp="1"/>
          </p:cNvSpPr>
          <p:nvPr>
            <p:ph type="title" idx="2"/>
          </p:nvPr>
        </p:nvSpPr>
        <p:spPr/>
        <p:txBody>
          <a:bodyPr/>
          <a:p>
            <a:r>
              <a:rPr altLang="en-US" lang="zh-CN"/>
              <a:t>完善监管和合规体系</a:t>
            </a:r>
            <a:endParaRPr altLang="en-US" lang="zh-CN"/>
          </a:p>
        </p:txBody>
      </p:sp>
      <p:sp>
        <p:nvSpPr>
          <p:cNvPr id="1049746"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8"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2"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4"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加强对金融机构的监管和检查</a:t>
            </a:r>
            <a:endParaRPr altLang="en-US" sz="1400" lang="zh-CN" spc="150">
              <a:solidFill>
                <a:schemeClr val="tx1"/>
              </a:solidFill>
              <a:effectLst/>
              <a:latin typeface="+mn-ea"/>
              <a:sym typeface="+mn-ea"/>
            </a:endParaRPr>
          </a:p>
        </p:txBody>
      </p:sp>
      <p:sp>
        <p:nvSpPr>
          <p:cNvPr id="1049756"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建立专门的监管机构和法规</a:t>
            </a:r>
            <a:endParaRPr altLang="en-US" dirty="0" sz="1400" lang="zh-CN" spc="150">
              <a:solidFill>
                <a:schemeClr val="tx1"/>
              </a:solidFill>
              <a:effectLst/>
              <a:latin typeface="+mn-ea"/>
              <a:sym typeface="+mn-ea"/>
            </a:endParaRPr>
          </a:p>
        </p:txBody>
      </p:sp>
      <p:sp>
        <p:nvSpPr>
          <p:cNvPr id="1049758"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建立数据保护和隐私安全机制</a:t>
            </a:r>
            <a:endParaRPr altLang="en-US" sz="1400" lang="zh-CN" spc="150">
              <a:solidFill>
                <a:schemeClr val="tx1"/>
              </a:solidFill>
              <a:effectLst/>
              <a:latin typeface="+mn-ea"/>
              <a:sym typeface="+mn-ea"/>
            </a:endParaRPr>
          </a:p>
        </p:txBody>
      </p:sp>
      <p:sp>
        <p:nvSpPr>
          <p:cNvPr id="1049760"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加强国际合作，共同应对挑战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94" name="标题 1"/>
          <p:cNvSpPr>
            <a:spLocks noGrp="1"/>
          </p:cNvSpPr>
          <p:nvPr>
            <p:ph type="title" idx="2"/>
          </p:nvPr>
        </p:nvSpPr>
        <p:spPr/>
        <p:txBody>
          <a:bodyPr/>
          <a:p>
            <a:r>
              <a:rPr altLang="en-US" lang="zh-CN"/>
              <a:t>持续推动技术更新和升级</a:t>
            </a:r>
            <a:endParaRPr altLang="en-US" lang="zh-CN"/>
          </a:p>
        </p:txBody>
      </p:sp>
      <p:sp>
        <p:nvSpPr>
          <p:cNvPr id="1049796"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保持技术领先：不断投入研发，关注行业动态，确保技术始终处于领先地位</a:t>
            </a:r>
            <a:endParaRPr altLang="en-US" dirty="0" sz="2000" lang="zh-CN" spc="150">
              <a:solidFill>
                <a:schemeClr val="tx1">
                  <a:lumMod val="75000"/>
                  <a:lumOff val="25000"/>
                </a:schemeClr>
              </a:solidFill>
              <a:latin typeface="+mn-ea"/>
              <a:sym typeface="+mn-ea"/>
            </a:endParaRPr>
          </a:p>
        </p:txBody>
      </p:sp>
      <p:sp>
        <p:nvSpPr>
          <p:cNvPr id="1049800"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2"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4"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更新算法和模型：针对金融领域的特点，不断优化和改进算法和模型，提高人工智能的准确性和效率</a:t>
            </a:r>
            <a:endParaRPr altLang="en-US" dirty="0" sz="2000" lang="zh-CN" spc="150">
              <a:solidFill>
                <a:schemeClr val="tx1">
                  <a:lumMod val="75000"/>
                  <a:lumOff val="25000"/>
                </a:schemeClr>
              </a:solidFill>
              <a:latin typeface="+mn-ea"/>
              <a:sym typeface="+mn-ea"/>
            </a:endParaRPr>
          </a:p>
        </p:txBody>
      </p:sp>
      <p:sp>
        <p:nvSpPr>
          <p:cNvPr id="1049806"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8"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0"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强化数据安全：加强数据加密和保护措施，确保金融数据的安全性和完整性</a:t>
            </a:r>
            <a:endParaRPr altLang="en-US" dirty="0" sz="2000" lang="zh-CN" spc="150">
              <a:solidFill>
                <a:schemeClr val="tx1">
                  <a:lumMod val="75000"/>
                  <a:lumOff val="25000"/>
                </a:schemeClr>
              </a:solidFill>
              <a:latin typeface="+mn-ea"/>
              <a:sym typeface="+mn-ea"/>
            </a:endParaRPr>
          </a:p>
        </p:txBody>
      </p:sp>
      <p:sp>
        <p:nvSpPr>
          <p:cNvPr id="1049812"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4"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建立完善的人工智能监管机制：加强对人工智能的监管和规范，确保其合法、合规、安全地应用于金融领域</a:t>
            </a:r>
            <a:endParaRPr altLang="en-US" dirty="0" sz="2000" lang="zh-CN" spc="150">
              <a:solidFill>
                <a:schemeClr val="tx1">
                  <a:lumMod val="75000"/>
                  <a:lumOff val="25000"/>
                </a:schemeClr>
              </a:solidFill>
              <a:latin typeface="+mn-ea"/>
              <a:sym typeface="+mn-ea"/>
            </a:endParaRPr>
          </a:p>
        </p:txBody>
      </p:sp>
      <p:sp>
        <p:nvSpPr>
          <p:cNvPr id="1049818"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54" name="标题 3"/>
          <p:cNvSpPr>
            <a:spLocks noGrp="1"/>
          </p:cNvSpPr>
          <p:nvPr>
            <p:ph type="title" idx="1"/>
            <p:custDataLst>
              <p:tags r:id="rId2"/>
            </p:custDataLst>
          </p:nvPr>
        </p:nvSpPr>
        <p:spPr/>
        <p:txBody>
          <a:bodyPr/>
          <a:p>
            <a:r>
              <a:rPr altLang="en-US" lang="zh-CN"/>
              <a:t>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6" name="标题 1"/>
          <p:cNvSpPr>
            <a:spLocks noGrp="1"/>
          </p:cNvSpPr>
          <p:nvPr>
            <p:ph type="title" idx="2"/>
          </p:nvPr>
        </p:nvSpPr>
        <p:spPr/>
        <p:txBody>
          <a:bodyPr/>
          <a:p>
            <a:r>
              <a:rPr altLang="en-US" lang="zh-CN"/>
              <a:t>人工智能与金融行业的融合发展</a:t>
            </a:r>
            <a:endParaRPr altLang="en-US" lang="zh-CN"/>
          </a:p>
        </p:txBody>
      </p:sp>
      <p:sp>
        <p:nvSpPr>
          <p:cNvPr id="1049918"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0"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2"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4"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6"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8"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0"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2"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4"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6"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8"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0"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2"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4"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6"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8"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0"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2"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4"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人工智能技术不断进步，为金融行业带来更多创新和变革</a:t>
            </a:r>
            <a:endParaRPr altLang="en-US" dirty="0" sz="1200" lang="zh-CN" spc="150">
              <a:solidFill>
                <a:schemeClr val="tx1">
                  <a:lumMod val="65000"/>
                  <a:lumOff val="35000"/>
                </a:schemeClr>
              </a:solidFill>
              <a:latin typeface="+mn-ea"/>
              <a:sym typeface="+mn-ea"/>
            </a:endParaRPr>
          </a:p>
        </p:txBody>
      </p:sp>
      <p:sp>
        <p:nvSpPr>
          <p:cNvPr id="1049956"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未来展望：人工智能在金融领域的应用将更加广泛和深入</a:t>
            </a:r>
            <a:endParaRPr altLang="en-US" dirty="0" sz="1200" lang="zh-CN" spc="150">
              <a:solidFill>
                <a:schemeClr val="tx1">
                  <a:lumMod val="65000"/>
                  <a:lumOff val="35000"/>
                </a:schemeClr>
              </a:solidFill>
              <a:latin typeface="+mn-ea"/>
              <a:sym typeface="+mn-ea"/>
            </a:endParaRPr>
          </a:p>
        </p:txBody>
      </p:sp>
      <p:sp>
        <p:nvSpPr>
          <p:cNvPr id="1049958"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人工智能与金融行业的融合发展将带来更多便利和效率</a:t>
            </a:r>
            <a:endParaRPr altLang="en-US" dirty="0" sz="1200" lang="zh-CN" spc="150">
              <a:solidFill>
                <a:schemeClr val="tx1">
                  <a:lumMod val="65000"/>
                  <a:lumOff val="35000"/>
                </a:schemeClr>
              </a:solidFill>
              <a:latin typeface="+mn-ea"/>
              <a:sym typeface="+mn-ea"/>
            </a:endParaRPr>
          </a:p>
        </p:txBody>
      </p:sp>
      <p:sp>
        <p:nvSpPr>
          <p:cNvPr id="1049960"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金融行业对人工智能技术的需求不断增长，推动技术发展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94" name="标题 1"/>
          <p:cNvSpPr>
            <a:spLocks noGrp="1"/>
          </p:cNvSpPr>
          <p:nvPr>
            <p:ph type="title" idx="2"/>
          </p:nvPr>
        </p:nvSpPr>
        <p:spPr/>
        <p:txBody>
          <a:bodyPr/>
          <a:p>
            <a:r>
              <a:rPr altLang="en-US" lang="zh-CN"/>
              <a:t>创新金融产品和服务模式</a:t>
            </a:r>
            <a:endParaRPr altLang="en-US" lang="zh-CN"/>
          </a:p>
        </p:txBody>
      </p:sp>
      <p:sp>
        <p:nvSpPr>
          <p:cNvPr id="104999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创新金融产品和服务模式：利用人工智能技术，创新金融产品和服务模式，提高金融服务的效率和质量。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拓展金融服务领域：利用人工智能技术，拓展金融服务领域，为更多人提供金融服务。</a:t>
            </a:r>
            <a:endParaRPr dirty="0" err="1">
              <a:solidFill>
                <a:schemeClr val="tx1">
                  <a:lumMod val="75000"/>
                  <a:lumOff val="25000"/>
                </a:schemeClr>
              </a:solidFill>
              <a:latin typeface="+mn-ea"/>
              <a:ea typeface="+mn-ea"/>
              <a:cs typeface="+mn-ea"/>
              <a:sym typeface="+mn-lt"/>
            </a:endParaRPr>
          </a:p>
        </p:txBody>
      </p:sp>
      <p:sp>
        <p:nvSpPr>
          <p:cNvPr id="105001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推动金融行业数字化转型：利用人工智能技术，推动金融行业数字化转型，提高金融行业的竞争力和创新力。</a:t>
            </a:r>
            <a:endParaRPr dirty="0" sz="2000" err="1">
              <a:solidFill>
                <a:schemeClr val="tx1">
                  <a:lumMod val="75000"/>
                  <a:lumOff val="25000"/>
                </a:schemeClr>
              </a:solidFill>
              <a:latin typeface="+mn-ea"/>
              <a:ea typeface="+mn-ea"/>
              <a:cs typeface="+mn-ea"/>
              <a:sym typeface="+mn-lt"/>
            </a:endParaRPr>
          </a:p>
        </p:txBody>
      </p:sp>
      <p:sp>
        <p:nvSpPr>
          <p:cNvPr id="1050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优化风险管理：通过人工智能技术，优化风险管理，提高金融行业的风险防控能力。</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8" name="标题 1"/>
          <p:cNvSpPr>
            <a:spLocks noGrp="1"/>
          </p:cNvSpPr>
          <p:nvPr>
            <p:ph type="title" idx="2"/>
          </p:nvPr>
        </p:nvSpPr>
        <p:spPr/>
        <p:txBody>
          <a:bodyPr/>
          <a:p>
            <a:r>
              <a:rPr altLang="en-US" lang="zh-CN"/>
              <a:t>提高金融行业的效率和竞争力</a:t>
            </a:r>
            <a:endParaRPr altLang="en-US" lang="zh-CN"/>
          </a:p>
        </p:txBody>
      </p:sp>
      <p:sp>
        <p:nvSpPr>
          <p:cNvPr id="1050070"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72"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提高金融行业的效率和竞争力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76"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78"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推动金融行业的创新和发展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82"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4"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促进金融行业的数字化转型</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86"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0"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增强金融行业的风险管理和安全性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26" name="标题 1"/>
          <p:cNvSpPr>
            <a:spLocks noGrp="1"/>
          </p:cNvSpPr>
          <p:nvPr>
            <p:ph type="title" idx="2"/>
          </p:nvPr>
        </p:nvSpPr>
        <p:spPr/>
        <p:txBody>
          <a:bodyPr/>
          <a:p>
            <a:r>
              <a:rPr altLang="en-US" lang="zh-CN"/>
              <a:t>推动金融行业的可持续发展</a:t>
            </a:r>
            <a:endParaRPr altLang="en-US" lang="zh-CN"/>
          </a:p>
        </p:txBody>
      </p:sp>
      <p:sp>
        <p:nvSpPr>
          <p:cNvPr id="105012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3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推动金融行业的可持续发展</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3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3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实现金融服务的普惠和普及</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14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4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提升金融行业的风险防控能力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4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4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促进金融行业的创新和变革</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84" name="标题 2"/>
          <p:cNvSpPr>
            <a:spLocks noGrp="1"/>
          </p:cNvSpPr>
          <p:nvPr>
            <p:ph type="title" idx="8"/>
            <p:custDataLst>
              <p:tags r:id="rId1"/>
            </p:custDataLst>
          </p:nvPr>
        </p:nvSpPr>
        <p:spPr/>
        <p:txBody>
          <a:bodyPr/>
          <a:p>
            <a:r>
              <a:rPr altLang="en-US" lang="zh-CN"/>
              <a:t>THANKS</a:t>
            </a:r>
            <a:endParaRPr altLang="en-US" lang="zh-CN"/>
          </a:p>
        </p:txBody>
      </p:sp>
      <p:sp>
        <p:nvSpPr>
          <p:cNvPr id="1050186"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5*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5*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5*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5*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5*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5*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1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0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7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4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8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6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6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2023-12-17T04:31:21Z</dcterms:created>
  <dcterms:modified xsi:type="dcterms:W3CDTF">2023-12-17T04:31:21Z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a15d621076e4478b8d52607218c26fd1_21</vt:lpwstr>
  </property>
</Properties>
</file>