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80" r:id="rId1"/>
    <p:sldMasterId id="2147484217" r:id="rId2"/>
  </p:sldMasterIdLst>
  <p:notesMasterIdLst>
    <p:notesMasterId r:id="rId3"/>
  </p:notesMasterIdLst>
  <p:sldIdLst>
    <p:sldId id="503" r:id="rId4"/>
    <p:sldId id="508" r:id="rId5"/>
    <p:sldId id="512" r:id="rId6"/>
    <p:sldId id="515" r:id="rId7"/>
    <p:sldId id="521" r:id="rId9"/>
    <p:sldId id="524" r:id="rId10"/>
    <p:sldId id="527" r:id="rId11"/>
    <p:sldId id="530" r:id="rId12"/>
    <p:sldId id="536" r:id="rId14"/>
    <p:sldId id="539" r:id="rId15"/>
    <p:sldId id="542" r:id="rId16"/>
    <p:sldId id="545" r:id="rId17"/>
    <p:sldId id="548" r:id="rId18"/>
    <p:sldId id="554" r:id="rId20"/>
    <p:sldId id="557" r:id="rId21"/>
    <p:sldId id="560" r:id="rId22"/>
    <p:sldId id="563" r:id="rId23"/>
    <p:sldId id="566" r:id="rId24"/>
    <p:sldId id="569" r:id="rId25"/>
    <p:sldId id="575" r:id="rId27"/>
    <p:sldId id="578" r:id="rId28"/>
    <p:sldId id="581" r:id="rId29"/>
    <p:sldId id="584" r:id="rId30"/>
    <p:sldId id="587" r:id="rId31"/>
    <p:sldId id="590" r:id="rId32"/>
    <p:sldId id="596" r:id="rId34"/>
    <p:sldId id="599" r:id="rId35"/>
    <p:sldId id="602" r:id="rId36"/>
    <p:sldId id="605" r:id="rId37"/>
    <p:sldId id="608" r:id="rId38"/>
    <p:sldId id="611" r:id="rId39"/>
    <p:sldId id="617" r:id="rId41"/>
    <p:sldId id="620" r:id="rId42"/>
    <p:sldId id="623" r:id="rId43"/>
    <p:sldId id="627" r:id="rId4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tableStyles" Target="tableStyles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89" r:id="rId9"/>
    <p:sldLayoutId id="2147484190" r:id="rId10"/>
    <p:sldLayoutId id="21474841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218" r:id="rId1"/>
    <p:sldLayoutId id="2147484219" r:id="rId2"/>
    <p:sldLayoutId id="2147484220" r:id="rId3"/>
    <p:sldLayoutId id="2147484221" r:id="rId4"/>
    <p:sldLayoutId id="2147484222" r:id="rId5"/>
    <p:sldLayoutId id="2147484223" r:id="rId6"/>
    <p:sldLayoutId id="2147484224" r:id="rId7"/>
    <p:sldLayoutId id="2147484225" r:id="rId8"/>
    <p:sldLayoutId id="2147484226" r:id="rId9"/>
    <p:sldLayoutId id="2147484227" r:id="rId10"/>
    <p:sldLayoutId id="21474842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tags" Target="../tags/tag211.xml"/><Relationship Id="rId26" Type="http://schemas.openxmlformats.org/officeDocument/2006/relationships/tags" Target="../tags/tag212.xml"/><Relationship Id="rId27" Type="http://schemas.openxmlformats.org/officeDocument/2006/relationships/tags" Target="../tags/tag213.xml"/><Relationship Id="rId28" Type="http://schemas.openxmlformats.org/officeDocument/2006/relationships/tags" Target="../tags/tag214.xml"/><Relationship Id="rId29" Type="http://schemas.openxmlformats.org/officeDocument/2006/relationships/tags" Target="../tags/tag215.xml"/><Relationship Id="rId30" Type="http://schemas.openxmlformats.org/officeDocument/2006/relationships/tags" Target="../tags/tag216.xml"/><Relationship Id="rId3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tags" Target="../tags/tag385.xml"/><Relationship Id="rId20" Type="http://schemas.openxmlformats.org/officeDocument/2006/relationships/tags" Target="../tags/tag386.xml"/><Relationship Id="rId21" Type="http://schemas.openxmlformats.org/officeDocument/2006/relationships/tags" Target="../tags/tag387.xml"/><Relationship Id="rId22" Type="http://schemas.openxmlformats.org/officeDocument/2006/relationships/tags" Target="../tags/tag388.xml"/><Relationship Id="rId23" Type="http://schemas.openxmlformats.org/officeDocument/2006/relationships/tags" Target="../tags/tag389.xml"/><Relationship Id="rId24" Type="http://schemas.openxmlformats.org/officeDocument/2006/relationships/tags" Target="../tags/tag390.xml"/><Relationship Id="rId2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企业管理的执行力发展和执行力发展策略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执行力发展的历程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执行力发展的策略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执行力发展的挑战与对策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未来执行力发展的趋势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执行力发展的重要性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执行力发展的重要性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企业管理中的执行力定义</a:t>
            </a:r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执行力是一种能力，能够将计划、策略转化为实际成果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执行力是组织和个人在目标实现过程中所表现出的能力和素质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执行力是组织和个人在面对困难和挑战时所表现出的决心和毅力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执行力是组织和个人在工作中所表现出的责任心和使命感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执行力在企业管理中的作用</a:t>
            </a:r>
            <a:endParaRPr altLang="en-US" lang="zh-CN"/>
          </a:p>
        </p:txBody>
      </p:sp>
      <p:sp>
        <p:nvSpPr>
          <p:cNvPr id="10489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实现企业战略目标的关键：执行力是实现企业战略目标的重要保障，只有具备强大的执行力，才能确保企业战略的顺利实施。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提高企业运营效率：执行力能够提高企业运营效率，减少资源浪费，降低成本，提高企业的竞争力和盈利能力。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增强企业创新能力：执行力能够激发员工的创造力和创新精神，推动企业不断进行产品、服务、管理等方面的创新，保持竞争优势。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塑造企业文化：执行力是企业文化的重要组成部分，能够塑造企业的价值观、行为准则和员工精神风貌，增强企业的凝聚力和向心力。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执行力发展的意义</a:t>
            </a:r>
            <a:endParaRPr altLang="en-US" lang="zh-CN"/>
          </a:p>
        </p:txBody>
      </p:sp>
      <p:sp>
        <p:nvSpPr>
          <p:cNvPr id="10490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提高企业运营效率：执行力发展能够使企业更加高效地运营，减少浪费和不必要的环节，提高整体运营效率。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增强企业竞争力：执行力发展能够使企业更加快速地响应市场变化，提高市场竞争力，从而获得更多的市场份额。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促进企业创新：执行力发展能够激发员工的创造力和创新精神，推动企业不断进行创新和改进，从而保持竞争优势。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提升企业形象：执行力发展能够使企业更加注重细节和服务质量，提高客户满意度，从而提升企业形象和品牌价值。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执行力发展的历程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传统管理阶段</a:t>
            </a:r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定义：传统管理阶段是指企业管理以生产为中心，以生产为导向的管理模式。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特点：强调生产效率、产量和成本控制，重视规模效应和资源控制，管理手段相对单一。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背景：随着工业革命的兴起，企业规模逐渐扩大，生产效率成为企业竞争的关键因素。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局限性：传统管理阶段的管理手段相对单一，缺乏对市场变化和消费者需求的关注，容易导致企业僵化和缺乏创新。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科学管理阶段</a:t>
            </a:r>
            <a:endParaRPr altLang="en-US" lang="zh-CN"/>
          </a:p>
        </p:txBody>
      </p:sp>
      <p:sp>
        <p:nvSpPr>
          <p:cNvPr id="1049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背景：工业革命后，企业管理逐渐从经验管理向科学管理转变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代表人物：泰勒、法约尔等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核心思想：通过科学的方法和工具来提高生产效率和降低成本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实践应用：制定标准化的工作流程和操作规范，提高生产效率和质量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现代管理阶段</a:t>
            </a:r>
            <a:endParaRPr altLang="en-US" lang="zh-CN"/>
          </a:p>
        </p:txBody>
      </p:sp>
      <p:sp>
        <p:nvSpPr>
          <p:cNvPr id="10492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强调科学管理，注重标准化、规范化、流程化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引入信息技术，提高管理效率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强调团队合作，注重员工参与和激励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强调创新和变革，不断适应市场变化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智能化管理阶段</a:t>
            </a:r>
            <a:endParaRPr altLang="en-US" lang="zh-CN"/>
          </a:p>
        </p:txBody>
      </p:sp>
      <p:sp>
        <p:nvSpPr>
          <p:cNvPr id="1049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定义：利用先进的信息技术，实现企业管理的智能化和自动化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特点：高效、精准、快速响应市场需求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优势：提高管理效率，降低成本，增强企业竞争力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发展趋势：未来企业管理的重要方向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执行力发展的策略</a:t>
            </a:r>
            <a:endParaRPr altLang="en-US" dirty="0" lang="zh-CN"/>
          </a:p>
        </p:txBody>
      </p:sp>
      <p:sp>
        <p:nvSpPr>
          <p:cNvPr id="10493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制定明确的目标和计划</a:t>
            </a:r>
            <a:endParaRPr altLang="en-US" lang="zh-CN"/>
          </a:p>
        </p:txBody>
      </p:sp>
      <p:sp>
        <p:nvSpPr>
          <p:cNvPr id="10494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目标设定：根据企业战略和市场需求，制定明确、可衡量的短期和长期目标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计划制定：为实现目标，制定详细的计划，包括时间表、责任人、资源需求等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目标与计划的调整：根据市场变化和企业发展情况，及时调整目标和计划，确保其与实际情况相符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目标与计划的执行与监督：确保目标和计划的执行，建立监督机制，对执行情况进行定期评估和反馈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510" name="文本框 10"/>
          <p:cNvSpPr txBox="1"/>
          <p:nvPr>
            <p:custDataLst>
              <p:tags r:id="rId1"/>
            </p:custDataLst>
          </p:nvPr>
        </p:nvSpPr>
        <p:spPr>
          <a:xfrm>
            <a:off x="1009231" y="4441988"/>
            <a:ext cx="2375987" cy="963026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明确沟通目标：在沟通之前，需要明确沟通的目标和期望结果，以便更好地指导沟通过程。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2" name="矩形 11"/>
          <p:cNvSpPr/>
          <p:nvPr>
            <p:custDataLst>
              <p:tags r:id="rId2"/>
            </p:custDataLst>
          </p:nvPr>
        </p:nvSpPr>
        <p:spPr>
          <a:xfrm>
            <a:off x="1009231" y="4300581"/>
            <a:ext cx="2375987" cy="1244724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14" name="文本框 17"/>
          <p:cNvSpPr txBox="1"/>
          <p:nvPr>
            <p:custDataLst>
              <p:tags r:id="rId3"/>
            </p:custDataLst>
          </p:nvPr>
        </p:nvSpPr>
        <p:spPr>
          <a:xfrm>
            <a:off x="2092985" y="2138662"/>
            <a:ext cx="2375987" cy="963026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建立信任：建立信任是有效沟通的基础，需要建立互信、尊重和开放的文化氛围。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6" name="矩形 18"/>
          <p:cNvSpPr/>
          <p:nvPr>
            <p:custDataLst>
              <p:tags r:id="rId4"/>
            </p:custDataLst>
          </p:nvPr>
        </p:nvSpPr>
        <p:spPr>
          <a:xfrm>
            <a:off x="2092985" y="1997254"/>
            <a:ext cx="2375987" cy="1244724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18" name="燕尾形 3"/>
          <p:cNvSpPr/>
          <p:nvPr>
            <p:custDataLst>
              <p:tags r:id="rId5"/>
            </p:custDataLst>
          </p:nvPr>
        </p:nvSpPr>
        <p:spPr>
          <a:xfrm>
            <a:off x="838200" y="3497965"/>
            <a:ext cx="1815945" cy="52818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20" name="文本框 13"/>
          <p:cNvSpPr txBox="1"/>
          <p:nvPr>
            <p:custDataLst>
              <p:tags r:id="rId6"/>
            </p:custDataLst>
          </p:nvPr>
        </p:nvSpPr>
        <p:spPr>
          <a:xfrm>
            <a:off x="1029352" y="3586276"/>
            <a:ext cx="1486738" cy="351004"/>
          </a:xfrm>
          <a:prstGeom prst="rect"/>
          <a:noFill/>
        </p:spPr>
        <p:txBody>
          <a:bodyPr bIns="0" rtlCol="0" wrap="square">
            <a:normAutofit lnSpcReduction="20000"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22" name="燕尾形 25"/>
          <p:cNvSpPr/>
          <p:nvPr>
            <p:custDataLst>
              <p:tags r:id="rId7"/>
            </p:custDataLst>
          </p:nvPr>
        </p:nvSpPr>
        <p:spPr>
          <a:xfrm>
            <a:off x="885709" y="3530383"/>
            <a:ext cx="1733224" cy="46334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24" name="燕尾形 29"/>
          <p:cNvSpPr/>
          <p:nvPr>
            <p:custDataLst>
              <p:tags r:id="rId8"/>
            </p:custDataLst>
          </p:nvPr>
        </p:nvSpPr>
        <p:spPr>
          <a:xfrm>
            <a:off x="2571983" y="3499083"/>
            <a:ext cx="1815945" cy="52818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26" name="文本框 30"/>
          <p:cNvSpPr txBox="1"/>
          <p:nvPr>
            <p:custDataLst>
              <p:tags r:id="rId9"/>
            </p:custDataLst>
          </p:nvPr>
        </p:nvSpPr>
        <p:spPr>
          <a:xfrm>
            <a:off x="2763135" y="3587393"/>
            <a:ext cx="1486738" cy="351004"/>
          </a:xfrm>
          <a:prstGeom prst="rect"/>
          <a:noFill/>
        </p:spPr>
        <p:txBody>
          <a:bodyPr bIns="0" rtlCol="0" wrap="square">
            <a:normAutofit lnSpcReduction="20000"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1"/>
          <p:cNvSpPr/>
          <p:nvPr>
            <p:custDataLst>
              <p:tags r:id="rId10"/>
            </p:custDataLst>
          </p:nvPr>
        </p:nvSpPr>
        <p:spPr>
          <a:xfrm>
            <a:off x="2619491" y="3531501"/>
            <a:ext cx="1733224" cy="46334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30" name="燕尾形 33"/>
          <p:cNvSpPr/>
          <p:nvPr>
            <p:custDataLst>
              <p:tags r:id="rId11"/>
            </p:custDataLst>
          </p:nvPr>
        </p:nvSpPr>
        <p:spPr>
          <a:xfrm>
            <a:off x="4305766" y="3500201"/>
            <a:ext cx="1815945" cy="52818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32" name="文本框 34"/>
          <p:cNvSpPr txBox="1"/>
          <p:nvPr>
            <p:custDataLst>
              <p:tags r:id="rId12"/>
            </p:custDataLst>
          </p:nvPr>
        </p:nvSpPr>
        <p:spPr>
          <a:xfrm>
            <a:off x="4496918" y="3588511"/>
            <a:ext cx="1486738" cy="351004"/>
          </a:xfrm>
          <a:prstGeom prst="rect"/>
          <a:noFill/>
        </p:spPr>
        <p:txBody>
          <a:bodyPr bIns="0" rtlCol="0" wrap="square">
            <a:normAutofit lnSpcReduction="20000"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5"/>
          <p:cNvSpPr/>
          <p:nvPr>
            <p:custDataLst>
              <p:tags r:id="rId13"/>
            </p:custDataLst>
          </p:nvPr>
        </p:nvSpPr>
        <p:spPr>
          <a:xfrm>
            <a:off x="4353274" y="3532619"/>
            <a:ext cx="1733224" cy="46334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36" name="燕尾形 37"/>
          <p:cNvSpPr/>
          <p:nvPr>
            <p:custDataLst>
              <p:tags r:id="rId14"/>
            </p:custDataLst>
          </p:nvPr>
        </p:nvSpPr>
        <p:spPr>
          <a:xfrm>
            <a:off x="6039549" y="3501319"/>
            <a:ext cx="1815945" cy="52818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38" name="文本框 38"/>
          <p:cNvSpPr txBox="1"/>
          <p:nvPr>
            <p:custDataLst>
              <p:tags r:id="rId15"/>
            </p:custDataLst>
          </p:nvPr>
        </p:nvSpPr>
        <p:spPr>
          <a:xfrm>
            <a:off x="6230701" y="3581245"/>
            <a:ext cx="1486738" cy="351004"/>
          </a:xfrm>
          <a:prstGeom prst="rect"/>
          <a:noFill/>
        </p:spPr>
        <p:txBody>
          <a:bodyPr bIns="0" rtlCol="0" wrap="square">
            <a:normAutofit lnSpcReduction="20000"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9"/>
          <p:cNvSpPr/>
          <p:nvPr>
            <p:custDataLst>
              <p:tags r:id="rId16"/>
            </p:custDataLst>
          </p:nvPr>
        </p:nvSpPr>
        <p:spPr>
          <a:xfrm>
            <a:off x="6087057" y="3533737"/>
            <a:ext cx="1733224" cy="46334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</a:endParaRPr>
          </a:p>
        </p:txBody>
      </p:sp>
      <p:sp>
        <p:nvSpPr>
          <p:cNvPr id="1049542" name="燕尾形 41"/>
          <p:cNvSpPr/>
          <p:nvPr>
            <p:custDataLst>
              <p:tags r:id="rId17"/>
            </p:custDataLst>
          </p:nvPr>
        </p:nvSpPr>
        <p:spPr>
          <a:xfrm>
            <a:off x="7773332" y="3502437"/>
            <a:ext cx="1815945" cy="528183"/>
          </a:xfrm>
          <a:prstGeom prst="chevron">
            <a:avLst>
              <a:gd name="adj" fmla="val 3201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44" name="文本框 42"/>
          <p:cNvSpPr txBox="1"/>
          <p:nvPr>
            <p:custDataLst>
              <p:tags r:id="rId18"/>
            </p:custDataLst>
          </p:nvPr>
        </p:nvSpPr>
        <p:spPr>
          <a:xfrm>
            <a:off x="7964484" y="3590747"/>
            <a:ext cx="1486738" cy="351004"/>
          </a:xfrm>
          <a:prstGeom prst="rect"/>
          <a:noFill/>
        </p:spPr>
        <p:txBody>
          <a:bodyPr bIns="0" rtlCol="0" wrap="square">
            <a:normAutofit lnSpcReduction="20000"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43"/>
          <p:cNvSpPr/>
          <p:nvPr>
            <p:custDataLst>
              <p:tags r:id="rId19"/>
            </p:custDataLst>
          </p:nvPr>
        </p:nvSpPr>
        <p:spPr>
          <a:xfrm>
            <a:off x="7820840" y="3534854"/>
            <a:ext cx="1733224" cy="46334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4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48" name="文本框 53"/>
          <p:cNvSpPr txBox="1"/>
          <p:nvPr>
            <p:custDataLst>
              <p:tags r:id="rId20"/>
            </p:custDataLst>
          </p:nvPr>
        </p:nvSpPr>
        <p:spPr>
          <a:xfrm>
            <a:off x="5393991" y="2138103"/>
            <a:ext cx="2375987" cy="963026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倾听和理解：在沟通时，需要倾听对方的观点和想法，理解对方的立场和感受，以便更好地达成共识。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0" name="矩形 54"/>
          <p:cNvSpPr/>
          <p:nvPr>
            <p:custDataLst>
              <p:tags r:id="rId21"/>
            </p:custDataLst>
          </p:nvPr>
        </p:nvSpPr>
        <p:spPr>
          <a:xfrm>
            <a:off x="5393991" y="1996695"/>
            <a:ext cx="2375987" cy="1244724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52" name="文本框 63"/>
          <p:cNvSpPr txBox="1"/>
          <p:nvPr>
            <p:custDataLst>
              <p:tags r:id="rId22"/>
            </p:custDataLst>
          </p:nvPr>
        </p:nvSpPr>
        <p:spPr>
          <a:xfrm>
            <a:off x="4368924" y="4442547"/>
            <a:ext cx="2375987" cy="963026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清晰表达：在沟通时，需要清晰、简洁地表达自己的观点和想法，避免使用模糊或含糊不清的语言。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4" name="矩形 64"/>
          <p:cNvSpPr/>
          <p:nvPr>
            <p:custDataLst>
              <p:tags r:id="rId23"/>
            </p:custDataLst>
          </p:nvPr>
        </p:nvSpPr>
        <p:spPr>
          <a:xfrm>
            <a:off x="4368924" y="4301140"/>
            <a:ext cx="2375987" cy="1244724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56" name="文本框 69"/>
          <p:cNvSpPr txBox="1"/>
          <p:nvPr>
            <p:custDataLst>
              <p:tags r:id="rId24"/>
            </p:custDataLst>
          </p:nvPr>
        </p:nvSpPr>
        <p:spPr>
          <a:xfrm>
            <a:off x="7728618" y="4441988"/>
            <a:ext cx="2375987" cy="963026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及时反馈：在沟通后，需要及时反馈对方的意见和建议，以便及时调整和改进工作。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8" name="矩形 70"/>
          <p:cNvSpPr/>
          <p:nvPr>
            <p:custDataLst>
              <p:tags r:id="rId25"/>
            </p:custDataLst>
          </p:nvPr>
        </p:nvSpPr>
        <p:spPr>
          <a:xfrm>
            <a:off x="7728618" y="4300581"/>
            <a:ext cx="2375987" cy="1244724"/>
          </a:xfrm>
          <a:prstGeom prst="rect"/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60" name="燕尾形 9"/>
          <p:cNvSpPr/>
          <p:nvPr>
            <p:custDataLst>
              <p:tags r:id="rId26"/>
            </p:custDataLst>
          </p:nvPr>
        </p:nvSpPr>
        <p:spPr>
          <a:xfrm>
            <a:off x="9538414" y="3512498"/>
            <a:ext cx="1815945" cy="528183"/>
          </a:xfrm>
          <a:prstGeom prst="chevron">
            <a:avLst>
              <a:gd name="adj" fmla="val 3201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62" name="文本框 15"/>
          <p:cNvSpPr txBox="1"/>
          <p:nvPr>
            <p:custDataLst>
              <p:tags r:id="rId27"/>
            </p:custDataLst>
          </p:nvPr>
        </p:nvSpPr>
        <p:spPr>
          <a:xfrm>
            <a:off x="9729566" y="3592424"/>
            <a:ext cx="1486738" cy="351004"/>
          </a:xfrm>
          <a:prstGeom prst="rect"/>
          <a:noFill/>
        </p:spPr>
        <p:txBody>
          <a:bodyPr bIns="0" rtlCol="0" wrap="square">
            <a:normAutofit lnSpcReduction="20000"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16"/>
          <p:cNvSpPr/>
          <p:nvPr>
            <p:custDataLst>
              <p:tags r:id="rId28"/>
            </p:custDataLst>
          </p:nvPr>
        </p:nvSpPr>
        <p:spPr>
          <a:xfrm>
            <a:off x="9585923" y="3544915"/>
            <a:ext cx="1733224" cy="46334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566" name="文本框 20"/>
          <p:cNvSpPr txBox="1"/>
          <p:nvPr>
            <p:custDataLst>
              <p:tags r:id="rId29"/>
            </p:custDataLst>
          </p:nvPr>
        </p:nvSpPr>
        <p:spPr>
          <a:xfrm>
            <a:off x="8694998" y="2149281"/>
            <a:ext cx="2375987" cy="963026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建立有效的沟通机制：需要建立一套完善的沟通机制，包括定期会议、报告、培训等，以便更好地促进沟通和协作。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8" name="矩形 21"/>
          <p:cNvSpPr/>
          <p:nvPr>
            <p:custDataLst>
              <p:tags r:id="rId30"/>
            </p:custDataLst>
          </p:nvPr>
        </p:nvSpPr>
        <p:spPr>
          <a:xfrm>
            <a:off x="8694998" y="2007874"/>
            <a:ext cx="2375987" cy="1244724"/>
          </a:xfrm>
          <a:prstGeom prst="rect"/>
          <a:noFill/>
          <a:ln w="19050" cmpd="sng">
            <a:solidFill>
              <a:schemeClr val="accent5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强化团队建设，提升员工素质</a:t>
            </a:r>
            <a:endParaRPr altLang="en-US" lang="zh-CN"/>
          </a:p>
        </p:txBody>
      </p:sp>
      <p:sp>
        <p:nvSpPr>
          <p:cNvPr id="1049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建立高效沟通机制：加强团队内部沟通，提高信息传递效率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培养团队精神：通过培训、活动等方式增强团队凝聚力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激励员工创新：鼓励员工提出新想法，激发团队创造力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建立奖惩制度：对表现优秀的员工给予奖励，对表现不佳的员工进行惩罚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优化流程，提高工作效率</a:t>
            </a:r>
            <a:endParaRPr altLang="en-US" lang="zh-CN"/>
          </a:p>
        </p:txBody>
      </p:sp>
      <p:sp>
        <p:nvSpPr>
          <p:cNvPr id="10496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制定清晰的工作流程和计划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定期评估和调整工作流程，确保适应变化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优化工作流程，提高工作效率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简化流程，减少不必要的环节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建立监督和激励机制</a:t>
            </a:r>
            <a:endParaRPr altLang="en-US" lang="zh-CN"/>
          </a:p>
        </p:txBody>
      </p:sp>
      <p:sp>
        <p:nvSpPr>
          <p:cNvPr id="10497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监督机制：建立有效的监督机制，确保员工遵守规章制度，提高工作效率和质量。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激励机制：通过奖励和惩罚措施，激励员工积极工作，提高工作积极性和满意度。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培训和发展：提供培训和发展机会，帮助员工提升技能和能力，增强执行力和自信心。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团队合作：建立团队合作机制，促进员工之间的沟通和协作，提高整体执行力和效率。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执行力发展的挑战与对策</a:t>
            </a:r>
            <a:endParaRPr altLang="en-US" dirty="0" lang="zh-CN"/>
          </a:p>
        </p:txBody>
      </p:sp>
      <p:sp>
        <p:nvSpPr>
          <p:cNvPr id="1049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面对变化快速响应的挑战</a:t>
            </a:r>
            <a:endParaRPr altLang="en-US" lang="zh-CN"/>
          </a:p>
        </p:txBody>
      </p:sp>
      <p:sp>
        <p:nvSpPr>
          <p:cNvPr id="10498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适应市场变化：随着市场竞争的加剧，企业需要快速响应市场变化，调整战略和业务模式。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创新思维：企业需要具备创新思维，不断探索新的商业模式和竞争优势，以应对市场变化。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高效沟通：企业需要建立高效沟通机制，加强内部和外部的沟通与协作，提高决策效率和执行力。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人才培养：企业需要重视人才培养和引进，提高员工素质和技能水平，增强企业的竞争力和创新能力。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跨部门协同工作的挑战</a:t>
            </a:r>
            <a:endParaRPr altLang="en-US" lang="zh-CN"/>
          </a:p>
        </p:txBody>
      </p:sp>
      <p:sp>
        <p:nvSpPr>
          <p:cNvPr id="104992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部门间沟通不畅：缺乏有效的沟通渠道和机制</a:t>
            </a:r>
            <a:endParaRPr altLang="en-US" lang="zh-CN"/>
          </a:p>
          <a:p>
            <a:r>
              <a:rPr altLang="en-US" lang="zh-CN"/>
              <a:t>目标不一致：各部门追求的目标不同，难以形成合力</a:t>
            </a:r>
            <a:endParaRPr altLang="en-US" lang="zh-CN"/>
          </a:p>
          <a:p>
            <a:r>
              <a:rPr altLang="en-US" lang="zh-CN"/>
              <a:t>信息不对称：各部门掌握的信息不同，难以协调行动</a:t>
            </a:r>
            <a:endParaRPr altLang="en-US" lang="zh-CN"/>
          </a:p>
          <a:p>
            <a:r>
              <a:rPr altLang="en-US" lang="zh-CN"/>
              <a:t>资源分配不均：各部门资源分配不均，难以实现协同工作  执行力发展的挑战与对策</a:t>
            </a:r>
            <a:endParaRPr altLang="en-US" lang="zh-CN"/>
          </a:p>
          <a:p>
            <a:pPr lvl="1"/>
            <a:r>
              <a:rPr altLang="en-US" lang="zh-CN"/>
              <a:t>执行力发展的挑战与对策</a:t>
            </a:r>
            <a:endParaRPr altLang="en-US" lang="zh-CN"/>
          </a:p>
          <a:p>
            <a:r>
              <a:rPr altLang="en-US" lang="zh-CN"/>
              <a:t>挑战：执行力不足、缺乏有效的激励机制、员工素质参差不齐等</a:t>
            </a:r>
            <a:endParaRPr altLang="en-US" lang="zh-CN"/>
          </a:p>
          <a:p>
            <a:r>
              <a:rPr altLang="en-US" lang="zh-CN"/>
              <a:t>对策：建立完善的激励机制、加强员工培训和素质提升、优化工作流程和制度等  企业管理的执行力发展和执行力发展策略</a:t>
            </a:r>
            <a:endParaRPr altLang="en-US" lang="zh-CN"/>
          </a:p>
          <a:p>
            <a:pPr lvl="1"/>
            <a:r>
              <a:rPr altLang="en-US" lang="zh-CN"/>
              <a:t>企业管理的执行力发展和执行力发展策略</a:t>
            </a:r>
            <a:endParaRPr altLang="en-US" lang="zh-CN"/>
          </a:p>
          <a:p>
            <a:r>
              <a:rPr altLang="en-US" lang="zh-CN"/>
              <a:t>执行力发展：从初级到高级的演变过程，包括简单执行、复杂执行和创新执行三个阶段</a:t>
            </a:r>
            <a:endParaRPr altLang="en-US" lang="zh-CN"/>
          </a:p>
          <a:p>
            <a:r>
              <a:rPr altLang="en-US" lang="zh-CN"/>
              <a:t>执行力发展策略：制定明确的目标和计划、建立有效的沟通机制、优化资源配置、加强团队建设等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提高员工参与度的挑战</a:t>
            </a:r>
            <a:endParaRPr altLang="en-US" lang="zh-CN"/>
          </a:p>
        </p:txBody>
      </p:sp>
      <p:sp>
        <p:nvSpPr>
          <p:cNvPr id="10499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员工参与度低的原因：缺乏激励机制、沟通不畅、员工能力不足等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提高员工参与度的对策：建立激励机制、加强沟通与协作、提供培训和发展机会等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实施对策的步骤：制定计划、明确目标、实施措施、监督与评估等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应对挑战的策略：持续改进、创新思维、关注员工需求等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建立高效沟通机制的挑战</a:t>
            </a:r>
            <a:endParaRPr altLang="en-US" lang="zh-CN"/>
          </a:p>
        </p:txBody>
      </p:sp>
      <p:sp>
        <p:nvSpPr>
          <p:cNvPr id="104999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沟通渠道不畅：信息传递不及时、不准确，影响决策效率和执行力</a:t>
            </a:r>
            <a:endParaRPr altLang="en-US" lang="zh-CN"/>
          </a:p>
          <a:p>
            <a:r>
              <a:rPr altLang="en-US" lang="zh-CN"/>
              <a:t>沟通方式单一：缺乏多元化的沟通方式，难以满足不同需求和场景</a:t>
            </a:r>
            <a:endParaRPr altLang="en-US" lang="zh-CN"/>
          </a:p>
          <a:p>
            <a:r>
              <a:rPr altLang="en-US" lang="zh-CN"/>
              <a:t>沟通氛围不佳：缺乏信任和尊重，导致沟通效果不佳</a:t>
            </a:r>
            <a:endParaRPr altLang="en-US" lang="zh-CN"/>
          </a:p>
          <a:p>
            <a:r>
              <a:rPr altLang="en-US" lang="zh-CN"/>
              <a:t>沟通技巧不足：缺乏有效的沟通技巧和方法，难以有效传达信息和解决问题  以下是用户提供的信息和标题： 我正在写一份主题为“企业管理的执行力发展和执行力发展策略”的PPT,现在准备介绍“执行力发展的挑战与对策”,请帮我生成“建立高效激励机制的挑战”为标题的内容 建立高效激励机制的挑战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我正在写一份主题为“企业管理的执行力发展和执行力发展策略”的PPT,现在准备介绍“执行力发展的挑战与对策”,请帮我生成“建立高效激励机制的挑战”为标题的内容</a:t>
            </a:r>
            <a:endParaRPr altLang="en-US" lang="zh-CN"/>
          </a:p>
          <a:p>
            <a:pPr lvl="1"/>
            <a:r>
              <a:rPr altLang="en-US" lang="zh-CN"/>
              <a:t>建立高效激励机制的挑战</a:t>
            </a:r>
            <a:endParaRPr altLang="en-US" lang="zh-CN"/>
          </a:p>
          <a:p>
            <a:r>
              <a:rPr altLang="en-US" lang="zh-CN"/>
              <a:t>激励方式单一：缺乏多元化的激励方式，难以满足不同员工的需求和期望</a:t>
            </a:r>
            <a:endParaRPr altLang="en-US" lang="zh-CN"/>
          </a:p>
          <a:p>
            <a:r>
              <a:rPr altLang="en-US" lang="zh-CN"/>
              <a:t>激励力度不足：激励力度不够，难以激发员工的积极性和创造力</a:t>
            </a:r>
            <a:endParaRPr altLang="en-US" lang="zh-CN"/>
          </a:p>
          <a:p>
            <a:r>
              <a:rPr altLang="en-US" lang="zh-CN"/>
              <a:t>激励公平性不足：激励公平性不够，容易造成员工的不满和流失</a:t>
            </a:r>
            <a:endParaRPr altLang="en-US" lang="zh-CN"/>
          </a:p>
          <a:p>
            <a:r>
              <a:rPr altLang="en-US" lang="zh-CN"/>
              <a:t>激励与考核不匹配：激励与考核不匹配，难以实现有效的激励效果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应对复杂多变环境的挑战</a:t>
            </a:r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识别并预测环境变化：通过市场调研、数据分析等方式，及时了解环境变化，为应对挑战提供依据。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调整战略和计划：根据环境变化，及时调整企业战略和计划，确保企业与环境相适应。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增强组织适应性：通过培训、学习等方式，提高员工的适应能力，使企业能够更好地应对环境变化。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建立灵活的组织结构：建立灵活的组织结构，使企业能够快速响应环境变化，提高应对挑战的能力。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未来执行力发展的趋势</a:t>
            </a:r>
            <a:endParaRPr altLang="en-US" dirty="0" lang="zh-CN"/>
          </a:p>
        </p:txBody>
      </p:sp>
      <p:sp>
        <p:nvSpPr>
          <p:cNvPr id="1050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数据驱动的决策模式</a:t>
            </a:r>
            <a:endParaRPr altLang="en-US" lang="zh-CN"/>
          </a:p>
        </p:txBody>
      </p:sp>
      <p:sp>
        <p:nvSpPr>
          <p:cNvPr id="10501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数据驱动决策模式的定义和特点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数据驱动决策模式在企业管理中的应用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未来执行力发展中数据驱动决策模式的重要性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如何建立和实施数据驱动的决策模式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个性化定制的服务模式</a:t>
            </a:r>
            <a:endParaRPr altLang="en-US" lang="zh-CN"/>
          </a:p>
        </p:txBody>
      </p:sp>
      <p:sp>
        <p:nvSpPr>
          <p:cNvPr id="10502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定制化服务：企业可以根据客户需求，提供定制化的服务，包括产品、服务、解决方案等方面，以满足客户的特殊需求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客户需求多样化：随着消费者需求的不断变化，企业需要提供更加个性化、多样化的服务来满足客户需求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智能化服务：利用人工智能、大数据等技术，实现智能化服务，提高服务效率和质量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跨界合作：企业可以与其他行业的企业进行跨界合作，共同提供更加全面、综合的服务，满足客户的多元化需求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智能化、自动化的工作流程</a:t>
            </a:r>
            <a:endParaRPr altLang="en-US" lang="zh-CN"/>
          </a:p>
        </p:txBody>
      </p:sp>
      <p:sp>
        <p:nvSpPr>
          <p:cNvPr id="10502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智能化工作流程：通过人工智能和机器学习技术，实现工作流程的自动化和智能化，提高工作效率和质量。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自动化工作流程：通过机器人技术和自动化设备，实现工作流程的自动化，减少人工干预，提高工作效率和质量。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数字化工作流程：通过数字化技术，实现工作流程的数字化，提高工作效率和质量，同时方便数据的分析和利用。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柔性化工作流程：通过灵活的工作方式和流程设计，适应不同业务需求和变化，提高工作流程的灵活性和适应性。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跨界合作与共享经济模式</a:t>
            </a:r>
            <a:endParaRPr altLang="en-US" lang="zh-CN"/>
          </a:p>
        </p:txBody>
      </p:sp>
      <p:sp>
        <p:nvSpPr>
          <p:cNvPr id="10503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跨界合作：企业将与其他领域的企业进行合作，共同推动执行力的发展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共享经济模式：通过共享资源，提高执行力的效率和效益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数字化转型：利用大数据、人工智能等技术手段，提升执行力的精准度和效率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创新驱动：通过不断探索新的管理模式和方法，推动执行力的发展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注重员工成长和福利保障</a:t>
            </a:r>
            <a:endParaRPr altLang="en-US" lang="zh-CN"/>
          </a:p>
        </p:txBody>
      </p:sp>
      <p:sp>
        <p:nvSpPr>
          <p:cNvPr id="10503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员工成长：未来企业管理将更加注重员工的个人成长和职业发展，通过培训、晋升等方式提升员工的综合素质和职业技能，增强企业的竞争力。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福利保障：企业管理将更加关注员工的福利保障，包括薪酬、保险、健康等方面，为员工提供更好的工作环境和福利待遇，提高员工的工作积极性和满意度。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员工参与决策：未来企业管理将更加注重员工的参与决策，让员工参与到企业的管理和决策中来，提高员工的归属感和责任感，增强企业的凝聚力和向心力。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灵活的工作方式：未来企业管理将更加注重灵活的工作方式，让员工能够更好地平衡工作和生活，提高员工的工作效率和幸福感。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执行力发展对于企业的重要性</a:t>
            </a:r>
            <a:endParaRPr altLang="en-US" lang="zh-CN"/>
          </a:p>
        </p:txBody>
      </p:sp>
      <p:sp>
        <p:nvSpPr>
          <p:cNvPr id="10504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提升企业整体运营效率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实现企业战略目标的重要保障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未来执行力发展的趋势和方向</a:t>
            </a:r>
            <a:endParaRPr altLang="en-US" lang="zh-CN"/>
          </a:p>
        </p:txBody>
      </p:sp>
      <p:sp>
        <p:nvSpPr>
          <p:cNvPr id="10505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数字化和智能化：随着科技的发展，未来执行力将更加注重数字化和智能化，提高工作效率和准确性。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团队协作和领导力：未来执行力发展将更加注重团队协作和领导力的培养，提高员工的参与度和积极性。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创新和变革：未来执行力发展将更加注重创新和变革，不断适应市场变化和客户需求，提高企业的竞争力和适应性。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可持续发展：未来执行力发展将更加注重可持续发展，关注环保、社会责任等方面，提高企业的社会形象和声誉。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企业应如何应对执行力发展的挑战</a:t>
            </a:r>
            <a:endParaRPr altLang="en-US" lang="zh-CN"/>
          </a:p>
        </p:txBody>
      </p:sp>
      <p:sp>
        <p:nvSpPr>
          <p:cNvPr id="1050578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建立完善的执行力管理体系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加强沟通与协作，形成团队合力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提高员工素质和技能水平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不断创新和改进，适应市场变化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6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强化激励机制和奖惩制度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620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4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注重细节和执行力文化的培育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6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66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6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6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6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6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6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6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6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6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6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6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6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6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6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6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6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6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87_6*l_h_i*1_5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8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487_6*l_h_a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87_6*l_h_i*1_5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8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6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6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6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6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487_6*l_h_f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87_6*l_h_i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8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87_6*l_h_i*1_6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9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231487_6*l_h_a*1_6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87_6*l_h_i*1_6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487_6*l_h_f*1_6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87_6*l_h_i*1_6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9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2023-12-19T21:23:24Z</dcterms:created>
  <dcterms:modified xsi:type="dcterms:W3CDTF">2023-12-19T21:23:24Z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df338a6cf285441cb0b0fe7b8e1ed763_21</vt:lpwstr>
  </property>
</Properties>
</file>