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0" r:id="rId1"/>
    <p:sldMasterId id="2147483927" r:id="rId2"/>
  </p:sldMasterIdLst>
  <p:notesMasterIdLst>
    <p:notesMasterId r:id="rId3"/>
  </p:notesMasterIdLst>
  <p:sldIdLst>
    <p:sldId id="366" r:id="rId4"/>
    <p:sldId id="371" r:id="rId5"/>
    <p:sldId id="375" r:id="rId6"/>
    <p:sldId id="378" r:id="rId7"/>
    <p:sldId id="384" r:id="rId9"/>
    <p:sldId id="387" r:id="rId10"/>
    <p:sldId id="390" r:id="rId11"/>
    <p:sldId id="393" r:id="rId12"/>
    <p:sldId id="399" r:id="rId14"/>
    <p:sldId id="402" r:id="rId15"/>
    <p:sldId id="405" r:id="rId16"/>
    <p:sldId id="408" r:id="rId17"/>
    <p:sldId id="411" r:id="rId18"/>
    <p:sldId id="417" r:id="rId20"/>
    <p:sldId id="420" r:id="rId21"/>
    <p:sldId id="423" r:id="rId22"/>
    <p:sldId id="426" r:id="rId23"/>
    <p:sldId id="429" r:id="rId24"/>
    <p:sldId id="435" r:id="rId26"/>
    <p:sldId id="438" r:id="rId27"/>
    <p:sldId id="441" r:id="rId28"/>
    <p:sldId id="444" r:id="rId29"/>
    <p:sldId id="447" r:id="rId30"/>
    <p:sldId id="453" r:id="rId32"/>
    <p:sldId id="456" r:id="rId33"/>
    <p:sldId id="459" r:id="rId34"/>
    <p:sldId id="462" r:id="rId35"/>
    <p:sldId id="465" r:id="rId36"/>
    <p:sldId id="471" r:id="rId38"/>
    <p:sldId id="474" r:id="rId39"/>
    <p:sldId id="477" r:id="rId40"/>
    <p:sldId id="481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tags" Target="../tags/tag437.xml"/><Relationship Id="rId14" Type="http://schemas.openxmlformats.org/officeDocument/2006/relationships/tags" Target="../tags/tag438.xml"/><Relationship Id="rId15" Type="http://schemas.openxmlformats.org/officeDocument/2006/relationships/tags" Target="../tags/tag439.xml"/><Relationship Id="rId16" Type="http://schemas.openxmlformats.org/officeDocument/2006/relationships/tags" Target="../tags/tag440.xml"/><Relationship Id="rId17" Type="http://schemas.openxmlformats.org/officeDocument/2006/relationships/tags" Target="../tags/tag441.xml"/><Relationship Id="rId18" Type="http://schemas.openxmlformats.org/officeDocument/2006/relationships/tags" Target="../tags/tag442.xml"/><Relationship Id="rId19" Type="http://schemas.openxmlformats.org/officeDocument/2006/relationships/tags" Target="../tags/tag443.xml"/><Relationship Id="rId20" Type="http://schemas.openxmlformats.org/officeDocument/2006/relationships/tags" Target="../tags/tag444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人工智能驱动的智慧教育建设与改革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智慧教育背景与现状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智慧教育建设策略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智慧教育改革方向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人工智能技术在智慧教育中的应用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智慧教育建设与改革的保障措施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智慧教育背景与现状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83750"/>
          </a:bodyPr>
          <a:p>
            <a:r>
              <a:rPr altLang="en-US" lang="zh-CN"/>
              <a:t>智慧教育的定义：指利用先进的信息技术手段，构建智能化、个性化、高效化的教育环境，实现教育资源的优化配置和教育教学方式的变革。</a:t>
            </a:r>
            <a:endParaRPr altLang="en-US" lang="zh-CN"/>
          </a:p>
          <a:p>
            <a:r>
              <a:rPr altLang="en-US" lang="zh-CN"/>
              <a:t>智慧教育的发展趋势：随着人工智能、大数据等技术的不断发展，智慧教育将呈现出更加智能化、个性化、互动化、协同化等趋势，为教育改革和创新提供有力支持。  智慧教育背景与现状</a:t>
            </a:r>
            <a:endParaRPr altLang="en-US" lang="zh-CN"/>
          </a:p>
          <a:p>
            <a:pPr lvl="1"/>
            <a:r>
              <a:rPr altLang="en-US" lang="zh-CN"/>
              <a:t>智慧教育背景与现状</a:t>
            </a:r>
            <a:endParaRPr altLang="en-US" lang="zh-CN"/>
          </a:p>
          <a:p>
            <a:r>
              <a:rPr altLang="en-US" lang="zh-CN"/>
              <a:t>背景：随着信息技术的不断发展，教育信息化已经成为全球教育发展的重要趋势。同时，随着社会对人才的需求不断变化，传统教育方式已经无法满足现代教育的需求，因此需要借助先进的信息技术手段来推动教育改革和创新。</a:t>
            </a:r>
            <a:endParaRPr altLang="en-US" lang="zh-CN"/>
          </a:p>
          <a:p>
            <a:r>
              <a:rPr altLang="en-US" lang="zh-CN"/>
              <a:t>现状：目前，全球范围内都在积极推进智慧教育建设，各国政府和企业都在加大投入力度，推动智慧教育的发展。同时，随着人工智能、大数据等技术的不断发展，智慧教育将呈现出更加智能化、个性化、互动化、协同化等趋势。  以上内容仅供参考，具体内容可以根据您的需求进行调整优化。</a:t>
            </a:r>
            <a:endParaRPr altLang="en-US" lang="zh-CN"/>
          </a:p>
          <a:p>
            <a:pPr lvl="1"/>
            <a:r>
              <a:rPr altLang="en-US" lang="zh-CN"/>
              <a:t>以上内容仅供参考，具体内容可以根据您的需求进行调整优化。</a:t>
            </a:r>
            <a:endParaRPr altLang="en-US" lang="zh-CN"/>
          </a:p>
        </p:txBody>
      </p:sp>
      <p:sp>
        <p:nvSpPr>
          <p:cNvPr id="10491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智慧教育定义与发展趋势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人工智能技术在教育领域的应用</a:t>
            </a:r>
            <a:endParaRPr altLang="en-US" lang="zh-CN"/>
          </a:p>
        </p:txBody>
      </p:sp>
      <p:sp>
        <p:nvSpPr>
          <p:cNvPr id="10492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人工智能技术发展历程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人工智能技术在教育领域的应用案例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人工智能技术在教育领域的应用前景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人工智能技术在教育领域的应用现状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当前智慧教育建设存在的问题</a:t>
            </a:r>
            <a:endParaRPr altLang="en-US" lang="zh-CN"/>
          </a:p>
        </p:txBody>
      </p:sp>
      <p:sp>
        <p:nvSpPr>
          <p:cNvPr id="1049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教育资源分配不均：优质教育资源匮乏，无法满足所有学生的需求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教育内容更新缓慢：教材和教学内容更新速度跟不上时代发展，无法满足学生多样化的学习需求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教育方式单一：传统的教学方式缺乏互动和个性化，无法激发学生的学习兴趣和主动性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教育信息化程度低：很多学校和教育机构缺乏必要的技术设备和信息化手段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智慧教育建设策略</a:t>
            </a:r>
            <a:endParaRPr altLang="en-US" lang="zh-CN"/>
          </a:p>
        </p:txBody>
      </p:sp>
      <p:sp>
        <p:nvSpPr>
          <p:cNvPr id="104940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制定智慧教育发展规划</a:t>
            </a:r>
            <a:endParaRPr altLang="en-US" lang="zh-CN"/>
          </a:p>
        </p:txBody>
      </p:sp>
      <p:sp>
        <p:nvSpPr>
          <p:cNvPr id="10495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明确智慧教育发展目标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制定智慧教育建设方案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确定智慧教育建设重点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建立智慧教育评价体系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建设智能化教学环境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建设智能化教学环境的必要性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智能化教学环境的定义和特点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建设智能化教学环境的步骤和方法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建设智能化教学环境的实践案例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推进数字化教学资源建设</a:t>
            </a:r>
            <a:endParaRPr altLang="en-US" lang="zh-CN"/>
          </a:p>
        </p:txBody>
      </p:sp>
      <p:sp>
        <p:nvSpPr>
          <p:cNvPr id="10496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数字化教学资源定义：指经过数字化处理，可以在多媒体计算机或网络环境下运行的多媒体材料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数字化教学资源分类：多媒体素材、多媒体课件、网络课程、数字化教学案例、教学策略等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数字化教学资源建设意义：提高教学质量、促进教育公平、培养创新人才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数字化教学资源建设策略：制定数字化教学资源建设规划、加强数字化教学资源建设投入、提高数字化教学资源建设质量、推广数字化教学资源应用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提升教师信息化素养</a:t>
            </a:r>
            <a:endParaRPr altLang="en-US" lang="zh-CN"/>
          </a:p>
        </p:txBody>
      </p:sp>
      <p:sp>
        <p:nvSpPr>
          <p:cNvPr id="10497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培训教师掌握信息化教学技能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鼓励教师探索创新教学方式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建立教师信息化素养评估体系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制定激励措施，提高教师信息化素养水平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智慧教育改革方向</a:t>
            </a:r>
            <a:endParaRPr altLang="en-US" lang="zh-CN"/>
          </a:p>
        </p:txBody>
      </p:sp>
      <p:sp>
        <p:nvSpPr>
          <p:cNvPr id="10497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创新教学模式与方法</a:t>
            </a:r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线上线下融合：利用人工智能技术，实现线上线下的有机结合，提高教学效果。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个性化教学：通过大数据分析，为每个学生提供定制化的学习方案，提高学习效率。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协作式学习：鼓励学生之间的合作与交流，培养团队协作能力，提高学习质量。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跨学科教学：将不同学科的知识进行整合，培养学生的综合素质和创新能力。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构建个性化学习支持体系</a:t>
            </a:r>
            <a:endParaRPr altLang="en-US" lang="zh-CN"/>
          </a:p>
        </p:txBody>
      </p:sp>
      <p:sp>
        <p:nvSpPr>
          <p:cNvPr id="10499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定义：根据学生的个性化需求和学习特点，提供定制化的学习资源和教学策略，以促进学生的全面发展。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实施方式：通过大数据分析、人工智能等技术手段，对学生的学习情况进行实时跟踪和评估，为每个学生提供个性化的学习路径和资源推荐。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优势：提高学生的学习效果和兴趣，培养学生的自主学习能力和创新精神，促进教育公平和优质教育资源的普及。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挑战：需要建立完善的数据分析和个性化推荐系统，同时需要提高教师的专业素养和教育技术能力，以适应个性化教学的需求。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强化学生综合素质培养</a:t>
            </a:r>
            <a:endParaRPr altLang="en-US" lang="zh-CN"/>
          </a:p>
        </p:txBody>
      </p:sp>
      <p:sp>
        <p:nvSpPr>
          <p:cNvPr id="10500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强化实践教育：通过实验、实践、社会实践等方式，提高学生的实践能力和动手能力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注重学生的全面发展：通过多元化的教学方式，培养学生的创新思维、批判性思维和解决问题的能力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推进个性化教育：根据学生的兴趣、特长和需求，提供个性化的教育方案，促进学生的个性化发展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强化德育教育：注重学生的道德品质、人文素养和社会责任感的培养，提高学生的综合素质水平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推动教育评价改革</a:t>
            </a:r>
            <a:endParaRPr altLang="en-US" lang="zh-CN"/>
          </a:p>
        </p:txBody>
      </p:sp>
      <p:sp>
        <p:nvSpPr>
          <p:cNvPr id="10500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强化结果评价：根据学生的学习成果和表现进行评价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推动评价信息化：利用人工智能技术实现评价数据的自动化采集和分析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建立多元评价体系：将学生、教师、学校、家长等各方评价纳入其中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注重过程评价：关注学生的学习过程和成长过程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人工智能技术在智慧教育中的应用</a:t>
            </a:r>
            <a:endParaRPr altLang="en-US" lang="zh-CN"/>
          </a:p>
        </p:txBody>
      </p:sp>
      <p:sp>
        <p:nvSpPr>
          <p:cNvPr id="105013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智能教学系统设计与实践</a:t>
            </a:r>
            <a:endParaRPr altLang="en-US" lang="zh-CN"/>
          </a:p>
        </p:txBody>
      </p:sp>
      <p:sp>
        <p:nvSpPr>
          <p:cNvPr id="10502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智能教学系统的实践案例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智能教学系统的未来发展趋势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智能教学系统的定义与功能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智能教学系统的设计理念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智能评估与反馈系统建设</a:t>
            </a:r>
            <a:endParaRPr altLang="en-US" lang="zh-CN"/>
          </a:p>
        </p:txBody>
      </p:sp>
      <p:sp>
        <p:nvSpPr>
          <p:cNvPr id="10503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智能评估系统：基于大数据和人工智能技术，对学生的学习成果进行实时评估和反馈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个性化教学：根据学生的学习情况和需求，提供个性化的教学方案和资源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智能推荐系统：根据学生的学习进度和兴趣，推荐相关的学习资源和课程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智能辅导系统：通过自然语言处理和机器学习技术，为学生提供智能化的辅导和答疑服务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智能辅导与答疑系统应用</a:t>
            </a:r>
            <a:endParaRPr altLang="en-US" lang="zh-CN"/>
          </a:p>
        </p:txBody>
      </p:sp>
      <p:sp>
        <p:nvSpPr>
          <p:cNvPr id="10503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智能辅导与答疑系统的定义和功能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智能辅导与答疑系统的技术实现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智能辅导与答疑系统在智慧教育中的应用案例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智能辅导与答疑系统的优势和未来发展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人工智能技术对智慧教育的挑战与机遇</a:t>
            </a:r>
            <a:endParaRPr altLang="en-US" lang="zh-CN"/>
          </a:p>
        </p:txBody>
      </p:sp>
      <p:sp>
        <p:nvSpPr>
          <p:cNvPr id="10504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人工智能技术在智慧教育中的应用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人工智能技术对智慧教育的挑战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人工智能技术对智慧教育的机遇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未来展望：人工智能技术在智慧教育中的发展趋势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智慧教育建设与改革的保障措施</a:t>
            </a:r>
            <a:endParaRPr altLang="en-US" lang="zh-CN"/>
          </a:p>
        </p:txBody>
      </p:sp>
      <p:sp>
        <p:nvSpPr>
          <p:cNvPr id="105051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加强政策引导与支持</a:t>
            </a:r>
            <a:endParaRPr altLang="en-US" lang="zh-CN"/>
          </a:p>
        </p:txBody>
      </p:sp>
      <p:sp>
        <p:nvSpPr>
          <p:cNvPr id="10506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建立智慧教育建设与改革评估机制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制定智慧教育发展规划和政策文件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加大财政投入力度，提供资金支持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加强与相关部门的沟通协调，形成合力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完善基础设施建设与运维管理</a:t>
            </a:r>
            <a:endParaRPr altLang="en-US" lang="zh-CN"/>
          </a:p>
        </p:txBody>
      </p:sp>
      <p:sp>
        <p:nvSpPr>
          <p:cNvPr id="10507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基础设施建设：包括网络、硬件、软件等方面的建设，确保智慧教育系统的稳定性和可靠性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运维管理：建立专业的运维团队，对智慧教育系统进行实时监控、故障排除和优化升级，确保系统的持续稳定运行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标准化建设：制定统一的技术标准和规范，确保不同系统之间的兼容性和互操作性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安全保障：加强网络安全防护，确保智慧教育系统的数据安全和隐私保护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提升师生信息素养培训力度</a:t>
            </a:r>
            <a:endParaRPr altLang="en-US" lang="zh-CN"/>
          </a:p>
        </p:txBody>
      </p:sp>
      <p:sp>
        <p:nvSpPr>
          <p:cNvPr id="10507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建立信息素养培训机制：定期开展师生信息素养培训活动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加强教师信息素养培训：提高教师对人工智能技术的理解和应用能力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开展学生信息素养教育：培养学生具备信息素养和创新能力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推广信息素养教育课程：将信息素养教育纳入学校课程体系中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加强国际合作与交流，借鉴先进经验</a:t>
            </a:r>
            <a:endParaRPr altLang="en-US" lang="zh-CN"/>
          </a:p>
        </p:txBody>
      </p:sp>
      <p:sp>
        <p:nvSpPr>
          <p:cNvPr id="1050852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4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建立国际合作机制：加强与国际组织、先进国家或地区的合作，共同推动智慧教育建设与改革。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56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85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860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2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分享成功案例和经验：通过举办国际会议、研讨会等活动，分享各国在智慧教育建设与改革方面的成功案例和经验。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64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86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868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0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引进先进技术和管理模式：积极引进国际上先进的智慧教育技术和管理模式，提高我国智慧教育建设与改革的水平和效率。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72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87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876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8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加强人才培养和交流：加强与国际知名高校、科研机构等的合作，培养具有国际视野的智慧教育人才，同时加强人才之间的交流和互访。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80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88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未来展望与总结</a:t>
            </a:r>
            <a:endParaRPr altLang="en-US" lang="zh-CN"/>
          </a:p>
        </p:txBody>
      </p:sp>
      <p:sp>
        <p:nvSpPr>
          <p:cNvPr id="105093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智慧教育发展趋势预测</a:t>
            </a:r>
            <a:endParaRPr altLang="en-US" lang="zh-CN"/>
          </a:p>
        </p:txBody>
      </p:sp>
      <p:sp>
        <p:nvSpPr>
          <p:cNvPr id="10510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人工智能技术不断升级，推动智慧教育向更高层次发展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未来教育将更加注重个性化、多元化和智能化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智慧教育将与产业、社会深度融合，形成教育新生态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政策法规不断完善，为智慧教育发展提供有力保障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未来面临的挑战与机遇分析</a:t>
            </a:r>
            <a:endParaRPr altLang="en-US" lang="zh-CN"/>
          </a:p>
        </p:txBody>
      </p:sp>
      <p:sp>
        <p:nvSpPr>
          <p:cNvPr id="105111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6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8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75833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挑战：技术更新迅速，需要不断跟进；数据隐私和安全问题；教育资源分布不均，需要解决教育公平问题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22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4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6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8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9473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9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机遇：利用人工智能技术提高教育效率和质量；个性化教育成为可能；拓展教育领域，为更多人提供学习机会</a:t>
            </a:r>
            <a:endParaRPr altLang="en-US" baseline="0" b="0" cap="none" dirty="0" sz="19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总结经验，持续推进智慧教育建设与改革</a:t>
            </a:r>
            <a:endParaRPr altLang="en-US" lang="zh-CN"/>
          </a:p>
        </p:txBody>
      </p:sp>
      <p:sp>
        <p:nvSpPr>
          <p:cNvPr id="10511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回顾过去：总结智慧教育建设的成果和经验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持续推进：提出加强智慧教育建设与改革的措施和建议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总结经验：强调持续推进智慧教育建设与改革的重要性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展望未来：探讨人工智能技术在智慧教育领域的应用前景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2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26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5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29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3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40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47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2023-12-17T02:01:48Z</dcterms:created>
  <dcterms:modified xsi:type="dcterms:W3CDTF">2023-12-17T02:01:48Z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1c33e648738b4a039109b9e88b81bb75_21</vt:lpwstr>
  </property>
</Properties>
</file>